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65" r:id="rId4"/>
    <p:sldId id="266" r:id="rId5"/>
    <p:sldId id="267" r:id="rId6"/>
    <p:sldId id="268" r:id="rId7"/>
    <p:sldId id="269" r:id="rId8"/>
    <p:sldId id="273" r:id="rId9"/>
    <p:sldId id="259" r:id="rId10"/>
    <p:sldId id="260" r:id="rId11"/>
    <p:sldId id="271" r:id="rId12"/>
    <p:sldId id="261" r:id="rId13"/>
    <p:sldId id="274" r:id="rId14"/>
    <p:sldId id="275" r:id="rId15"/>
    <p:sldId id="277" r:id="rId16"/>
    <p:sldId id="276" r:id="rId17"/>
    <p:sldId id="272"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C3300"/>
    <a:srgbClr val="0033CC"/>
    <a:srgbClr val="006600"/>
    <a:srgbClr val="FFFF99"/>
    <a:srgbClr val="669900"/>
    <a:srgbClr val="CC9900"/>
    <a:srgbClr val="3366FF"/>
    <a:srgbClr val="66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82" autoAdjust="0"/>
  </p:normalViewPr>
  <p:slideViewPr>
    <p:cSldViewPr>
      <p:cViewPr varScale="1">
        <p:scale>
          <a:sx n="99" d="100"/>
          <a:sy n="99" d="100"/>
        </p:scale>
        <p:origin x="-125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5942F-0BD7-48CD-BAE3-D74B7B4CFBE0}" type="datetimeFigureOut">
              <a:rPr lang="en-US" smtClean="0"/>
              <a:t>5/2/2016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B3B1E-167E-433C-B77B-CAFE9437424C}" type="slidenum">
              <a:rPr lang="en-US" smtClean="0"/>
              <a:t>‹#›</a:t>
            </a:fld>
            <a:endParaRPr lang="en-US"/>
          </a:p>
        </p:txBody>
      </p:sp>
    </p:spTree>
    <p:extLst>
      <p:ext uri="{BB962C8B-B14F-4D97-AF65-F5344CB8AC3E}">
        <p14:creationId xmlns:p14="http://schemas.microsoft.com/office/powerpoint/2010/main" val="159983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 TO INSTRUCTOR:</a:t>
            </a:r>
          </a:p>
          <a:p>
            <a:r>
              <a:rPr lang="en-US" i="1" dirty="0" smtClean="0"/>
              <a:t>This presentation was initially</a:t>
            </a:r>
            <a:r>
              <a:rPr lang="en-US" i="1" baseline="0" dirty="0" smtClean="0"/>
              <a:t> made at the National Royal Rangers LEAD Conference in Dallas, TX in March 2016 but is suitable for use in other settings to inform our leaders, parents, pastors, etc. on the details of this topic.  Presentation notes are included with each slide.  If you have any questions, please contact John Hicks, National Programs Coordinator, at jhicks@ag.org. </a:t>
            </a:r>
          </a:p>
          <a:p>
            <a:endParaRPr lang="en-US" i="1" baseline="0" dirty="0" smtClean="0"/>
          </a:p>
          <a:p>
            <a:r>
              <a:rPr lang="en-US" i="1" baseline="0" dirty="0" smtClean="0"/>
              <a:t>As always, we welcome your feedback on this topic.</a:t>
            </a:r>
            <a:endParaRPr lang="en-US" i="1" dirty="0"/>
          </a:p>
        </p:txBody>
      </p:sp>
      <p:sp>
        <p:nvSpPr>
          <p:cNvPr id="4" name="Slide Number Placeholder 3"/>
          <p:cNvSpPr>
            <a:spLocks noGrp="1"/>
          </p:cNvSpPr>
          <p:nvPr>
            <p:ph type="sldNum" sz="quarter" idx="10"/>
          </p:nvPr>
        </p:nvSpPr>
        <p:spPr/>
        <p:txBody>
          <a:bodyPr/>
          <a:lstStyle/>
          <a:p>
            <a:fld id="{B11B3B1E-167E-433C-B77B-CAFE9437424C}" type="slidenum">
              <a:rPr lang="en-US" smtClean="0"/>
              <a:t>1</a:t>
            </a:fld>
            <a:endParaRPr lang="en-US"/>
          </a:p>
        </p:txBody>
      </p:sp>
    </p:spTree>
    <p:extLst>
      <p:ext uri="{BB962C8B-B14F-4D97-AF65-F5344CB8AC3E}">
        <p14:creationId xmlns:p14="http://schemas.microsoft.com/office/powerpoint/2010/main" val="361681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this in mind, we've come up with a solution that we believe will meet three core objectives: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Return the GMA to a role of prominence within RR, comparable in significance to the past/historic GMAs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Retain the intended purpose &amp; value of the Honor GMA, while making it more attainable for boys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Minimize the degree of change (and learning curve) as much as possible - laser surgery rather than a full heart transplant.  Any</a:t>
            </a:r>
            <a:r>
              <a:rPr lang="en-US" sz="1200" kern="1200" baseline="0" dirty="0" smtClean="0">
                <a:solidFill>
                  <a:schemeClr val="tx1"/>
                </a:solidFill>
                <a:effectLst/>
                <a:latin typeface="+mn-lt"/>
                <a:ea typeface="+mn-ea"/>
                <a:cs typeface="+mn-cs"/>
              </a:rPr>
              <a:t> change can cause a degree of frustration in the field, so we must always minimize change when we can and provide a clear justification when its necessary.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10</a:t>
            </a:fld>
            <a:endParaRPr lang="en-US"/>
          </a:p>
        </p:txBody>
      </p:sp>
    </p:spTree>
    <p:extLst>
      <p:ext uri="{BB962C8B-B14F-4D97-AF65-F5344CB8AC3E}">
        <p14:creationId xmlns:p14="http://schemas.microsoft.com/office/powerpoint/2010/main" val="141697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SOLUTION - Pull the GMA out of AR and award it to boys who have earned the highest award in (2) age groups.</a:t>
            </a:r>
            <a:r>
              <a:rPr lang="en-US" baseline="0" dirty="0" smtClean="0"/>
              <a:t>  Then create an intermediate step between the GMA and the Honor GMA – the GMA with Merit.</a:t>
            </a:r>
            <a:endParaRPr lang="en-US" dirty="0" smtClean="0"/>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11</a:t>
            </a:fld>
            <a:endParaRPr lang="en-US"/>
          </a:p>
        </p:txBody>
      </p:sp>
    </p:spTree>
    <p:extLst>
      <p:ext uri="{BB962C8B-B14F-4D97-AF65-F5344CB8AC3E}">
        <p14:creationId xmlns:p14="http://schemas.microsoft.com/office/powerpoint/2010/main" val="263577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Benefits</a:t>
            </a:r>
            <a:r>
              <a:rPr lang="en-US" sz="1200" kern="1200" baseline="0" dirty="0" smtClean="0">
                <a:solidFill>
                  <a:schemeClr val="tx1"/>
                </a:solidFill>
                <a:effectLst/>
                <a:latin typeface="+mn-lt"/>
                <a:ea typeface="+mn-ea"/>
                <a:cs typeface="+mn-cs"/>
              </a:rPr>
              <a:t> of this change: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Makes it comparable to the historic GMAs (both original &amp; 2002 versions)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Eliminates the need for boys to "work back" on requirements from a previous group to earn the GMA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RK is excluded since the minimum age for GMA has always been at least 12</a:t>
            </a: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12</a:t>
            </a:fld>
            <a:endParaRPr lang="en-US"/>
          </a:p>
        </p:txBody>
      </p:sp>
    </p:spTree>
    <p:extLst>
      <p:ext uri="{BB962C8B-B14F-4D97-AF65-F5344CB8AC3E}">
        <p14:creationId xmlns:p14="http://schemas.microsoft.com/office/powerpoint/2010/main" val="6615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we're pulling GMA out of AR, we need to rename the awards there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want to retain the Bronze, Silver, Gold terminology (to minimize change &amp; make it easy to remember)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BMA </a:t>
            </a:r>
            <a:r>
              <a:rPr lang="en-US" sz="1200" kern="1200" dirty="0" smtClean="0">
                <a:solidFill>
                  <a:schemeClr val="tx1"/>
                </a:solidFill>
                <a:effectLst/>
                <a:latin typeface="+mn-lt"/>
                <a:ea typeface="+mn-ea"/>
                <a:cs typeface="+mn-cs"/>
              </a:rPr>
              <a:t>becomes Adventure Bronze Award, </a:t>
            </a:r>
            <a:r>
              <a:rPr lang="en-US" sz="1200" kern="1200" dirty="0" smtClean="0">
                <a:solidFill>
                  <a:schemeClr val="tx1"/>
                </a:solidFill>
                <a:effectLst/>
                <a:latin typeface="+mn-lt"/>
                <a:ea typeface="+mn-ea"/>
                <a:cs typeface="+mn-cs"/>
              </a:rPr>
              <a:t>SMA becomes </a:t>
            </a:r>
            <a:r>
              <a:rPr lang="en-US" sz="1200" kern="1200" dirty="0" smtClean="0">
                <a:solidFill>
                  <a:schemeClr val="tx1"/>
                </a:solidFill>
                <a:effectLst/>
                <a:latin typeface="+mn-lt"/>
                <a:ea typeface="+mn-ea"/>
                <a:cs typeface="+mn-cs"/>
              </a:rPr>
              <a:t>Adventure Silver Award, </a:t>
            </a:r>
            <a:r>
              <a:rPr lang="en-US" sz="1200" kern="1200" dirty="0" smtClean="0">
                <a:solidFill>
                  <a:schemeClr val="tx1"/>
                </a:solidFill>
                <a:effectLst/>
                <a:latin typeface="+mn-lt"/>
                <a:ea typeface="+mn-ea"/>
                <a:cs typeface="+mn-cs"/>
              </a:rPr>
              <a:t>GMA becomes </a:t>
            </a:r>
            <a:r>
              <a:rPr lang="en-US" sz="1200" kern="1200" dirty="0" smtClean="0">
                <a:solidFill>
                  <a:schemeClr val="tx1"/>
                </a:solidFill>
                <a:effectLst/>
                <a:latin typeface="+mn-lt"/>
                <a:ea typeface="+mn-ea"/>
                <a:cs typeface="+mn-cs"/>
              </a:rPr>
              <a:t>Adventure Gold Award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AR award requirements remain the same </a:t>
            </a:r>
            <a:r>
              <a:rPr lang="en-US" sz="1200" kern="1200" smtClean="0">
                <a:solidFill>
                  <a:schemeClr val="tx1"/>
                </a:solidFill>
                <a:effectLst/>
                <a:latin typeface="+mn-lt"/>
                <a:ea typeface="+mn-ea"/>
                <a:cs typeface="+mn-cs"/>
              </a:rPr>
              <a:t>(</a:t>
            </a:r>
            <a:r>
              <a:rPr lang="en-US" sz="1200" kern="1200" smtClean="0">
                <a:solidFill>
                  <a:schemeClr val="tx1"/>
                </a:solidFill>
                <a:effectLst/>
                <a:latin typeface="+mn-lt"/>
                <a:ea typeface="+mn-ea"/>
                <a:cs typeface="+mn-cs"/>
              </a:rPr>
              <a:t>number</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types </a:t>
            </a:r>
            <a:r>
              <a:rPr lang="en-US" sz="1200" kern="1200" smtClean="0">
                <a:solidFill>
                  <a:schemeClr val="tx1"/>
                </a:solidFill>
                <a:effectLst/>
                <a:latin typeface="+mn-lt"/>
                <a:ea typeface="+mn-ea"/>
                <a:cs typeface="+mn-cs"/>
              </a:rPr>
              <a:t>of </a:t>
            </a:r>
            <a:r>
              <a:rPr lang="en-US" sz="1200" kern="1200" smtClean="0">
                <a:solidFill>
                  <a:schemeClr val="tx1"/>
                </a:solidFill>
                <a:effectLst/>
                <a:latin typeface="+mn-lt"/>
                <a:ea typeface="+mn-ea"/>
                <a:cs typeface="+mn-cs"/>
              </a:rPr>
              <a:t>merits </a:t>
            </a:r>
            <a:r>
              <a:rPr lang="en-US" sz="1200" kern="1200" dirty="0" smtClean="0">
                <a:solidFill>
                  <a:schemeClr val="tx1"/>
                </a:solidFill>
                <a:effectLst/>
                <a:latin typeface="+mn-lt"/>
                <a:ea typeface="+mn-ea"/>
                <a:cs typeface="+mn-cs"/>
              </a:rPr>
              <a:t>required, etc.)</a:t>
            </a: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13</a:t>
            </a:fld>
            <a:endParaRPr lang="en-US"/>
          </a:p>
        </p:txBody>
      </p:sp>
    </p:spTree>
    <p:extLst>
      <p:ext uri="{BB962C8B-B14F-4D97-AF65-F5344CB8AC3E}">
        <p14:creationId xmlns:p14="http://schemas.microsoft.com/office/powerpoint/2010/main" val="390042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INSIGNIA - AR awards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Medals will be similar to current but with AR logo (similar</a:t>
            </a:r>
            <a:r>
              <a:rPr lang="en-US" sz="1200" kern="1200" baseline="0" dirty="0" smtClean="0">
                <a:solidFill>
                  <a:schemeClr val="tx1"/>
                </a:solidFill>
                <a:effectLst/>
                <a:latin typeface="+mn-lt"/>
                <a:ea typeface="+mn-ea"/>
                <a:cs typeface="+mn-cs"/>
              </a:rPr>
              <a:t> to current DR and ER medals)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Ribbons for Year 1 &amp; 2 remain</a:t>
            </a:r>
            <a:r>
              <a:rPr lang="en-US" sz="1200" kern="1200" baseline="0" dirty="0" smtClean="0">
                <a:solidFill>
                  <a:schemeClr val="tx1"/>
                </a:solidFill>
                <a:effectLst/>
                <a:latin typeface="+mn-lt"/>
                <a:ea typeface="+mn-ea"/>
                <a:cs typeface="+mn-cs"/>
              </a:rPr>
              <a:t> unchanged, Year 3 becomes purple &amp; white (purple is a primary color of AR logo)</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Patches will resemble current forms, with new text</a:t>
            </a:r>
            <a:endParaRPr lang="en-US" sz="1200" kern="1200" dirty="0" smtClean="0">
              <a:solidFill>
                <a:schemeClr val="tx1"/>
              </a:solidFill>
              <a:effectLst/>
              <a:latin typeface="+mn-lt"/>
              <a:ea typeface="+mn-ea"/>
              <a:cs typeface="+mn-cs"/>
            </a:endParaRPr>
          </a:p>
          <a:p>
            <a:endParaRPr lang="en-US" dirty="0" smtClean="0"/>
          </a:p>
          <a:p>
            <a:r>
              <a:rPr lang="en-US" dirty="0" smtClean="0"/>
              <a:t>Remember – we are minimizing change.</a:t>
            </a:r>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14</a:t>
            </a:fld>
            <a:endParaRPr lang="en-US"/>
          </a:p>
        </p:txBody>
      </p:sp>
    </p:spTree>
    <p:extLst>
      <p:ext uri="{BB962C8B-B14F-4D97-AF65-F5344CB8AC3E}">
        <p14:creationId xmlns:p14="http://schemas.microsoft.com/office/powerpoint/2010/main" val="131297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INSIGNIA – GMA series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GMA will remain in its current form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GMA with Merit – a STAR</a:t>
            </a:r>
            <a:r>
              <a:rPr lang="en-US" sz="1200" kern="1200" baseline="0" dirty="0" smtClean="0">
                <a:solidFill>
                  <a:schemeClr val="tx1"/>
                </a:solidFill>
                <a:effectLst/>
                <a:latin typeface="+mn-lt"/>
                <a:ea typeface="+mn-ea"/>
                <a:cs typeface="+mn-cs"/>
              </a:rPr>
              <a:t> worn on the GMA medal and ribbon (his original GMA)</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GMA with Honors – TWO STARS worn on the GMA medal and ribbon (his original GMA)</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Note that the Honor GMA essentially remains unchanged, except for a change of name to better represent it as an embellishment on the GMA, not a separate award.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Its important to note</a:t>
            </a:r>
            <a:r>
              <a:rPr lang="en-US" sz="1200" kern="1200" baseline="0" dirty="0" smtClean="0">
                <a:solidFill>
                  <a:schemeClr val="tx1"/>
                </a:solidFill>
                <a:effectLst/>
                <a:latin typeface="+mn-lt"/>
                <a:ea typeface="+mn-ea"/>
                <a:cs typeface="+mn-cs"/>
              </a:rPr>
              <a:t> that we are presenting these three awards as three forms of the same award, not three separate awards.  That is, we have ONE GMA, represented in 3 forms.</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Note that the GMA patch will bear no insignia for merit or honors, and no separate patches will be created, so as to avoid representing these as three separate awards.</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B3B1E-167E-433C-B77B-CAFE9437424C}" type="slidenum">
              <a:rPr lang="en-US" smtClean="0"/>
              <a:t>15</a:t>
            </a:fld>
            <a:endParaRPr lang="en-US"/>
          </a:p>
        </p:txBody>
      </p:sp>
    </p:spTree>
    <p:extLst>
      <p:ext uri="{BB962C8B-B14F-4D97-AF65-F5344CB8AC3E}">
        <p14:creationId xmlns:p14="http://schemas.microsoft.com/office/powerpoint/2010/main" val="66096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1B3B1E-167E-433C-B77B-CAFE9437424C}" type="slidenum">
              <a:rPr lang="en-US" smtClean="0"/>
              <a:t>16</a:t>
            </a:fld>
            <a:endParaRPr lang="en-US"/>
          </a:p>
        </p:txBody>
      </p:sp>
    </p:spTree>
    <p:extLst>
      <p:ext uri="{BB962C8B-B14F-4D97-AF65-F5344CB8AC3E}">
        <p14:creationId xmlns:p14="http://schemas.microsoft.com/office/powerpoint/2010/main" val="254826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believe these changes will bring the GMA back into alignment with it’s historic role in the program and will retain its significance as one of the most recognized</a:t>
            </a:r>
            <a:r>
              <a:rPr lang="en-US" baseline="0" dirty="0" smtClean="0"/>
              <a:t> and iconic elements of the Royal Rangers brand.  We will once again be able to celebrate the GMA as the pinnacle of achievement with the program, and we will celebrate ALL GMA recipients as champions of Royal Rangers.</a:t>
            </a:r>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17</a:t>
            </a:fld>
            <a:endParaRPr lang="en-US"/>
          </a:p>
        </p:txBody>
      </p:sp>
    </p:spTree>
    <p:extLst>
      <p:ext uri="{BB962C8B-B14F-4D97-AF65-F5344CB8AC3E}">
        <p14:creationId xmlns:p14="http://schemas.microsoft.com/office/powerpoint/2010/main" val="109890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GMA has long held a central role in RR.  First introduced in 1962, the GMA has been the pinnacle of achievement for RR boys for over 50 years.  The GMA is commonly perceived by pastors, parents, alumni, etc. as the RR counterpart to the BSA Eagle Scout award and has long been celebrated as the primary achievement</a:t>
            </a:r>
            <a:r>
              <a:rPr lang="en-US" sz="1200" kern="1200" baseline="0" dirty="0" smtClean="0">
                <a:solidFill>
                  <a:schemeClr val="tx1"/>
                </a:solidFill>
                <a:effectLst/>
                <a:latin typeface="+mn-lt"/>
                <a:ea typeface="+mn-ea"/>
                <a:cs typeface="+mn-cs"/>
              </a:rPr>
              <a:t> a RR can attain.</a:t>
            </a:r>
            <a:r>
              <a:rPr lang="en-US" sz="1200" kern="1200" dirty="0" smtClean="0">
                <a:solidFill>
                  <a:schemeClr val="tx1"/>
                </a:solidFill>
                <a:effectLst/>
                <a:latin typeface="+mn-lt"/>
                <a:ea typeface="+mn-ea"/>
                <a:cs typeface="+mn-cs"/>
              </a:rPr>
              <a:t>  But through years the GMA has changed.</a:t>
            </a: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2</a:t>
            </a:fld>
            <a:endParaRPr lang="en-US"/>
          </a:p>
        </p:txBody>
      </p:sp>
    </p:spTree>
    <p:extLst>
      <p:ext uri="{BB962C8B-B14F-4D97-AF65-F5344CB8AC3E}">
        <p14:creationId xmlns:p14="http://schemas.microsoft.com/office/powerpoint/2010/main" val="135486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Prior to 2002 the GMA generally represented the completion of two age groups - Trail Blazers and Air/Sea/Trail Rangers.  The first requirement for the GMA was that the boy must earn the highest award in AST Rangers, and the first requirement in AST Rangers was that he had to complete Trail Blazers.  Any boy who joined RR as a AST Ranger had to go back and complete the Trail Blazer advancement trail before starting AST Rangers advancement.  This meant boys typically didn't earn the GMA until they were nearing high school graduation, at the end of A/S/Trail Rangers.</a:t>
            </a: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3</a:t>
            </a:fld>
            <a:endParaRPr lang="en-US"/>
          </a:p>
        </p:txBody>
      </p:sp>
    </p:spTree>
    <p:extLst>
      <p:ext uri="{BB962C8B-B14F-4D97-AF65-F5344CB8AC3E}">
        <p14:creationId xmlns:p14="http://schemas.microsoft.com/office/powerpoint/2010/main" val="28428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2002 the RR program underwent extensive restructuring.  Straight Arrows &amp; Buckaroos became Discovery Rangers, Trail Blazers became Adventure Rangers, and Air/Sea/Trail Rangers was replaced by Expedition Rangers.</a:t>
            </a: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4</a:t>
            </a:fld>
            <a:endParaRPr lang="en-US"/>
          </a:p>
        </p:txBody>
      </p:sp>
    </p:spTree>
    <p:extLst>
      <p:ext uri="{BB962C8B-B14F-4D97-AF65-F5344CB8AC3E}">
        <p14:creationId xmlns:p14="http://schemas.microsoft.com/office/powerpoint/2010/main" val="412339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Due to the increasing frequency of outposts not offering RR for high school boys, the GMA was moved down into AR rather than ER.  In order to maintain equivalency with the pre-2002 GMA, connections between DR &amp; AR advancement systems were created so that the 2002 GMA became the culmination of 6 years of work, across DR &amp; AR.  Any boy who joined RR as an AR had to go back and earn selected parts of DR in order to earn his AR awards (GMA), such as orange DR Bible merits &amp; selected core (red) skill merits.</a:t>
            </a: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5</a:t>
            </a:fld>
            <a:endParaRPr lang="en-US"/>
          </a:p>
        </p:txBody>
      </p:sp>
    </p:spTree>
    <p:extLst>
      <p:ext uri="{BB962C8B-B14F-4D97-AF65-F5344CB8AC3E}">
        <p14:creationId xmlns:p14="http://schemas.microsoft.com/office/powerpoint/2010/main" val="64519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ER advancement system was structured in a unique way so that it would not be perceived as a step beyond the GMA, but rather</a:t>
            </a:r>
            <a:r>
              <a:rPr lang="en-US" sz="1200" kern="1200" baseline="0" dirty="0" smtClean="0">
                <a:solidFill>
                  <a:schemeClr val="tx1"/>
                </a:solidFill>
                <a:effectLst/>
                <a:latin typeface="+mn-lt"/>
                <a:ea typeface="+mn-ea"/>
                <a:cs typeface="+mn-cs"/>
              </a:rPr>
              <a:t> as a completely separate system</a:t>
            </a:r>
            <a:r>
              <a:rPr lang="en-US" sz="1200" kern="1200" dirty="0" smtClean="0">
                <a:solidFill>
                  <a:schemeClr val="tx1"/>
                </a:solidFill>
                <a:effectLst/>
                <a:latin typeface="+mn-lt"/>
                <a:ea typeface="+mn-ea"/>
                <a:cs typeface="+mn-cs"/>
              </a:rPr>
              <a:t>.  This was done to reinforce the idea that the GMA was the pinnacle of achievement.</a:t>
            </a:r>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6</a:t>
            </a:fld>
            <a:endParaRPr lang="en-US"/>
          </a:p>
        </p:txBody>
      </p:sp>
    </p:spTree>
    <p:extLst>
      <p:ext uri="{BB962C8B-B14F-4D97-AF65-F5344CB8AC3E}">
        <p14:creationId xmlns:p14="http://schemas.microsoft.com/office/powerpoint/2010/main" val="363905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2010 the program was updated again.  Special effort was made to expand the variety of activities RR groups do beyond camping, and the advancement system was modified to make it more flexible, allowing outposts greater choice in selecting merits suitable for their group.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one of the most significant changes was in the role of the GMA.  In an effort to relieve boys of the necessity to work back in DR to earn their GMA, the association between the DR &amp; AR advancement trails was removed, and the GMA became an award that represented the completion of the AR advancement trail alone.  This in effect changed the GMA from representing the culmination of 6 years of work (2 age groups), as it had always been, to only 3 years of work (one age group) - making it roughly equivalent to the DR Gold Eagle and ER E3 award.  This caused an inconsistency in the role &amp; prominence of the GMA over time, and has been widely perceived "devaluing" of the award.</a:t>
            </a: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7</a:t>
            </a:fld>
            <a:endParaRPr lang="en-US"/>
          </a:p>
        </p:txBody>
      </p:sp>
    </p:spTree>
    <p:extLst>
      <p:ext uri="{BB962C8B-B14F-4D97-AF65-F5344CB8AC3E}">
        <p14:creationId xmlns:p14="http://schemas.microsoft.com/office/powerpoint/2010/main" val="263577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same time, we created a new award - the Honor GMA.  The purpose of this award was to encourage longevity - recognize boys who have completed the entire RR program, RK through ER.  This new award was originally presented as a mere embellishment on the GMA, with the GMA still being considered the highest award in the program (due to the inclusion of additional requirements such as the Capstone Project).  But it soon came to be commonly perceived as a completely separate and more prominent award than the GMA.  The concept that the GMA was no longer the highest award in the program, coupled with the perceived reduction in value of the award, has not been well received among the RR community - parents, pastors, leaders, boys.</a:t>
            </a: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8</a:t>
            </a:fld>
            <a:endParaRPr lang="en-US"/>
          </a:p>
        </p:txBody>
      </p:sp>
    </p:spTree>
    <p:extLst>
      <p:ext uri="{BB962C8B-B14F-4D97-AF65-F5344CB8AC3E}">
        <p14:creationId xmlns:p14="http://schemas.microsoft.com/office/powerpoint/2010/main" val="263577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some time, we've been collecting feedback on this issue from districts, outpost leaders, parents, pastors, and boys.  The common message we've received is this: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change in the role of the GMA has not been popular.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don't like the reduction in the role &amp; value of the award.  The current GMA is not equivalent to the two previous GMAs, and doesn't warrant the same prestige and significance.  This is particularly unpopular in settings where the GMA has become a significant tradition, such as with families where multiple sons have earned the award, or outposts where many have been presented through the years.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Although the Honor GMA is seen as a valuable award, it has effectively replaced the GMA as the most prominent award in the program, and yet is unattainable to many boys.  Any boy joining</a:t>
            </a:r>
            <a:r>
              <a:rPr lang="en-US" sz="1200" kern="1200" baseline="0" dirty="0" smtClean="0">
                <a:solidFill>
                  <a:schemeClr val="tx1"/>
                </a:solidFill>
                <a:effectLst/>
                <a:latin typeface="+mn-lt"/>
                <a:ea typeface="+mn-ea"/>
                <a:cs typeface="+mn-cs"/>
              </a:rPr>
              <a:t> the program as an AR or later will never have the option of earning it since they cannot work back in RK to earn the Gold Trail award.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the last 18 months the Exec Committee and our Programs Action Team has been examining this issue in an effort to determine the best way forward.  We essentially had to answer three central questions:</a:t>
            </a:r>
          </a:p>
          <a:p>
            <a:pPr marL="228600" lvl="0" indent="-228600">
              <a:buFont typeface="+mj-lt"/>
              <a:buAutoNum type="arabicPeriod"/>
            </a:pPr>
            <a:r>
              <a:rPr lang="en-US" sz="1200" kern="1200" dirty="0" smtClean="0">
                <a:solidFill>
                  <a:schemeClr val="tx1"/>
                </a:solidFill>
                <a:effectLst/>
                <a:latin typeface="+mn-lt"/>
                <a:ea typeface="+mn-ea"/>
                <a:cs typeface="+mn-cs"/>
              </a:rPr>
              <a:t>Do we have a problem?  (is this a widespread problem or just the grumblings of a small minority)</a:t>
            </a:r>
          </a:p>
          <a:p>
            <a:pPr marL="228600" lvl="0" indent="-228600">
              <a:buFont typeface="+mj-lt"/>
              <a:buAutoNum type="arabicPeriod"/>
            </a:pPr>
            <a:r>
              <a:rPr lang="en-US" sz="1200" kern="1200" dirty="0" smtClean="0">
                <a:solidFill>
                  <a:schemeClr val="tx1"/>
                </a:solidFill>
                <a:effectLst/>
                <a:latin typeface="+mn-lt"/>
                <a:ea typeface="+mn-ea"/>
                <a:cs typeface="+mn-cs"/>
              </a:rPr>
              <a:t>Is the problem serious enough to warrant a change?  (we will pay a price either way)</a:t>
            </a:r>
          </a:p>
          <a:p>
            <a:pPr marL="228600" lvl="0" indent="-228600">
              <a:buFont typeface="+mj-lt"/>
              <a:buAutoNum type="arabicPeriod"/>
            </a:pPr>
            <a:r>
              <a:rPr lang="en-US" sz="1200" kern="1200" dirty="0" smtClean="0">
                <a:solidFill>
                  <a:schemeClr val="tx1"/>
                </a:solidFill>
                <a:effectLst/>
                <a:latin typeface="+mn-lt"/>
                <a:ea typeface="+mn-ea"/>
                <a:cs typeface="+mn-cs"/>
              </a:rPr>
              <a:t>If yes to both, HOW do we fix it, and WHEN?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came to the conclusion that the answer to the first</a:t>
            </a:r>
            <a:r>
              <a:rPr lang="en-US" sz="1200" kern="1200" baseline="0" dirty="0" smtClean="0">
                <a:solidFill>
                  <a:schemeClr val="tx1"/>
                </a:solidFill>
                <a:effectLst/>
                <a:latin typeface="+mn-lt"/>
                <a:ea typeface="+mn-ea"/>
                <a:cs typeface="+mn-cs"/>
              </a:rPr>
              <a:t> two questions was YES, and the answer to the third was “as soon as possible”.  The longer we wait, the more boys we will have who are earning this intermediate form of the GMA, and the more confusion that will spread as a result of the changes.  Right now, many parents, pastors, etc. are not award of the reduction in the role of the award, so a change now will have less of an impact on them.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1B3B1E-167E-433C-B77B-CAFE9437424C}" type="slidenum">
              <a:rPr lang="en-US" smtClean="0"/>
              <a:t>9</a:t>
            </a:fld>
            <a:endParaRPr lang="en-US"/>
          </a:p>
        </p:txBody>
      </p:sp>
    </p:spTree>
    <p:extLst>
      <p:ext uri="{BB962C8B-B14F-4D97-AF65-F5344CB8AC3E}">
        <p14:creationId xmlns:p14="http://schemas.microsoft.com/office/powerpoint/2010/main" val="3300771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lvl1pPr>
              <a:defRPr>
                <a:solidFill>
                  <a:srgbClr val="FF99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B72B2D-706C-40FE-A507-07F22568DE8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20605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72B2D-706C-40FE-A507-07F22568DE8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1183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72B2D-706C-40FE-A507-07F22568DE8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408105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72B2D-706C-40FE-A507-07F22568DE8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3401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72B2D-706C-40FE-A507-07F22568DE8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160826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B72B2D-706C-40FE-A507-07F22568DE82}"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341020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B72B2D-706C-40FE-A507-07F22568DE82}"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301062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72B2D-706C-40FE-A507-07F22568DE82}"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51860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72B2D-706C-40FE-A507-07F22568DE82}"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399740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72B2D-706C-40FE-A507-07F22568DE82}"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165878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72B2D-706C-40FE-A507-07F22568DE82}"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7D327-D4EB-4A63-B0A8-F24E3A691EBF}" type="slidenum">
              <a:rPr lang="en-US" smtClean="0"/>
              <a:t>‹#›</a:t>
            </a:fld>
            <a:endParaRPr lang="en-US"/>
          </a:p>
        </p:txBody>
      </p:sp>
    </p:spTree>
    <p:extLst>
      <p:ext uri="{BB962C8B-B14F-4D97-AF65-F5344CB8AC3E}">
        <p14:creationId xmlns:p14="http://schemas.microsoft.com/office/powerpoint/2010/main" val="191963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B72B2D-706C-40FE-A507-07F22568DE82}" type="datetimeFigureOut">
              <a:rPr lang="en-US" smtClean="0"/>
              <a:t>5/2/2016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3B7D327-D4EB-4A63-B0A8-F24E3A691EBF}" type="slidenum">
              <a:rPr lang="en-US" smtClean="0"/>
              <a:t>‹#›</a:t>
            </a:fld>
            <a:endParaRPr lang="en-US"/>
          </a:p>
        </p:txBody>
      </p:sp>
    </p:spTree>
    <p:extLst>
      <p:ext uri="{BB962C8B-B14F-4D97-AF65-F5344CB8AC3E}">
        <p14:creationId xmlns:p14="http://schemas.microsoft.com/office/powerpoint/2010/main" val="2070515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gif"/><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pn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6.png"/><Relationship Id="rId10" Type="http://schemas.openxmlformats.org/officeDocument/2006/relationships/image" Target="../media/image18.jpg"/><Relationship Id="rId4" Type="http://schemas.openxmlformats.org/officeDocument/2006/relationships/image" Target="../media/image5.png"/><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6.png"/><Relationship Id="rId10" Type="http://schemas.openxmlformats.org/officeDocument/2006/relationships/image" Target="../media/image21.jpg"/><Relationship Id="rId4" Type="http://schemas.openxmlformats.org/officeDocument/2006/relationships/image" Target="../media/image5.png"/><Relationship Id="rId9" Type="http://schemas.openxmlformats.org/officeDocument/2006/relationships/image" Target="../media/image20.gif"/></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gif"/><Relationship Id="rId11" Type="http://schemas.openxmlformats.org/officeDocument/2006/relationships/image" Target="../media/image21.jpg"/><Relationship Id="rId5" Type="http://schemas.openxmlformats.org/officeDocument/2006/relationships/image" Target="../media/image6.png"/><Relationship Id="rId10" Type="http://schemas.openxmlformats.org/officeDocument/2006/relationships/image" Target="../media/image20.gif"/><Relationship Id="rId4" Type="http://schemas.openxmlformats.org/officeDocument/2006/relationships/image" Target="../media/image5.png"/><Relationship Id="rId9"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57350"/>
            <a:ext cx="5257800" cy="2819400"/>
          </a:xfrm>
        </p:spPr>
        <p:txBody>
          <a:bodyPr>
            <a:normAutofit fontScale="90000"/>
          </a:bodyPr>
          <a:lstStyle/>
          <a:p>
            <a:r>
              <a:rPr lang="en-US" sz="6000" dirty="0" smtClean="0">
                <a:solidFill>
                  <a:srgbClr val="FFFF00"/>
                </a:solidFill>
              </a:rPr>
              <a:t>The Changing Role of the GMA</a:t>
            </a:r>
            <a:endParaRPr lang="en-US" sz="6000" dirty="0">
              <a:solidFill>
                <a:srgbClr val="FFFF00"/>
              </a:solidFill>
            </a:endParaRPr>
          </a:p>
        </p:txBody>
      </p:sp>
    </p:spTree>
    <p:extLst>
      <p:ext uri="{BB962C8B-B14F-4D97-AF65-F5344CB8AC3E}">
        <p14:creationId xmlns:p14="http://schemas.microsoft.com/office/powerpoint/2010/main" val="1264233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Objectives</a:t>
            </a:r>
            <a:endParaRPr lang="en-US" dirty="0"/>
          </a:p>
        </p:txBody>
      </p:sp>
      <p:sp>
        <p:nvSpPr>
          <p:cNvPr id="3" name="Content Placeholder 2"/>
          <p:cNvSpPr>
            <a:spLocks noGrp="1"/>
          </p:cNvSpPr>
          <p:nvPr>
            <p:ph idx="1"/>
          </p:nvPr>
        </p:nvSpPr>
        <p:spPr/>
        <p:txBody>
          <a:bodyPr/>
          <a:lstStyle/>
          <a:p>
            <a:r>
              <a:rPr lang="en-US" dirty="0" smtClean="0"/>
              <a:t>Return the GMA to its historic role of prominence</a:t>
            </a:r>
          </a:p>
          <a:p>
            <a:r>
              <a:rPr lang="en-US" dirty="0" smtClean="0"/>
              <a:t>Retain the intended purpose of the Honor GMA, while making it more attainable</a:t>
            </a:r>
          </a:p>
          <a:p>
            <a:r>
              <a:rPr lang="en-US" dirty="0" smtClean="0"/>
              <a:t>Minimize the degree of change, as much as possible</a:t>
            </a:r>
          </a:p>
          <a:p>
            <a:endParaRPr lang="en-US" dirty="0"/>
          </a:p>
        </p:txBody>
      </p:sp>
    </p:spTree>
    <p:extLst>
      <p:ext uri="{BB962C8B-B14F-4D97-AF65-F5344CB8AC3E}">
        <p14:creationId xmlns:p14="http://schemas.microsoft.com/office/powerpoint/2010/main" val="763647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Program Changes</a:t>
            </a:r>
            <a:endParaRPr lang="en-US" dirty="0"/>
          </a:p>
        </p:txBody>
      </p:sp>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3028948"/>
            <a:ext cx="1123509" cy="2014859"/>
          </a:xfrm>
          <a:prstGeom prst="rect">
            <a:avLst/>
          </a:prstGeom>
        </p:spPr>
      </p:pic>
      <p:sp>
        <p:nvSpPr>
          <p:cNvPr id="10" name="Content Placeholder 2"/>
          <p:cNvSpPr txBox="1">
            <a:spLocks/>
          </p:cNvSpPr>
          <p:nvPr/>
        </p:nvSpPr>
        <p:spPr>
          <a:xfrm>
            <a:off x="457200" y="1200151"/>
            <a:ext cx="8229600"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Highest Award in (2) groups = GMA</a:t>
            </a:r>
          </a:p>
          <a:p>
            <a:r>
              <a:rPr lang="en-US" dirty="0" smtClean="0"/>
              <a:t>Highest Award in (3) groups = GMA w/Merit</a:t>
            </a:r>
          </a:p>
          <a:p>
            <a:r>
              <a:rPr lang="en-US" dirty="0" smtClean="0"/>
              <a:t>Highest Award in (4) groups = GMA w/Honors</a:t>
            </a:r>
            <a:endParaRPr lang="en-US" dirty="0"/>
          </a:p>
        </p:txBody>
      </p:sp>
    </p:spTree>
    <p:extLst>
      <p:ext uri="{BB962C8B-B14F-4D97-AF65-F5344CB8AC3E}">
        <p14:creationId xmlns:p14="http://schemas.microsoft.com/office/powerpoint/2010/main" val="2785907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Makes the GMA comparable to historic GMA</a:t>
            </a:r>
          </a:p>
          <a:p>
            <a:pPr lvl="1"/>
            <a:r>
              <a:rPr lang="en-US" dirty="0" smtClean="0"/>
              <a:t>Eliminates the need to “work back” in prior groups</a:t>
            </a:r>
          </a:p>
          <a:p>
            <a:pPr lvl="1"/>
            <a:r>
              <a:rPr lang="en-US" dirty="0" smtClean="0"/>
              <a:t>Boys must still be at least 12 years of age and complete the Capstone Project to earn the GMA</a:t>
            </a:r>
            <a:endParaRPr lang="en-US" dirty="0"/>
          </a:p>
        </p:txBody>
      </p:sp>
    </p:spTree>
    <p:extLst>
      <p:ext uri="{BB962C8B-B14F-4D97-AF65-F5344CB8AC3E}">
        <p14:creationId xmlns:p14="http://schemas.microsoft.com/office/powerpoint/2010/main" val="1477269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Adventure Rangers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57350"/>
            <a:ext cx="1736346" cy="1752600"/>
          </a:xfrm>
          <a:prstGeom prst="rect">
            <a:avLst/>
          </a:prstGeom>
        </p:spPr>
      </p:pic>
      <p:sp>
        <p:nvSpPr>
          <p:cNvPr id="4" name="Content Placeholder 2"/>
          <p:cNvSpPr txBox="1">
            <a:spLocks/>
          </p:cNvSpPr>
          <p:nvPr/>
        </p:nvSpPr>
        <p:spPr>
          <a:xfrm>
            <a:off x="2362200" y="1657350"/>
            <a:ext cx="6629400"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BMA becomes “Adventure Bronze Award”</a:t>
            </a:r>
          </a:p>
          <a:p>
            <a:r>
              <a:rPr lang="en-US" sz="2800" dirty="0" smtClean="0"/>
              <a:t>SMA becomes “Adventure Silver Award”</a:t>
            </a:r>
          </a:p>
          <a:p>
            <a:r>
              <a:rPr lang="en-US" sz="2800" dirty="0" smtClean="0"/>
              <a:t>GMA becomes “Adventure Gold Award”</a:t>
            </a:r>
            <a:endParaRPr lang="en-US" sz="2800" dirty="0"/>
          </a:p>
        </p:txBody>
      </p:sp>
      <p:sp>
        <p:nvSpPr>
          <p:cNvPr id="5" name="TextBox 4"/>
          <p:cNvSpPr txBox="1"/>
          <p:nvPr/>
        </p:nvSpPr>
        <p:spPr>
          <a:xfrm>
            <a:off x="3625702" y="3680251"/>
            <a:ext cx="3962400" cy="830997"/>
          </a:xfrm>
          <a:prstGeom prst="rect">
            <a:avLst/>
          </a:prstGeom>
          <a:noFill/>
        </p:spPr>
        <p:txBody>
          <a:bodyPr wrap="square" rtlCol="0">
            <a:spAutoFit/>
          </a:bodyPr>
          <a:lstStyle/>
          <a:p>
            <a:pPr algn="ctr"/>
            <a:r>
              <a:rPr lang="en-US" sz="2400" i="1" dirty="0" smtClean="0"/>
              <a:t>All award requirements remain unchanged</a:t>
            </a:r>
            <a:endParaRPr lang="en-US" sz="2400" i="1" dirty="0"/>
          </a:p>
        </p:txBody>
      </p:sp>
    </p:spTree>
    <p:extLst>
      <p:ext uri="{BB962C8B-B14F-4D97-AF65-F5344CB8AC3E}">
        <p14:creationId xmlns:p14="http://schemas.microsoft.com/office/powerpoint/2010/main" val="963141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0699"/>
            <a:ext cx="2362200" cy="857250"/>
          </a:xfrm>
        </p:spPr>
        <p:txBody>
          <a:bodyPr/>
          <a:lstStyle/>
          <a:p>
            <a:r>
              <a:rPr lang="en-US" dirty="0" smtClean="0"/>
              <a:t>Insignia</a:t>
            </a:r>
            <a:endParaRPr lang="en-US" dirty="0"/>
          </a:p>
        </p:txBody>
      </p:sp>
      <p:grpSp>
        <p:nvGrpSpPr>
          <p:cNvPr id="15" name="Group 14"/>
          <p:cNvGrpSpPr/>
          <p:nvPr/>
        </p:nvGrpSpPr>
        <p:grpSpPr>
          <a:xfrm>
            <a:off x="3200400" y="133350"/>
            <a:ext cx="5780815" cy="4878969"/>
            <a:chOff x="3820385" y="1131924"/>
            <a:chExt cx="4724400" cy="4038600"/>
          </a:xfrm>
        </p:grpSpPr>
        <p:sp>
          <p:nvSpPr>
            <p:cNvPr id="13" name="Rectangle 12"/>
            <p:cNvSpPr/>
            <p:nvPr/>
          </p:nvSpPr>
          <p:spPr>
            <a:xfrm>
              <a:off x="3820385" y="1131924"/>
              <a:ext cx="4724400" cy="4038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547499" y="2645649"/>
              <a:ext cx="3274254" cy="2301839"/>
              <a:chOff x="2479714" y="2327310"/>
              <a:chExt cx="3274254" cy="2301839"/>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714" y="2797739"/>
                <a:ext cx="913259" cy="183141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2020" y="2780314"/>
                <a:ext cx="921948" cy="184883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0671" y="2786663"/>
                <a:ext cx="918782" cy="18424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9715" y="2327310"/>
                <a:ext cx="918782" cy="33199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7830" y="2328086"/>
                <a:ext cx="916138" cy="31046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0671" y="2328086"/>
                <a:ext cx="959180" cy="346594"/>
              </a:xfrm>
              <a:prstGeom prst="rect">
                <a:avLst/>
              </a:prstGeom>
            </p:spPr>
          </p:pic>
        </p:grpSp>
      </p:gr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8600" y="403358"/>
            <a:ext cx="1143000" cy="1417595"/>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7673" y="390679"/>
            <a:ext cx="1143000" cy="1417595"/>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0794" y="390679"/>
            <a:ext cx="1167386" cy="1447840"/>
          </a:xfrm>
          <a:prstGeom prst="rect">
            <a:avLst/>
          </a:prstGeom>
        </p:spPr>
      </p:pic>
    </p:spTree>
    <p:extLst>
      <p:ext uri="{BB962C8B-B14F-4D97-AF65-F5344CB8AC3E}">
        <p14:creationId xmlns:p14="http://schemas.microsoft.com/office/powerpoint/2010/main" val="1205920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0699"/>
            <a:ext cx="2362200" cy="857250"/>
          </a:xfrm>
        </p:spPr>
        <p:txBody>
          <a:bodyPr/>
          <a:lstStyle/>
          <a:p>
            <a:r>
              <a:rPr lang="en-US" dirty="0" smtClean="0"/>
              <a:t>Insignia</a:t>
            </a:r>
            <a:endParaRPr lang="en-US" dirty="0"/>
          </a:p>
        </p:txBody>
      </p:sp>
      <p:sp>
        <p:nvSpPr>
          <p:cNvPr id="13" name="Rectangle 12"/>
          <p:cNvSpPr/>
          <p:nvPr/>
        </p:nvSpPr>
        <p:spPr>
          <a:xfrm>
            <a:off x="3242625" y="133350"/>
            <a:ext cx="5780815" cy="48789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382" y="2396442"/>
            <a:ext cx="1375618" cy="2466982"/>
          </a:xfrm>
          <a:prstGeom prst="rect">
            <a:avLst/>
          </a:prstGeom>
        </p:spPr>
      </p:pic>
      <p:grpSp>
        <p:nvGrpSpPr>
          <p:cNvPr id="42" name="Group 41"/>
          <p:cNvGrpSpPr/>
          <p:nvPr/>
        </p:nvGrpSpPr>
        <p:grpSpPr>
          <a:xfrm>
            <a:off x="6848202" y="2414606"/>
            <a:ext cx="1375618" cy="2466982"/>
            <a:chOff x="6848202" y="2414606"/>
            <a:chExt cx="1375618" cy="2466982"/>
          </a:xfrm>
        </p:grpSpPr>
        <p:pic>
          <p:nvPicPr>
            <p:cNvPr id="1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202" y="2414606"/>
              <a:ext cx="1375618" cy="2466982"/>
            </a:xfrm>
            <a:prstGeom prst="rect">
              <a:avLst/>
            </a:prstGeom>
          </p:spPr>
        </p:pic>
        <p:sp>
          <p:nvSpPr>
            <p:cNvPr id="3" name="5-Point Star 2"/>
            <p:cNvSpPr/>
            <p:nvPr/>
          </p:nvSpPr>
          <p:spPr>
            <a:xfrm>
              <a:off x="7391400" y="2876550"/>
              <a:ext cx="304800" cy="3048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7391400" y="3257550"/>
              <a:ext cx="304800" cy="3048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406182" y="2414606"/>
            <a:ext cx="1375618" cy="2466982"/>
            <a:chOff x="5356148" y="2414606"/>
            <a:chExt cx="1375618" cy="2466982"/>
          </a:xfrm>
        </p:grpSpPr>
        <p:pic>
          <p:nvPicPr>
            <p:cNvPr id="1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148" y="2414606"/>
              <a:ext cx="1375618" cy="2466982"/>
            </a:xfrm>
            <a:prstGeom prst="rect">
              <a:avLst/>
            </a:prstGeom>
          </p:spPr>
        </p:pic>
        <p:sp>
          <p:nvSpPr>
            <p:cNvPr id="19" name="5-Point Star 18"/>
            <p:cNvSpPr/>
            <p:nvPr/>
          </p:nvSpPr>
          <p:spPr>
            <a:xfrm>
              <a:off x="5908382" y="3028950"/>
              <a:ext cx="304800" cy="3048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090104" y="1962150"/>
            <a:ext cx="1116192" cy="395980"/>
            <a:chOff x="4090104" y="1962150"/>
            <a:chExt cx="1116192" cy="395980"/>
          </a:xfrm>
        </p:grpSpPr>
        <p:grpSp>
          <p:nvGrpSpPr>
            <p:cNvPr id="8" name="Group 7"/>
            <p:cNvGrpSpPr/>
            <p:nvPr/>
          </p:nvGrpSpPr>
          <p:grpSpPr>
            <a:xfrm>
              <a:off x="4090104" y="1962150"/>
              <a:ext cx="1116192" cy="395980"/>
              <a:chOff x="4090104" y="1962150"/>
              <a:chExt cx="1116192" cy="395980"/>
            </a:xfrm>
          </p:grpSpPr>
          <p:sp>
            <p:nvSpPr>
              <p:cNvPr id="4" name="Rectangle 3"/>
              <p:cNvSpPr/>
              <p:nvPr/>
            </p:nvSpPr>
            <p:spPr>
              <a:xfrm>
                <a:off x="4090104" y="1962151"/>
                <a:ext cx="405696" cy="3959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00600" y="1962151"/>
                <a:ext cx="405696" cy="39597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19600" y="1962150"/>
                <a:ext cx="405696" cy="39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090104" y="1962150"/>
              <a:ext cx="1091496" cy="39598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5562600" y="1968966"/>
            <a:ext cx="1116192" cy="395980"/>
            <a:chOff x="5485861" y="1968966"/>
            <a:chExt cx="1116192" cy="395980"/>
          </a:xfrm>
        </p:grpSpPr>
        <p:grpSp>
          <p:nvGrpSpPr>
            <p:cNvPr id="27" name="Group 26"/>
            <p:cNvGrpSpPr/>
            <p:nvPr/>
          </p:nvGrpSpPr>
          <p:grpSpPr>
            <a:xfrm>
              <a:off x="5485861" y="1968966"/>
              <a:ext cx="1116192" cy="395980"/>
              <a:chOff x="4090104" y="1962150"/>
              <a:chExt cx="1116192" cy="395980"/>
            </a:xfrm>
          </p:grpSpPr>
          <p:grpSp>
            <p:nvGrpSpPr>
              <p:cNvPr id="28" name="Group 27"/>
              <p:cNvGrpSpPr/>
              <p:nvPr/>
            </p:nvGrpSpPr>
            <p:grpSpPr>
              <a:xfrm>
                <a:off x="4090104" y="1962150"/>
                <a:ext cx="1116192" cy="395980"/>
                <a:chOff x="4090104" y="1962150"/>
                <a:chExt cx="1116192" cy="395980"/>
              </a:xfrm>
            </p:grpSpPr>
            <p:sp>
              <p:nvSpPr>
                <p:cNvPr id="30" name="Rectangle 29"/>
                <p:cNvSpPr/>
                <p:nvPr/>
              </p:nvSpPr>
              <p:spPr>
                <a:xfrm>
                  <a:off x="4090104" y="1962151"/>
                  <a:ext cx="405696" cy="3959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800600" y="1962151"/>
                  <a:ext cx="405696" cy="39597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19600" y="1962150"/>
                  <a:ext cx="405696" cy="39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4090104" y="1962150"/>
                <a:ext cx="1091496" cy="39598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5-Point Star 38"/>
            <p:cNvSpPr/>
            <p:nvPr/>
          </p:nvSpPr>
          <p:spPr>
            <a:xfrm>
              <a:off x="5930185" y="2073460"/>
              <a:ext cx="202848" cy="17335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7012468" y="1968967"/>
            <a:ext cx="1116192" cy="395980"/>
            <a:chOff x="7012468" y="1968967"/>
            <a:chExt cx="1116192" cy="395980"/>
          </a:xfrm>
        </p:grpSpPr>
        <p:grpSp>
          <p:nvGrpSpPr>
            <p:cNvPr id="33" name="Group 32"/>
            <p:cNvGrpSpPr/>
            <p:nvPr/>
          </p:nvGrpSpPr>
          <p:grpSpPr>
            <a:xfrm>
              <a:off x="7012468" y="1968967"/>
              <a:ext cx="1116192" cy="395980"/>
              <a:chOff x="4090104" y="1962150"/>
              <a:chExt cx="1116192" cy="395980"/>
            </a:xfrm>
          </p:grpSpPr>
          <p:grpSp>
            <p:nvGrpSpPr>
              <p:cNvPr id="34" name="Group 33"/>
              <p:cNvGrpSpPr/>
              <p:nvPr/>
            </p:nvGrpSpPr>
            <p:grpSpPr>
              <a:xfrm>
                <a:off x="4090104" y="1962150"/>
                <a:ext cx="1116192" cy="395980"/>
                <a:chOff x="4090104" y="1962150"/>
                <a:chExt cx="1116192" cy="395980"/>
              </a:xfrm>
            </p:grpSpPr>
            <p:sp>
              <p:nvSpPr>
                <p:cNvPr id="36" name="Rectangle 35"/>
                <p:cNvSpPr/>
                <p:nvPr/>
              </p:nvSpPr>
              <p:spPr>
                <a:xfrm>
                  <a:off x="4090104" y="1962151"/>
                  <a:ext cx="405696" cy="3959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800600" y="1962151"/>
                  <a:ext cx="405696" cy="39597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19600" y="1962150"/>
                  <a:ext cx="405696" cy="39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4090104" y="1962150"/>
                <a:ext cx="1091496" cy="39598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5-Point Star 39"/>
            <p:cNvSpPr/>
            <p:nvPr/>
          </p:nvSpPr>
          <p:spPr>
            <a:xfrm>
              <a:off x="7240540" y="2080275"/>
              <a:ext cx="202848" cy="17335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7646236" y="2080277"/>
              <a:ext cx="202848" cy="17335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696" y="361950"/>
            <a:ext cx="1131503" cy="1435710"/>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239" y="361950"/>
            <a:ext cx="1131503" cy="1435710"/>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259" y="361950"/>
            <a:ext cx="1131503" cy="1435710"/>
          </a:xfrm>
          <a:prstGeom prst="rect">
            <a:avLst/>
          </a:prstGeom>
        </p:spPr>
      </p:pic>
    </p:spTree>
    <p:extLst>
      <p:ext uri="{BB962C8B-B14F-4D97-AF65-F5344CB8AC3E}">
        <p14:creationId xmlns:p14="http://schemas.microsoft.com/office/powerpoint/2010/main" val="2522944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&amp; Timeline</a:t>
            </a:r>
            <a:endParaRPr lang="en-US" dirty="0"/>
          </a:p>
        </p:txBody>
      </p:sp>
      <p:sp>
        <p:nvSpPr>
          <p:cNvPr id="3" name="Content Placeholder 2"/>
          <p:cNvSpPr txBox="1">
            <a:spLocks/>
          </p:cNvSpPr>
          <p:nvPr/>
        </p:nvSpPr>
        <p:spPr>
          <a:xfrm>
            <a:off x="457200" y="1200151"/>
            <a:ext cx="8229600"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BMA, SMA, &amp; Honor GMA will transition as stock is replaced</a:t>
            </a:r>
          </a:p>
          <a:p>
            <a:r>
              <a:rPr lang="en-US" sz="2400" dirty="0" smtClean="0"/>
              <a:t>GMA with Merit available immediately (3 age groups)</a:t>
            </a:r>
          </a:p>
          <a:p>
            <a:r>
              <a:rPr lang="en-US" sz="2400" dirty="0" smtClean="0"/>
              <a:t>Through Dec-2016 boys may earn:</a:t>
            </a:r>
          </a:p>
          <a:p>
            <a:pPr lvl="1"/>
            <a:r>
              <a:rPr lang="en-US" sz="2000" dirty="0" smtClean="0"/>
              <a:t>2010 GMA (with Capstone Project) or…</a:t>
            </a:r>
          </a:p>
          <a:p>
            <a:pPr lvl="1"/>
            <a:r>
              <a:rPr lang="en-US" sz="2000" dirty="0" smtClean="0"/>
              <a:t>Adventure Gold award (without Capstone Project) or…</a:t>
            </a:r>
          </a:p>
          <a:p>
            <a:pPr lvl="1"/>
            <a:r>
              <a:rPr lang="en-US" sz="2000" dirty="0" smtClean="0"/>
              <a:t>2016 GMA (2 groups + Capstone Project)</a:t>
            </a:r>
          </a:p>
          <a:p>
            <a:r>
              <a:rPr lang="en-US" sz="2400" dirty="0" smtClean="0"/>
              <a:t>Changes will be reflected in next reprint of boys handbooks (Spring 2016) and Leader Manual (Spring 2017)</a:t>
            </a:r>
          </a:p>
        </p:txBody>
      </p:sp>
    </p:spTree>
    <p:extLst>
      <p:ext uri="{BB962C8B-B14F-4D97-AF65-F5344CB8AC3E}">
        <p14:creationId xmlns:p14="http://schemas.microsoft.com/office/powerpoint/2010/main" val="265759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Medal of Achievement</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123950"/>
            <a:ext cx="2144679" cy="3846188"/>
          </a:xfrm>
          <a:prstGeom prst="rect">
            <a:avLst/>
          </a:prstGeom>
        </p:spPr>
      </p:pic>
    </p:spTree>
    <p:extLst>
      <p:ext uri="{BB962C8B-B14F-4D97-AF65-F5344CB8AC3E}">
        <p14:creationId xmlns:p14="http://schemas.microsoft.com/office/powerpoint/2010/main" val="389462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Medal of Achievement</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123950"/>
            <a:ext cx="2144679" cy="3846188"/>
          </a:xfrm>
          <a:prstGeom prst="rect">
            <a:avLst/>
          </a:prstGeom>
        </p:spPr>
      </p:pic>
    </p:spTree>
    <p:extLst>
      <p:ext uri="{BB962C8B-B14F-4D97-AF65-F5344CB8AC3E}">
        <p14:creationId xmlns:p14="http://schemas.microsoft.com/office/powerpoint/2010/main" val="3607400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7821"/>
            <a:ext cx="5105400" cy="1591929"/>
          </a:xfrm>
        </p:spPr>
        <p:txBody>
          <a:bodyPr/>
          <a:lstStyle/>
          <a:p>
            <a:r>
              <a:rPr lang="en-US" dirty="0" smtClean="0"/>
              <a:t>Trail to the GMA before 2002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96513661"/>
              </p:ext>
            </p:extLst>
          </p:nvPr>
        </p:nvGraphicFramePr>
        <p:xfrm>
          <a:off x="76200" y="3562372"/>
          <a:ext cx="8991593" cy="1010920"/>
        </p:xfrm>
        <a:graphic>
          <a:graphicData uri="http://schemas.openxmlformats.org/drawingml/2006/table">
            <a:tbl>
              <a:tblPr firstRow="1" bandRow="1">
                <a:tableStyleId>{5C22544A-7EE6-4342-B048-85BDC9FD1C3A}</a:tableStyleId>
              </a:tblPr>
              <a:tblGrid>
                <a:gridCol w="691661"/>
                <a:gridCol w="691661"/>
                <a:gridCol w="691661"/>
                <a:gridCol w="691661"/>
                <a:gridCol w="691661"/>
                <a:gridCol w="691661"/>
                <a:gridCol w="691661"/>
                <a:gridCol w="691661"/>
                <a:gridCol w="691661"/>
                <a:gridCol w="691661"/>
                <a:gridCol w="691661"/>
                <a:gridCol w="691661"/>
                <a:gridCol w="691661"/>
              </a:tblGrid>
              <a:tr h="370840">
                <a:tc gridSpan="2">
                  <a:txBody>
                    <a:bodyPr/>
                    <a:lstStyle/>
                    <a:p>
                      <a:pPr algn="ctr"/>
                      <a:r>
                        <a:rPr lang="en-US" dirty="0" smtClean="0">
                          <a:latin typeface="Rockwell" panose="02060603020205020403" pitchFamily="18" charset="0"/>
                        </a:rPr>
                        <a:t>Straight</a:t>
                      </a:r>
                      <a:r>
                        <a:rPr lang="en-US" dirty="0" smtClean="0"/>
                        <a:t> </a:t>
                      </a:r>
                      <a:r>
                        <a:rPr lang="en-US" dirty="0" smtClean="0">
                          <a:latin typeface="Rockwell" panose="02060603020205020403" pitchFamily="18" charset="0"/>
                        </a:rPr>
                        <a:t>Arrows</a:t>
                      </a:r>
                      <a:endParaRPr lang="en-US" dirty="0">
                        <a:latin typeface="Rockwell" panose="02060603020205020403" pitchFamily="18" charset="0"/>
                      </a:endParaRPr>
                    </a:p>
                  </a:txBody>
                  <a:tcPr anchor="ctr">
                    <a:solidFill>
                      <a:srgbClr val="669900"/>
                    </a:solidFill>
                  </a:tcPr>
                </a:tc>
                <a:tc hMerge="1">
                  <a:txBody>
                    <a:bodyPr/>
                    <a:lstStyle/>
                    <a:p>
                      <a:pPr algn="ctr"/>
                      <a:endParaRPr lang="en-US" dirty="0"/>
                    </a:p>
                  </a:txBody>
                  <a:tcPr anchor="ctr"/>
                </a:tc>
                <a:tc gridSpan="2">
                  <a:txBody>
                    <a:bodyPr/>
                    <a:lstStyle/>
                    <a:p>
                      <a:pPr algn="ctr"/>
                      <a:r>
                        <a:rPr lang="en-US" dirty="0" smtClean="0">
                          <a:latin typeface="Rockwell" panose="02060603020205020403" pitchFamily="18" charset="0"/>
                        </a:rPr>
                        <a:t>Buckaroos</a:t>
                      </a:r>
                      <a:endParaRPr lang="en-US" dirty="0">
                        <a:latin typeface="Rockwell" panose="02060603020205020403" pitchFamily="18" charset="0"/>
                      </a:endParaRPr>
                    </a:p>
                  </a:txBody>
                  <a:tcPr anchor="ctr">
                    <a:solidFill>
                      <a:srgbClr val="CC9900"/>
                    </a:solidFill>
                  </a:tcPr>
                </a:tc>
                <a:tc hMerge="1">
                  <a:txBody>
                    <a:bodyPr/>
                    <a:lstStyle/>
                    <a:p>
                      <a:pPr algn="ctr"/>
                      <a:endParaRPr lang="en-US" dirty="0"/>
                    </a:p>
                  </a:txBody>
                  <a:tcPr anchor="ctr"/>
                </a:tc>
                <a:tc gridSpan="3">
                  <a:txBody>
                    <a:bodyPr/>
                    <a:lstStyle/>
                    <a:p>
                      <a:pPr algn="ctr"/>
                      <a:r>
                        <a:rPr lang="en-US" dirty="0" smtClean="0">
                          <a:latin typeface="Rockwell" panose="02060603020205020403" pitchFamily="18" charset="0"/>
                        </a:rPr>
                        <a:t>Pioneers</a:t>
                      </a:r>
                      <a:endParaRPr lang="en-US" dirty="0">
                        <a:latin typeface="Rockwell" panose="02060603020205020403" pitchFamily="18" charset="0"/>
                      </a:endParaRPr>
                    </a:p>
                  </a:txBody>
                  <a:tcPr anchor="ctr">
                    <a:solidFill>
                      <a:srgbClr val="CC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dirty="0" smtClean="0">
                          <a:latin typeface="Rockwell" panose="02060603020205020403" pitchFamily="18" charset="0"/>
                        </a:rPr>
                        <a:t>Trailblazers</a:t>
                      </a:r>
                      <a:endParaRPr lang="en-US" dirty="0">
                        <a:latin typeface="Rockwell" panose="02060603020205020403" pitchFamily="18" charset="0"/>
                      </a:endParaRPr>
                    </a:p>
                  </a:txBody>
                  <a:tcPr anchor="ctr">
                    <a:solidFill>
                      <a:srgbClr val="66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dirty="0" smtClean="0">
                          <a:latin typeface="Rockwell" panose="02060603020205020403" pitchFamily="18" charset="0"/>
                        </a:rPr>
                        <a:t>Air-Sea-Trail</a:t>
                      </a:r>
                      <a:r>
                        <a:rPr lang="en-US" dirty="0" smtClean="0"/>
                        <a:t> </a:t>
                      </a:r>
                      <a:r>
                        <a:rPr lang="en-US" dirty="0" smtClean="0">
                          <a:latin typeface="Rockwell" panose="02060603020205020403" pitchFamily="18" charset="0"/>
                        </a:rPr>
                        <a:t>Rangers</a:t>
                      </a:r>
                      <a:endParaRPr lang="en-US" dirty="0">
                        <a:latin typeface="Rockwell" panose="02060603020205020403" pitchFamily="18" charset="0"/>
                      </a:endParaRPr>
                    </a:p>
                  </a:txBody>
                  <a:tcPr anchor="ctr">
                    <a:solidFill>
                      <a:srgbClr val="3366FF"/>
                    </a:solidFill>
                  </a:tcPr>
                </a:tc>
                <a:tc hMerge="1">
                  <a:txBody>
                    <a:bodyPr/>
                    <a:lstStyle/>
                    <a:p>
                      <a:pPr algn="ctr"/>
                      <a:endParaRPr lang="en-US" dirty="0"/>
                    </a:p>
                  </a:txBody>
                  <a:tcPr anchor="ctr"/>
                </a:tc>
                <a:tc hMerge="1">
                  <a:txBody>
                    <a:bodyPr/>
                    <a:lstStyle/>
                    <a:p>
                      <a:pPr algn="ctr"/>
                      <a:endParaRPr lang="en-US" dirty="0"/>
                    </a:p>
                  </a:txBody>
                  <a:tcPr anchor="ctr"/>
                </a:tc>
              </a:tr>
              <a:tr h="370840">
                <a:tc>
                  <a:txBody>
                    <a:bodyPr/>
                    <a:lstStyle/>
                    <a:p>
                      <a:pPr algn="ctr"/>
                      <a:r>
                        <a:rPr lang="en-US" dirty="0" smtClean="0"/>
                        <a:t>5</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13</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16</a:t>
                      </a:r>
                      <a:endParaRPr lang="en-US" dirty="0"/>
                    </a:p>
                  </a:txBody>
                  <a:tcPr anchor="ctr"/>
                </a:tc>
                <a:tc>
                  <a:txBody>
                    <a:bodyPr/>
                    <a:lstStyle/>
                    <a:p>
                      <a:pPr algn="ctr"/>
                      <a:r>
                        <a:rPr lang="en-US" dirty="0" smtClean="0"/>
                        <a:t>17</a:t>
                      </a:r>
                      <a:endParaRPr lang="en-US" dirty="0"/>
                    </a:p>
                  </a:txBody>
                  <a:tcPr anchor="ctr"/>
                </a:tc>
              </a:tr>
            </a:tbl>
          </a:graphicData>
        </a:graphic>
      </p:graphicFrame>
      <p:sp>
        <p:nvSpPr>
          <p:cNvPr id="6" name="TextBox 5"/>
          <p:cNvSpPr txBox="1"/>
          <p:nvPr/>
        </p:nvSpPr>
        <p:spPr>
          <a:xfrm>
            <a:off x="76200" y="4629172"/>
            <a:ext cx="2514600" cy="369332"/>
          </a:xfrm>
          <a:prstGeom prst="rect">
            <a:avLst/>
          </a:prstGeom>
          <a:noFill/>
        </p:spPr>
        <p:txBody>
          <a:bodyPr wrap="square" rtlCol="0">
            <a:spAutoFit/>
          </a:bodyPr>
          <a:lstStyle/>
          <a:p>
            <a:r>
              <a:rPr lang="en-US" b="1" dirty="0" smtClean="0"/>
              <a:t>Enter at 5 years of age</a:t>
            </a:r>
            <a:endParaRPr lang="en-US" b="1" dirty="0"/>
          </a:p>
        </p:txBody>
      </p:sp>
      <p:sp>
        <p:nvSpPr>
          <p:cNvPr id="7" name="TextBox 6"/>
          <p:cNvSpPr txBox="1"/>
          <p:nvPr/>
        </p:nvSpPr>
        <p:spPr>
          <a:xfrm>
            <a:off x="6629400" y="4629172"/>
            <a:ext cx="2438400" cy="369332"/>
          </a:xfrm>
          <a:prstGeom prst="rect">
            <a:avLst/>
          </a:prstGeom>
          <a:noFill/>
        </p:spPr>
        <p:txBody>
          <a:bodyPr wrap="square" rtlCol="0">
            <a:spAutoFit/>
          </a:bodyPr>
          <a:lstStyle/>
          <a:p>
            <a:pPr algn="r"/>
            <a:r>
              <a:rPr lang="en-US" b="1" dirty="0" smtClean="0"/>
              <a:t>Graduate at age 18</a:t>
            </a:r>
            <a:endParaRPr lang="en-US" b="1" dirty="0"/>
          </a:p>
        </p:txBody>
      </p:sp>
      <p:pic>
        <p:nvPicPr>
          <p:cNvPr id="1026" name="Picture 2" descr="C:\Users\jhicks\AppData\Local\Microsoft\Windows\Temporary Internet Files\Content.IE5\AN3QXCEX\wanderer-10026-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33800" y="2190750"/>
            <a:ext cx="741013" cy="11621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hicks\AppData\Local\Microsoft\Windows\Temporary Internet Files\Content.IE5\AN3QXCEX\wanderer-10026-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057400" y="2343150"/>
            <a:ext cx="641740" cy="10064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hicks\AppData\Local\Microsoft\Windows\Temporary Internet Files\Content.IE5\AN3QXCEX\wanderer-10026-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57200" y="2419350"/>
            <a:ext cx="595254" cy="93355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8077200" y="1352550"/>
            <a:ext cx="1066800" cy="1913160"/>
          </a:xfrm>
        </p:spPr>
      </p:pic>
      <p:pic>
        <p:nvPicPr>
          <p:cNvPr id="9" name="Picture 2" descr="C:\Users\jhicks\AppData\Local\Microsoft\Windows\Temporary Internet Files\Content.IE5\AN3QXCEX\wanderer-10026-larg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562600" y="2114550"/>
            <a:ext cx="789600" cy="1238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hicks\AppData\Local\Microsoft\Windows\Temporary Internet Files\Content.IE5\AN3QXCEX\wanderer-10026-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239000" y="2038350"/>
            <a:ext cx="838200" cy="1314577"/>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Brace 12"/>
          <p:cNvSpPr/>
          <p:nvPr/>
        </p:nvSpPr>
        <p:spPr>
          <a:xfrm rot="16200000">
            <a:off x="6877049" y="1333501"/>
            <a:ext cx="266701" cy="4114800"/>
          </a:xfrm>
          <a:prstGeom prst="rightBrace">
            <a:avLst>
              <a:gd name="adj1" fmla="val 97431"/>
              <a:gd name="adj2" fmla="val 8815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34863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 Program Changes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679297"/>
              </p:ext>
            </p:extLst>
          </p:nvPr>
        </p:nvGraphicFramePr>
        <p:xfrm>
          <a:off x="76200" y="1504950"/>
          <a:ext cx="8991593" cy="1915182"/>
        </p:xfrm>
        <a:graphic>
          <a:graphicData uri="http://schemas.openxmlformats.org/drawingml/2006/table">
            <a:tbl>
              <a:tblPr firstRow="1" bandRow="1">
                <a:tableStyleId>{5C22544A-7EE6-4342-B048-85BDC9FD1C3A}</a:tableStyleId>
              </a:tblPr>
              <a:tblGrid>
                <a:gridCol w="691661"/>
                <a:gridCol w="691661"/>
                <a:gridCol w="691661"/>
                <a:gridCol w="691661"/>
                <a:gridCol w="691661"/>
                <a:gridCol w="691661"/>
                <a:gridCol w="691661"/>
                <a:gridCol w="691661"/>
                <a:gridCol w="691661"/>
                <a:gridCol w="691661"/>
                <a:gridCol w="691661"/>
                <a:gridCol w="691661"/>
                <a:gridCol w="691661"/>
              </a:tblGrid>
              <a:tr h="887180">
                <a:tc gridSpan="2">
                  <a:txBody>
                    <a:bodyPr/>
                    <a:lstStyle/>
                    <a:p>
                      <a:pPr algn="ctr"/>
                      <a:r>
                        <a:rPr lang="en-US" dirty="0" smtClean="0">
                          <a:latin typeface="Rockwell" panose="02060603020205020403" pitchFamily="18" charset="0"/>
                        </a:rPr>
                        <a:t>Straight</a:t>
                      </a:r>
                      <a:r>
                        <a:rPr lang="en-US" dirty="0" smtClean="0"/>
                        <a:t> </a:t>
                      </a:r>
                      <a:r>
                        <a:rPr lang="en-US" dirty="0" smtClean="0">
                          <a:latin typeface="Rockwell" panose="02060603020205020403" pitchFamily="18" charset="0"/>
                        </a:rPr>
                        <a:t>Arrows</a:t>
                      </a:r>
                      <a:endParaRPr lang="en-US" dirty="0">
                        <a:latin typeface="Rockwell" panose="02060603020205020403" pitchFamily="18" charset="0"/>
                      </a:endParaRPr>
                    </a:p>
                  </a:txBody>
                  <a:tcPr anchor="ctr">
                    <a:solidFill>
                      <a:srgbClr val="669900"/>
                    </a:solidFill>
                  </a:tcPr>
                </a:tc>
                <a:tc hMerge="1">
                  <a:txBody>
                    <a:bodyPr/>
                    <a:lstStyle/>
                    <a:p>
                      <a:pPr algn="ctr"/>
                      <a:endParaRPr lang="en-US" dirty="0"/>
                    </a:p>
                  </a:txBody>
                  <a:tcPr anchor="ctr"/>
                </a:tc>
                <a:tc gridSpan="2">
                  <a:txBody>
                    <a:bodyPr/>
                    <a:lstStyle/>
                    <a:p>
                      <a:pPr algn="ctr"/>
                      <a:r>
                        <a:rPr lang="en-US" dirty="0" smtClean="0">
                          <a:latin typeface="Rockwell" panose="02060603020205020403" pitchFamily="18" charset="0"/>
                        </a:rPr>
                        <a:t>Buckaroos</a:t>
                      </a:r>
                      <a:endParaRPr lang="en-US" dirty="0">
                        <a:latin typeface="Rockwell" panose="02060603020205020403" pitchFamily="18" charset="0"/>
                      </a:endParaRPr>
                    </a:p>
                  </a:txBody>
                  <a:tcPr anchor="ctr">
                    <a:solidFill>
                      <a:srgbClr val="CC9900"/>
                    </a:solidFill>
                  </a:tcPr>
                </a:tc>
                <a:tc hMerge="1">
                  <a:txBody>
                    <a:bodyPr/>
                    <a:lstStyle/>
                    <a:p>
                      <a:pPr algn="ctr"/>
                      <a:endParaRPr lang="en-US" dirty="0"/>
                    </a:p>
                  </a:txBody>
                  <a:tcPr anchor="ctr"/>
                </a:tc>
                <a:tc gridSpan="3">
                  <a:txBody>
                    <a:bodyPr/>
                    <a:lstStyle/>
                    <a:p>
                      <a:pPr algn="ctr"/>
                      <a:r>
                        <a:rPr lang="en-US" dirty="0" smtClean="0">
                          <a:latin typeface="Rockwell" panose="02060603020205020403" pitchFamily="18" charset="0"/>
                        </a:rPr>
                        <a:t>Pioneers</a:t>
                      </a:r>
                      <a:endParaRPr lang="en-US" dirty="0">
                        <a:latin typeface="Rockwell" panose="02060603020205020403" pitchFamily="18" charset="0"/>
                      </a:endParaRPr>
                    </a:p>
                  </a:txBody>
                  <a:tcPr anchor="ctr">
                    <a:solidFill>
                      <a:srgbClr val="CC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dirty="0" smtClean="0">
                          <a:latin typeface="Rockwell" panose="02060603020205020403" pitchFamily="18" charset="0"/>
                        </a:rPr>
                        <a:t>Trailblazers</a:t>
                      </a:r>
                      <a:endParaRPr lang="en-US" dirty="0">
                        <a:latin typeface="Rockwell" panose="02060603020205020403" pitchFamily="18" charset="0"/>
                      </a:endParaRPr>
                    </a:p>
                  </a:txBody>
                  <a:tcPr anchor="ctr">
                    <a:solidFill>
                      <a:srgbClr val="66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dirty="0" smtClean="0">
                          <a:latin typeface="Rockwell" panose="02060603020205020403" pitchFamily="18" charset="0"/>
                        </a:rPr>
                        <a:t>Air-Sea-Trail</a:t>
                      </a:r>
                      <a:r>
                        <a:rPr lang="en-US" dirty="0" smtClean="0"/>
                        <a:t> </a:t>
                      </a:r>
                      <a:r>
                        <a:rPr lang="en-US" dirty="0" smtClean="0">
                          <a:latin typeface="Rockwell" panose="02060603020205020403" pitchFamily="18" charset="0"/>
                        </a:rPr>
                        <a:t>Rangers</a:t>
                      </a:r>
                      <a:endParaRPr lang="en-US" dirty="0">
                        <a:latin typeface="Rockwell" panose="02060603020205020403" pitchFamily="18" charset="0"/>
                      </a:endParaRPr>
                    </a:p>
                  </a:txBody>
                  <a:tcPr anchor="ctr">
                    <a:solidFill>
                      <a:srgbClr val="3366FF"/>
                    </a:solidFill>
                  </a:tcPr>
                </a:tc>
                <a:tc hMerge="1">
                  <a:txBody>
                    <a:bodyPr/>
                    <a:lstStyle/>
                    <a:p>
                      <a:pPr algn="ctr"/>
                      <a:endParaRPr lang="en-US" dirty="0"/>
                    </a:p>
                  </a:txBody>
                  <a:tcPr anchor="ctr"/>
                </a:tc>
                <a:tc hMerge="1">
                  <a:txBody>
                    <a:bodyPr/>
                    <a:lstStyle/>
                    <a:p>
                      <a:pPr algn="ctr"/>
                      <a:endParaRPr lang="en-US" dirty="0"/>
                    </a:p>
                  </a:txBody>
                  <a:tcPr anchor="ctr"/>
                </a:tc>
              </a:tr>
              <a:tr h="514001">
                <a:tc>
                  <a:txBody>
                    <a:bodyPr/>
                    <a:lstStyle/>
                    <a:p>
                      <a:pPr algn="ctr"/>
                      <a:r>
                        <a:rPr lang="en-US" dirty="0" smtClean="0"/>
                        <a:t>5</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13</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16</a:t>
                      </a:r>
                      <a:endParaRPr lang="en-US" dirty="0"/>
                    </a:p>
                  </a:txBody>
                  <a:tcPr anchor="ctr"/>
                </a:tc>
                <a:tc>
                  <a:txBody>
                    <a:bodyPr/>
                    <a:lstStyle/>
                    <a:p>
                      <a:pPr algn="ctr"/>
                      <a:r>
                        <a:rPr lang="en-US" dirty="0" smtClean="0"/>
                        <a:t>17</a:t>
                      </a:r>
                      <a:endParaRPr lang="en-US" dirty="0"/>
                    </a:p>
                  </a:txBody>
                  <a:tcPr anchor="ctr"/>
                </a:tc>
              </a:tr>
              <a:tr h="514001">
                <a:tc gridSpan="3">
                  <a:txBody>
                    <a:bodyPr/>
                    <a:lstStyle/>
                    <a:p>
                      <a:pPr algn="ctr"/>
                      <a:r>
                        <a:rPr lang="en-US" b="1" dirty="0" smtClean="0">
                          <a:solidFill>
                            <a:srgbClr val="FFFF00"/>
                          </a:solidFill>
                        </a:rPr>
                        <a:t>Ranger Kids</a:t>
                      </a:r>
                      <a:endParaRPr lang="en-US" b="1" dirty="0">
                        <a:solidFill>
                          <a:srgbClr val="FFFF00"/>
                        </a:solidFill>
                      </a:endParaRPr>
                    </a:p>
                  </a:txBody>
                  <a:tcPr anchor="ctr">
                    <a:solidFill>
                      <a:srgbClr val="CC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rgbClr val="FFFF00"/>
                          </a:solidFill>
                        </a:rPr>
                        <a:t>Discovery Rangers</a:t>
                      </a:r>
                      <a:endParaRPr lang="en-US" b="1" dirty="0">
                        <a:solidFill>
                          <a:srgbClr val="FFFF00"/>
                        </a:solidFill>
                      </a:endParaRPr>
                    </a:p>
                  </a:txBody>
                  <a:tcPr anchor="ctr">
                    <a:solidFill>
                      <a:srgbClr val="0033CC"/>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chemeClr val="bg1"/>
                          </a:solidFill>
                        </a:rPr>
                        <a:t>Adventure Rangers</a:t>
                      </a:r>
                      <a:endParaRPr lang="en-US" b="1" dirty="0">
                        <a:solidFill>
                          <a:schemeClr val="bg1"/>
                        </a:solidFill>
                      </a:endParaRPr>
                    </a:p>
                  </a:txBody>
                  <a:tcPr anchor="ctr">
                    <a:solidFill>
                      <a:schemeClr val="accent4">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gridSpan="4">
                  <a:txBody>
                    <a:bodyPr/>
                    <a:lstStyle/>
                    <a:p>
                      <a:pPr algn="ctr"/>
                      <a:r>
                        <a:rPr lang="en-US" b="1" dirty="0" smtClean="0">
                          <a:solidFill>
                            <a:schemeClr val="bg1"/>
                          </a:solidFill>
                        </a:rPr>
                        <a:t>Expedition Rangers</a:t>
                      </a:r>
                      <a:endParaRPr lang="en-US" b="1" dirty="0">
                        <a:solidFill>
                          <a:schemeClr val="bg1"/>
                        </a:solidFill>
                      </a:endParaRPr>
                    </a:p>
                  </a:txBody>
                  <a:tcPr anchor="ctr">
                    <a:solidFill>
                      <a:srgbClr val="006600"/>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bl>
          </a:graphicData>
        </a:graphic>
      </p:graphicFrame>
      <p:sp>
        <p:nvSpPr>
          <p:cNvPr id="4" name="TextBox 3"/>
          <p:cNvSpPr txBox="1"/>
          <p:nvPr/>
        </p:nvSpPr>
        <p:spPr>
          <a:xfrm>
            <a:off x="152400" y="4667042"/>
            <a:ext cx="2514600" cy="369332"/>
          </a:xfrm>
          <a:prstGeom prst="rect">
            <a:avLst/>
          </a:prstGeom>
          <a:noFill/>
        </p:spPr>
        <p:txBody>
          <a:bodyPr wrap="square" rtlCol="0">
            <a:spAutoFit/>
          </a:bodyPr>
          <a:lstStyle/>
          <a:p>
            <a:r>
              <a:rPr lang="en-US" b="1" dirty="0" smtClean="0"/>
              <a:t>Enter at Kindergarten</a:t>
            </a:r>
            <a:endParaRPr lang="en-US" b="1" dirty="0"/>
          </a:p>
        </p:txBody>
      </p:sp>
      <p:sp>
        <p:nvSpPr>
          <p:cNvPr id="5" name="TextBox 4"/>
          <p:cNvSpPr txBox="1"/>
          <p:nvPr/>
        </p:nvSpPr>
        <p:spPr>
          <a:xfrm>
            <a:off x="5759372" y="4667042"/>
            <a:ext cx="3276600" cy="369332"/>
          </a:xfrm>
          <a:prstGeom prst="rect">
            <a:avLst/>
          </a:prstGeom>
          <a:noFill/>
        </p:spPr>
        <p:txBody>
          <a:bodyPr wrap="square" rtlCol="0">
            <a:spAutoFit/>
          </a:bodyPr>
          <a:lstStyle/>
          <a:p>
            <a:pPr algn="r"/>
            <a:r>
              <a:rPr lang="en-US" b="1" dirty="0" smtClean="0"/>
              <a:t>Graduate at 12 grade/age 18</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22183"/>
            <a:ext cx="1381991" cy="9307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257" y="3542606"/>
            <a:ext cx="1112943" cy="11244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1044" y="3509425"/>
            <a:ext cx="1248956" cy="115761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3509425"/>
            <a:ext cx="1143000" cy="1124712"/>
          </a:xfrm>
          <a:prstGeom prst="rect">
            <a:avLst/>
          </a:prstGeom>
        </p:spPr>
      </p:pic>
    </p:spTree>
    <p:extLst>
      <p:ext uri="{BB962C8B-B14F-4D97-AF65-F5344CB8AC3E}">
        <p14:creationId xmlns:p14="http://schemas.microsoft.com/office/powerpoint/2010/main" val="333171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 Program Changes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99970795"/>
              </p:ext>
            </p:extLst>
          </p:nvPr>
        </p:nvGraphicFramePr>
        <p:xfrm>
          <a:off x="76200" y="3562350"/>
          <a:ext cx="8991593" cy="1028002"/>
        </p:xfrm>
        <a:graphic>
          <a:graphicData uri="http://schemas.openxmlformats.org/drawingml/2006/table">
            <a:tbl>
              <a:tblPr firstRow="1" bandRow="1">
                <a:tableStyleId>{5C22544A-7EE6-4342-B048-85BDC9FD1C3A}</a:tableStyleId>
              </a:tblPr>
              <a:tblGrid>
                <a:gridCol w="691661"/>
                <a:gridCol w="691661"/>
                <a:gridCol w="691661"/>
                <a:gridCol w="691661"/>
                <a:gridCol w="691661"/>
                <a:gridCol w="691661"/>
                <a:gridCol w="691661"/>
                <a:gridCol w="691661"/>
                <a:gridCol w="691661"/>
                <a:gridCol w="691661"/>
                <a:gridCol w="691661"/>
                <a:gridCol w="691661"/>
                <a:gridCol w="691661"/>
              </a:tblGrid>
              <a:tr h="514001">
                <a:tc gridSpan="3">
                  <a:txBody>
                    <a:bodyPr/>
                    <a:lstStyle/>
                    <a:p>
                      <a:pPr algn="ctr"/>
                      <a:r>
                        <a:rPr lang="en-US" b="1" dirty="0" smtClean="0">
                          <a:solidFill>
                            <a:srgbClr val="FFFF00"/>
                          </a:solidFill>
                        </a:rPr>
                        <a:t>Ranger Kids</a:t>
                      </a:r>
                      <a:endParaRPr lang="en-US" b="1" dirty="0">
                        <a:solidFill>
                          <a:srgbClr val="FFFF00"/>
                        </a:solidFill>
                      </a:endParaRPr>
                    </a:p>
                  </a:txBody>
                  <a:tcPr anchor="ctr">
                    <a:solidFill>
                      <a:srgbClr val="CC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rgbClr val="FFFF00"/>
                          </a:solidFill>
                        </a:rPr>
                        <a:t>Discovery Rangers</a:t>
                      </a:r>
                      <a:endParaRPr lang="en-US" b="1" dirty="0">
                        <a:solidFill>
                          <a:srgbClr val="FFFF00"/>
                        </a:solidFill>
                      </a:endParaRPr>
                    </a:p>
                  </a:txBody>
                  <a:tcPr anchor="ctr">
                    <a:solidFill>
                      <a:srgbClr val="0033CC"/>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chemeClr val="bg1"/>
                          </a:solidFill>
                        </a:rPr>
                        <a:t>Adventure Rangers</a:t>
                      </a:r>
                      <a:endParaRPr lang="en-US" b="1" dirty="0">
                        <a:solidFill>
                          <a:schemeClr val="bg1"/>
                        </a:solidFill>
                      </a:endParaRPr>
                    </a:p>
                  </a:txBody>
                  <a:tcPr anchor="ctr">
                    <a:solidFill>
                      <a:schemeClr val="accent4">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gridSpan="4">
                  <a:txBody>
                    <a:bodyPr/>
                    <a:lstStyle/>
                    <a:p>
                      <a:pPr algn="ctr"/>
                      <a:r>
                        <a:rPr lang="en-US" b="1" dirty="0" smtClean="0">
                          <a:solidFill>
                            <a:schemeClr val="bg1"/>
                          </a:solidFill>
                        </a:rPr>
                        <a:t>Expedition Rangers</a:t>
                      </a:r>
                      <a:endParaRPr lang="en-US" b="1" dirty="0">
                        <a:solidFill>
                          <a:schemeClr val="bg1"/>
                        </a:solidFill>
                      </a:endParaRPr>
                    </a:p>
                  </a:txBody>
                  <a:tcPr anchor="ctr">
                    <a:solidFill>
                      <a:srgbClr val="006600"/>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514001">
                <a:tc>
                  <a:txBody>
                    <a:bodyPr/>
                    <a:lstStyle/>
                    <a:p>
                      <a:pPr algn="ctr"/>
                      <a:r>
                        <a:rPr lang="en-US" b="1" dirty="0" smtClean="0">
                          <a:solidFill>
                            <a:schemeClr val="tx1"/>
                          </a:solidFill>
                        </a:rPr>
                        <a:t>K</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1st</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2nd</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3rd</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4th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5th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6th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7th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8th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9th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10th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11th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12th</a:t>
                      </a:r>
                      <a:endParaRPr lang="en-US" b="1" dirty="0">
                        <a:solidFill>
                          <a:schemeClr val="tx1"/>
                        </a:solidFill>
                      </a:endParaRPr>
                    </a:p>
                  </a:txBody>
                  <a:tcPr anchor="ctr">
                    <a:solidFill>
                      <a:srgbClr val="DDDDDD"/>
                    </a:solidFill>
                  </a:tcPr>
                </a:tc>
              </a:tr>
            </a:tbl>
          </a:graphicData>
        </a:graphic>
      </p:graphicFrame>
      <p:sp>
        <p:nvSpPr>
          <p:cNvPr id="4" name="TextBox 3"/>
          <p:cNvSpPr txBox="1"/>
          <p:nvPr/>
        </p:nvSpPr>
        <p:spPr>
          <a:xfrm>
            <a:off x="76200" y="4629172"/>
            <a:ext cx="2514600" cy="369332"/>
          </a:xfrm>
          <a:prstGeom prst="rect">
            <a:avLst/>
          </a:prstGeom>
          <a:noFill/>
        </p:spPr>
        <p:txBody>
          <a:bodyPr wrap="square" rtlCol="0">
            <a:spAutoFit/>
          </a:bodyPr>
          <a:lstStyle/>
          <a:p>
            <a:r>
              <a:rPr lang="en-US" b="1" dirty="0" smtClean="0"/>
              <a:t>Enter at Kindergarten</a:t>
            </a:r>
            <a:endParaRPr lang="en-US" b="1" dirty="0"/>
          </a:p>
        </p:txBody>
      </p:sp>
      <p:sp>
        <p:nvSpPr>
          <p:cNvPr id="5" name="TextBox 4"/>
          <p:cNvSpPr txBox="1"/>
          <p:nvPr/>
        </p:nvSpPr>
        <p:spPr>
          <a:xfrm>
            <a:off x="5791200" y="4629172"/>
            <a:ext cx="3276600" cy="369332"/>
          </a:xfrm>
          <a:prstGeom prst="rect">
            <a:avLst/>
          </a:prstGeom>
          <a:noFill/>
        </p:spPr>
        <p:txBody>
          <a:bodyPr wrap="square" rtlCol="0">
            <a:spAutoFit/>
          </a:bodyPr>
          <a:lstStyle/>
          <a:p>
            <a:pPr algn="r"/>
            <a:r>
              <a:rPr lang="en-US" b="1" dirty="0" smtClean="0"/>
              <a:t>Graduate at 12 grade/age 18</a:t>
            </a:r>
            <a:endParaRPr lang="en-US" b="1" dirty="0"/>
          </a:p>
        </p:txBody>
      </p:sp>
      <p:pic>
        <p:nvPicPr>
          <p:cNvPr id="6" name="Picture 2" descr="C:\Users\jhicks\AppData\Local\Microsoft\Windows\Temporary Internet Files\Content.IE5\AN3QXCEX\wanderer-10026-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24400" y="2164822"/>
            <a:ext cx="741013" cy="1162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hicks\AppData\Local\Microsoft\Windows\Temporary Internet Files\Content.IE5\AN3QXCEX\wanderer-10026-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895600" y="2327288"/>
            <a:ext cx="641740" cy="1006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hicks\AppData\Local\Microsoft\Windows\Temporary Internet Files\Content.IE5\AN3QXCEX\wanderer-10026-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14400" y="2419350"/>
            <a:ext cx="595254" cy="9335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hicks\AppData\Local\Microsoft\Windows\Temporary Internet Files\Content.IE5\AN3QXCEX\wanderer-10026-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239000" y="2038350"/>
            <a:ext cx="813907" cy="1276477"/>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0" y="1352550"/>
            <a:ext cx="1066800" cy="1913160"/>
          </a:xfrm>
          <a:prstGeom prst="rect">
            <a:avLst/>
          </a:prstGeom>
        </p:spPr>
      </p:pic>
      <p:sp>
        <p:nvSpPr>
          <p:cNvPr id="12" name="Right Brace 11"/>
          <p:cNvSpPr/>
          <p:nvPr/>
        </p:nvSpPr>
        <p:spPr>
          <a:xfrm rot="16200000">
            <a:off x="4095751" y="1371598"/>
            <a:ext cx="266701" cy="4038602"/>
          </a:xfrm>
          <a:prstGeom prst="rightBrace">
            <a:avLst>
              <a:gd name="adj1" fmla="val 97431"/>
              <a:gd name="adj2" fmla="val 9304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 name="Content Placeholder 3"/>
          <p:cNvPicPr>
            <a:picLocks noChangeAspect="1"/>
          </p:cNvPicPr>
          <p:nvPr/>
        </p:nvPicPr>
        <p:blipFill>
          <a:blip r:embed="rId8" cstate="print">
            <a:extLst>
              <a:ext uri="{BEBA8EAE-BF5A-486C-A8C5-ECC9F3942E4B}">
                <a14:imgProps xmlns:a14="http://schemas.microsoft.com/office/drawing/2010/main">
                  <a14:imgLayer r:embed="rId9">
                    <a14:imgEffect>
                      <a14:brightnessContrast bright="60000"/>
                    </a14:imgEffect>
                  </a14:imgLayer>
                </a14:imgProps>
              </a:ext>
              <a:ext uri="{28A0092B-C50C-407E-A947-70E740481C1C}">
                <a14:useLocalDpi xmlns:a14="http://schemas.microsoft.com/office/drawing/2010/main" val="0"/>
              </a:ext>
            </a:extLst>
          </a:blip>
          <a:stretch>
            <a:fillRect/>
          </a:stretch>
        </p:blipFill>
        <p:spPr>
          <a:xfrm>
            <a:off x="8077200" y="1352550"/>
            <a:ext cx="1066800" cy="1913160"/>
          </a:xfrm>
          <a:prstGeom prst="rect">
            <a:avLst/>
          </a:prstGeom>
          <a:effectLst>
            <a:glow>
              <a:schemeClr val="accent1"/>
            </a:glow>
            <a:reflection endPos="0" dir="5400000" sy="-100000" algn="bl" rotWithShape="0"/>
          </a:effectLst>
        </p:spPr>
      </p:pic>
      <p:cxnSp>
        <p:nvCxnSpPr>
          <p:cNvPr id="15" name="Straight Arrow Connector 14"/>
          <p:cNvCxnSpPr/>
          <p:nvPr/>
        </p:nvCxnSpPr>
        <p:spPr>
          <a:xfrm flipH="1">
            <a:off x="6629400" y="1733550"/>
            <a:ext cx="1371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564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 Program Changes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06358923"/>
              </p:ext>
            </p:extLst>
          </p:nvPr>
        </p:nvGraphicFramePr>
        <p:xfrm>
          <a:off x="76200" y="3562350"/>
          <a:ext cx="8991593" cy="1028002"/>
        </p:xfrm>
        <a:graphic>
          <a:graphicData uri="http://schemas.openxmlformats.org/drawingml/2006/table">
            <a:tbl>
              <a:tblPr firstRow="1" bandRow="1">
                <a:tableStyleId>{5C22544A-7EE6-4342-B048-85BDC9FD1C3A}</a:tableStyleId>
              </a:tblPr>
              <a:tblGrid>
                <a:gridCol w="691661"/>
                <a:gridCol w="691661"/>
                <a:gridCol w="691661"/>
                <a:gridCol w="691661"/>
                <a:gridCol w="691661"/>
                <a:gridCol w="691661"/>
                <a:gridCol w="691661"/>
                <a:gridCol w="691661"/>
                <a:gridCol w="691661"/>
                <a:gridCol w="691661"/>
                <a:gridCol w="691661"/>
                <a:gridCol w="691661"/>
                <a:gridCol w="691661"/>
              </a:tblGrid>
              <a:tr h="514001">
                <a:tc gridSpan="3">
                  <a:txBody>
                    <a:bodyPr/>
                    <a:lstStyle/>
                    <a:p>
                      <a:pPr algn="ctr"/>
                      <a:r>
                        <a:rPr lang="en-US" b="1" dirty="0" smtClean="0">
                          <a:solidFill>
                            <a:srgbClr val="FFFF00"/>
                          </a:solidFill>
                        </a:rPr>
                        <a:t>Ranger Kids</a:t>
                      </a:r>
                      <a:endParaRPr lang="en-US" b="1" dirty="0">
                        <a:solidFill>
                          <a:srgbClr val="FFFF00"/>
                        </a:solidFill>
                      </a:endParaRPr>
                    </a:p>
                  </a:txBody>
                  <a:tcPr anchor="ctr">
                    <a:solidFill>
                      <a:srgbClr val="CC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rgbClr val="FFFF00"/>
                          </a:solidFill>
                        </a:rPr>
                        <a:t>Discovery Rangers</a:t>
                      </a:r>
                      <a:endParaRPr lang="en-US" b="1" dirty="0">
                        <a:solidFill>
                          <a:srgbClr val="FFFF00"/>
                        </a:solidFill>
                      </a:endParaRPr>
                    </a:p>
                  </a:txBody>
                  <a:tcPr anchor="ctr">
                    <a:solidFill>
                      <a:srgbClr val="0033CC"/>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chemeClr val="bg1"/>
                          </a:solidFill>
                        </a:rPr>
                        <a:t>Adventure Rangers</a:t>
                      </a:r>
                      <a:endParaRPr lang="en-US" b="1" dirty="0">
                        <a:solidFill>
                          <a:schemeClr val="bg1"/>
                        </a:solidFill>
                      </a:endParaRPr>
                    </a:p>
                  </a:txBody>
                  <a:tcPr anchor="ctr">
                    <a:solidFill>
                      <a:schemeClr val="accent4">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gridSpan="4">
                  <a:txBody>
                    <a:bodyPr/>
                    <a:lstStyle/>
                    <a:p>
                      <a:pPr algn="ctr"/>
                      <a:r>
                        <a:rPr lang="en-US" b="1" dirty="0" smtClean="0">
                          <a:solidFill>
                            <a:schemeClr val="bg1"/>
                          </a:solidFill>
                        </a:rPr>
                        <a:t>Expedition Rangers</a:t>
                      </a:r>
                      <a:endParaRPr lang="en-US" b="1" dirty="0">
                        <a:solidFill>
                          <a:schemeClr val="bg1"/>
                        </a:solidFill>
                      </a:endParaRPr>
                    </a:p>
                  </a:txBody>
                  <a:tcPr anchor="ctr">
                    <a:solidFill>
                      <a:srgbClr val="006600"/>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514001">
                <a:tc>
                  <a:txBody>
                    <a:bodyPr/>
                    <a:lstStyle/>
                    <a:p>
                      <a:pPr algn="ctr"/>
                      <a:r>
                        <a:rPr lang="en-US" b="1" dirty="0" smtClean="0">
                          <a:solidFill>
                            <a:schemeClr val="tx1"/>
                          </a:solidFill>
                        </a:rPr>
                        <a:t>K</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1st</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2nd</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3rd</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4th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5th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6th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7th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8th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9th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10th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11th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12th</a:t>
                      </a:r>
                      <a:endParaRPr lang="en-US" b="1" dirty="0">
                        <a:solidFill>
                          <a:schemeClr val="tx1"/>
                        </a:solidFill>
                      </a:endParaRPr>
                    </a:p>
                  </a:txBody>
                  <a:tcPr anchor="ctr">
                    <a:solidFill>
                      <a:srgbClr val="DDDDDD"/>
                    </a:solidFill>
                  </a:tcPr>
                </a:tc>
              </a:tr>
            </a:tbl>
          </a:graphicData>
        </a:graphic>
      </p:graphicFrame>
      <p:sp>
        <p:nvSpPr>
          <p:cNvPr id="4" name="TextBox 3"/>
          <p:cNvSpPr txBox="1"/>
          <p:nvPr/>
        </p:nvSpPr>
        <p:spPr>
          <a:xfrm>
            <a:off x="76200" y="4629172"/>
            <a:ext cx="2514600" cy="369332"/>
          </a:xfrm>
          <a:prstGeom prst="rect">
            <a:avLst/>
          </a:prstGeom>
          <a:noFill/>
        </p:spPr>
        <p:txBody>
          <a:bodyPr wrap="square" rtlCol="0">
            <a:spAutoFit/>
          </a:bodyPr>
          <a:lstStyle/>
          <a:p>
            <a:r>
              <a:rPr lang="en-US" b="1" dirty="0" smtClean="0"/>
              <a:t>Enter at Kindergarten</a:t>
            </a:r>
            <a:endParaRPr lang="en-US" b="1" dirty="0"/>
          </a:p>
        </p:txBody>
      </p:sp>
      <p:sp>
        <p:nvSpPr>
          <p:cNvPr id="5" name="TextBox 4"/>
          <p:cNvSpPr txBox="1"/>
          <p:nvPr/>
        </p:nvSpPr>
        <p:spPr>
          <a:xfrm>
            <a:off x="5791200" y="4629172"/>
            <a:ext cx="3276600" cy="369332"/>
          </a:xfrm>
          <a:prstGeom prst="rect">
            <a:avLst/>
          </a:prstGeom>
          <a:noFill/>
        </p:spPr>
        <p:txBody>
          <a:bodyPr wrap="square" rtlCol="0">
            <a:spAutoFit/>
          </a:bodyPr>
          <a:lstStyle/>
          <a:p>
            <a:pPr algn="r"/>
            <a:r>
              <a:rPr lang="en-US" b="1" dirty="0" smtClean="0"/>
              <a:t>Graduate at 12 grade/age 18</a:t>
            </a:r>
            <a:endParaRPr lang="en-US" b="1" dirty="0"/>
          </a:p>
        </p:txBody>
      </p:sp>
      <p:pic>
        <p:nvPicPr>
          <p:cNvPr id="6" name="Picture 2" descr="C:\Users\jhicks\AppData\Local\Microsoft\Windows\Temporary Internet Files\Content.IE5\AN3QXCEX\wanderer-10026-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24400" y="2164822"/>
            <a:ext cx="741013" cy="1162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hicks\AppData\Local\Microsoft\Windows\Temporary Internet Files\Content.IE5\AN3QXCEX\wanderer-10026-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895600" y="2327288"/>
            <a:ext cx="641740" cy="1006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hicks\AppData\Local\Microsoft\Windows\Temporary Internet Files\Content.IE5\AN3QXCEX\wanderer-10026-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14400" y="2419350"/>
            <a:ext cx="595254" cy="933556"/>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1352550"/>
            <a:ext cx="1066800" cy="1913160"/>
          </a:xfrm>
          <a:prstGeom prst="rect">
            <a:avLst/>
          </a:prstGeom>
        </p:spPr>
      </p:pic>
      <p:sp>
        <p:nvSpPr>
          <p:cNvPr id="12" name="Right Brace 11"/>
          <p:cNvSpPr/>
          <p:nvPr/>
        </p:nvSpPr>
        <p:spPr>
          <a:xfrm rot="16200000">
            <a:off x="4095751" y="1371598"/>
            <a:ext cx="266701" cy="4038602"/>
          </a:xfrm>
          <a:prstGeom prst="rightBrace">
            <a:avLst>
              <a:gd name="adj1" fmla="val 97431"/>
              <a:gd name="adj2" fmla="val 9304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9" name="Group 18"/>
          <p:cNvGrpSpPr/>
          <p:nvPr/>
        </p:nvGrpSpPr>
        <p:grpSpPr>
          <a:xfrm>
            <a:off x="6781800" y="971550"/>
            <a:ext cx="1905000" cy="2514600"/>
            <a:chOff x="6781800" y="971550"/>
            <a:chExt cx="1905000" cy="2514600"/>
          </a:xfrm>
        </p:grpSpPr>
        <p:sp>
          <p:nvSpPr>
            <p:cNvPr id="18" name="Rectangle 17"/>
            <p:cNvSpPr/>
            <p:nvPr/>
          </p:nvSpPr>
          <p:spPr>
            <a:xfrm>
              <a:off x="6781800" y="971550"/>
              <a:ext cx="190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800" y="1032107"/>
              <a:ext cx="542751" cy="113785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2270889"/>
              <a:ext cx="559282" cy="113785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0400" y="1031110"/>
              <a:ext cx="545787" cy="113271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0400" y="2266950"/>
              <a:ext cx="563515" cy="1146462"/>
            </a:xfrm>
            <a:prstGeom prst="rect">
              <a:avLst/>
            </a:prstGeom>
          </p:spPr>
        </p:pic>
      </p:grpSp>
    </p:spTree>
    <p:extLst>
      <p:ext uri="{BB962C8B-B14F-4D97-AF65-F5344CB8AC3E}">
        <p14:creationId xmlns:p14="http://schemas.microsoft.com/office/powerpoint/2010/main" val="180653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Program Changes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61321981"/>
              </p:ext>
            </p:extLst>
          </p:nvPr>
        </p:nvGraphicFramePr>
        <p:xfrm>
          <a:off x="76200" y="3562350"/>
          <a:ext cx="8991593" cy="1028002"/>
        </p:xfrm>
        <a:graphic>
          <a:graphicData uri="http://schemas.openxmlformats.org/drawingml/2006/table">
            <a:tbl>
              <a:tblPr firstRow="1" bandRow="1">
                <a:tableStyleId>{5C22544A-7EE6-4342-B048-85BDC9FD1C3A}</a:tableStyleId>
              </a:tblPr>
              <a:tblGrid>
                <a:gridCol w="691661"/>
                <a:gridCol w="691661"/>
                <a:gridCol w="691661"/>
                <a:gridCol w="691661"/>
                <a:gridCol w="691661"/>
                <a:gridCol w="691661"/>
                <a:gridCol w="691661"/>
                <a:gridCol w="691661"/>
                <a:gridCol w="691661"/>
                <a:gridCol w="691661"/>
                <a:gridCol w="691661"/>
                <a:gridCol w="691661"/>
                <a:gridCol w="691661"/>
              </a:tblGrid>
              <a:tr h="514001">
                <a:tc gridSpan="3">
                  <a:txBody>
                    <a:bodyPr/>
                    <a:lstStyle/>
                    <a:p>
                      <a:pPr algn="ctr"/>
                      <a:r>
                        <a:rPr lang="en-US" b="1" dirty="0" smtClean="0">
                          <a:solidFill>
                            <a:srgbClr val="FFFF00"/>
                          </a:solidFill>
                        </a:rPr>
                        <a:t>Ranger Kids</a:t>
                      </a:r>
                      <a:endParaRPr lang="en-US" b="1" dirty="0">
                        <a:solidFill>
                          <a:srgbClr val="FFFF00"/>
                        </a:solidFill>
                      </a:endParaRPr>
                    </a:p>
                  </a:txBody>
                  <a:tcPr anchor="ctr">
                    <a:solidFill>
                      <a:srgbClr val="CC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rgbClr val="FFFF00"/>
                          </a:solidFill>
                        </a:rPr>
                        <a:t>Discovery Rangers</a:t>
                      </a:r>
                      <a:endParaRPr lang="en-US" b="1" dirty="0">
                        <a:solidFill>
                          <a:srgbClr val="FFFF00"/>
                        </a:solidFill>
                      </a:endParaRPr>
                    </a:p>
                  </a:txBody>
                  <a:tcPr anchor="ctr">
                    <a:solidFill>
                      <a:srgbClr val="0033CC"/>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chemeClr val="bg1"/>
                          </a:solidFill>
                        </a:rPr>
                        <a:t>Adventure Rangers</a:t>
                      </a:r>
                      <a:endParaRPr lang="en-US" b="1" dirty="0">
                        <a:solidFill>
                          <a:schemeClr val="bg1"/>
                        </a:solidFill>
                      </a:endParaRPr>
                    </a:p>
                  </a:txBody>
                  <a:tcPr anchor="ctr">
                    <a:solidFill>
                      <a:schemeClr val="accent4">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gridSpan="4">
                  <a:txBody>
                    <a:bodyPr/>
                    <a:lstStyle/>
                    <a:p>
                      <a:pPr algn="ctr"/>
                      <a:r>
                        <a:rPr lang="en-US" b="1" dirty="0" smtClean="0">
                          <a:solidFill>
                            <a:schemeClr val="bg1"/>
                          </a:solidFill>
                        </a:rPr>
                        <a:t>Expedition Rangers</a:t>
                      </a:r>
                      <a:endParaRPr lang="en-US" b="1" dirty="0">
                        <a:solidFill>
                          <a:schemeClr val="bg1"/>
                        </a:solidFill>
                      </a:endParaRPr>
                    </a:p>
                  </a:txBody>
                  <a:tcPr anchor="ctr">
                    <a:solidFill>
                      <a:srgbClr val="006600"/>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514001">
                <a:tc>
                  <a:txBody>
                    <a:bodyPr/>
                    <a:lstStyle/>
                    <a:p>
                      <a:pPr algn="ctr"/>
                      <a:r>
                        <a:rPr lang="en-US" b="1" dirty="0" smtClean="0">
                          <a:solidFill>
                            <a:schemeClr val="tx1"/>
                          </a:solidFill>
                        </a:rPr>
                        <a:t>K</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1st</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2nd</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3rd</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4th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5th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6th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7th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8th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9th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10th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11th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12th</a:t>
                      </a:r>
                      <a:endParaRPr lang="en-US" b="1" dirty="0">
                        <a:solidFill>
                          <a:schemeClr val="tx1"/>
                        </a:solidFill>
                      </a:endParaRPr>
                    </a:p>
                  </a:txBody>
                  <a:tcPr anchor="ctr">
                    <a:solidFill>
                      <a:srgbClr val="DDDDDD"/>
                    </a:solidFill>
                  </a:tcPr>
                </a:tc>
              </a:tr>
            </a:tbl>
          </a:graphicData>
        </a:graphic>
      </p:graphicFrame>
      <p:sp>
        <p:nvSpPr>
          <p:cNvPr id="4" name="TextBox 3"/>
          <p:cNvSpPr txBox="1"/>
          <p:nvPr/>
        </p:nvSpPr>
        <p:spPr>
          <a:xfrm>
            <a:off x="76200" y="4629172"/>
            <a:ext cx="2514600" cy="369332"/>
          </a:xfrm>
          <a:prstGeom prst="rect">
            <a:avLst/>
          </a:prstGeom>
          <a:noFill/>
        </p:spPr>
        <p:txBody>
          <a:bodyPr wrap="square" rtlCol="0">
            <a:spAutoFit/>
          </a:bodyPr>
          <a:lstStyle/>
          <a:p>
            <a:r>
              <a:rPr lang="en-US" b="1" dirty="0" smtClean="0"/>
              <a:t>Enter at Kindergarten</a:t>
            </a:r>
            <a:endParaRPr lang="en-US" b="1" dirty="0"/>
          </a:p>
        </p:txBody>
      </p:sp>
      <p:sp>
        <p:nvSpPr>
          <p:cNvPr id="5" name="TextBox 4"/>
          <p:cNvSpPr txBox="1"/>
          <p:nvPr/>
        </p:nvSpPr>
        <p:spPr>
          <a:xfrm>
            <a:off x="5791200" y="4629172"/>
            <a:ext cx="3276600" cy="369332"/>
          </a:xfrm>
          <a:prstGeom prst="rect">
            <a:avLst/>
          </a:prstGeom>
          <a:noFill/>
        </p:spPr>
        <p:txBody>
          <a:bodyPr wrap="square" rtlCol="0">
            <a:spAutoFit/>
          </a:bodyPr>
          <a:lstStyle/>
          <a:p>
            <a:pPr algn="r"/>
            <a:r>
              <a:rPr lang="en-US" b="1" dirty="0" smtClean="0"/>
              <a:t>Graduate at age 18</a:t>
            </a:r>
            <a:endParaRPr lang="en-US" b="1" dirty="0"/>
          </a:p>
        </p:txBody>
      </p:sp>
      <p:pic>
        <p:nvPicPr>
          <p:cNvPr id="6" name="Picture 2" descr="C:\Users\jhicks\AppData\Local\Microsoft\Windows\Temporary Internet Files\Content.IE5\AN3QXCEX\wanderer-10026-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24400" y="2164822"/>
            <a:ext cx="741013" cy="1162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hicks\AppData\Local\Microsoft\Windows\Temporary Internet Files\Content.IE5\AN3QXCEX\wanderer-10026-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11060" y="2309206"/>
            <a:ext cx="641740" cy="1006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hicks\AppData\Local\Microsoft\Windows\Temporary Internet Files\Content.IE5\AN3QXCEX\wanderer-10026-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9600" y="2419350"/>
            <a:ext cx="595254" cy="933556"/>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8940" y="1809750"/>
            <a:ext cx="811860" cy="1455960"/>
          </a:xfrm>
          <a:prstGeom prst="rect">
            <a:avLst/>
          </a:prstGeom>
        </p:spPr>
      </p:pic>
      <p:sp>
        <p:nvSpPr>
          <p:cNvPr id="20" name="Right Brace 19"/>
          <p:cNvSpPr/>
          <p:nvPr/>
        </p:nvSpPr>
        <p:spPr>
          <a:xfrm rot="16200000">
            <a:off x="4095751" y="1371598"/>
            <a:ext cx="266701" cy="4038602"/>
          </a:xfrm>
          <a:prstGeom prst="rightBrace">
            <a:avLst>
              <a:gd name="adj1" fmla="val 97431"/>
              <a:gd name="adj2" fmla="val 93048"/>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ight Brace 11"/>
          <p:cNvSpPr/>
          <p:nvPr/>
        </p:nvSpPr>
        <p:spPr>
          <a:xfrm rot="16200000">
            <a:off x="5105401" y="2381248"/>
            <a:ext cx="266701" cy="2019302"/>
          </a:xfrm>
          <a:prstGeom prst="rightBrace">
            <a:avLst>
              <a:gd name="adj1" fmla="val 97431"/>
              <a:gd name="adj2" fmla="val 8570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2" name="Picture 2" descr="C:\Users\jhicks\AppData\Local\Microsoft\Windows\Temporary Internet Files\Content.IE5\AN3QXCEX\wanderer-10026-larg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022546" y="2014856"/>
            <a:ext cx="813907" cy="1276477"/>
          </a:xfrm>
          <a:prstGeom prst="rect">
            <a:avLst/>
          </a:prstGeom>
          <a:noFill/>
          <a:extLst>
            <a:ext uri="{909E8E84-426E-40DD-AFC4-6F175D3DCCD1}">
              <a14:hiddenFill xmlns:a14="http://schemas.microsoft.com/office/drawing/2010/main">
                <a:solidFill>
                  <a:srgbClr val="FFFFFF"/>
                </a:solidFill>
              </a14:hiddenFill>
            </a:ext>
          </a:extLst>
        </p:spPr>
      </p:pic>
      <p:sp>
        <p:nvSpPr>
          <p:cNvPr id="13" name="Multiply 12"/>
          <p:cNvSpPr/>
          <p:nvPr/>
        </p:nvSpPr>
        <p:spPr>
          <a:xfrm>
            <a:off x="3613540" y="3227610"/>
            <a:ext cx="348860" cy="334740"/>
          </a:xfrm>
          <a:prstGeom prst="mathMultiply">
            <a:avLst>
              <a:gd name="adj1" fmla="val 138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3540" y="1946065"/>
            <a:ext cx="706764" cy="1276350"/>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7146" y="1946065"/>
            <a:ext cx="722542" cy="1281545"/>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0" y="1928090"/>
            <a:ext cx="768117" cy="1299519"/>
          </a:xfrm>
          <a:prstGeom prst="rect">
            <a:avLst/>
          </a:prstGeom>
        </p:spPr>
      </p:pic>
    </p:spTree>
    <p:extLst>
      <p:ext uri="{BB962C8B-B14F-4D97-AF65-F5344CB8AC3E}">
        <p14:creationId xmlns:p14="http://schemas.microsoft.com/office/powerpoint/2010/main" val="219829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Program Changes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96805402"/>
              </p:ext>
            </p:extLst>
          </p:nvPr>
        </p:nvGraphicFramePr>
        <p:xfrm>
          <a:off x="76200" y="3562350"/>
          <a:ext cx="8991593" cy="1028002"/>
        </p:xfrm>
        <a:graphic>
          <a:graphicData uri="http://schemas.openxmlformats.org/drawingml/2006/table">
            <a:tbl>
              <a:tblPr firstRow="1" bandRow="1">
                <a:tableStyleId>{5C22544A-7EE6-4342-B048-85BDC9FD1C3A}</a:tableStyleId>
              </a:tblPr>
              <a:tblGrid>
                <a:gridCol w="691661"/>
                <a:gridCol w="691661"/>
                <a:gridCol w="691661"/>
                <a:gridCol w="691661"/>
                <a:gridCol w="691661"/>
                <a:gridCol w="691661"/>
                <a:gridCol w="691661"/>
                <a:gridCol w="691661"/>
                <a:gridCol w="691661"/>
                <a:gridCol w="691661"/>
                <a:gridCol w="691661"/>
                <a:gridCol w="691661"/>
                <a:gridCol w="691661"/>
              </a:tblGrid>
              <a:tr h="514001">
                <a:tc gridSpan="3">
                  <a:txBody>
                    <a:bodyPr/>
                    <a:lstStyle/>
                    <a:p>
                      <a:pPr algn="ctr"/>
                      <a:r>
                        <a:rPr lang="en-US" b="1" dirty="0" smtClean="0">
                          <a:solidFill>
                            <a:srgbClr val="FFFF00"/>
                          </a:solidFill>
                        </a:rPr>
                        <a:t>Ranger Kids</a:t>
                      </a:r>
                      <a:endParaRPr lang="en-US" b="1" dirty="0">
                        <a:solidFill>
                          <a:srgbClr val="FFFF00"/>
                        </a:solidFill>
                      </a:endParaRPr>
                    </a:p>
                  </a:txBody>
                  <a:tcPr anchor="ctr">
                    <a:solidFill>
                      <a:srgbClr val="CC3300"/>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rgbClr val="FFFF00"/>
                          </a:solidFill>
                        </a:rPr>
                        <a:t>Discovery Rangers</a:t>
                      </a:r>
                      <a:endParaRPr lang="en-US" b="1" dirty="0">
                        <a:solidFill>
                          <a:srgbClr val="FFFF00"/>
                        </a:solidFill>
                      </a:endParaRPr>
                    </a:p>
                  </a:txBody>
                  <a:tcPr anchor="ctr">
                    <a:solidFill>
                      <a:srgbClr val="0033CC"/>
                    </a:solidFill>
                  </a:tcPr>
                </a:tc>
                <a:tc hMerge="1">
                  <a:txBody>
                    <a:bodyPr/>
                    <a:lstStyle/>
                    <a:p>
                      <a:pPr algn="ctr"/>
                      <a:endParaRPr lang="en-US" dirty="0"/>
                    </a:p>
                  </a:txBody>
                  <a:tcPr anchor="ctr"/>
                </a:tc>
                <a:tc hMerge="1">
                  <a:txBody>
                    <a:bodyPr/>
                    <a:lstStyle/>
                    <a:p>
                      <a:pPr algn="ctr"/>
                      <a:endParaRPr lang="en-US" dirty="0"/>
                    </a:p>
                  </a:txBody>
                  <a:tcPr anchor="ctr"/>
                </a:tc>
                <a:tc gridSpan="3">
                  <a:txBody>
                    <a:bodyPr/>
                    <a:lstStyle/>
                    <a:p>
                      <a:pPr algn="ctr"/>
                      <a:r>
                        <a:rPr lang="en-US" b="1" dirty="0" smtClean="0">
                          <a:solidFill>
                            <a:schemeClr val="bg1"/>
                          </a:solidFill>
                        </a:rPr>
                        <a:t>Adventure Rangers</a:t>
                      </a:r>
                      <a:endParaRPr lang="en-US" b="1" dirty="0">
                        <a:solidFill>
                          <a:schemeClr val="bg1"/>
                        </a:solidFill>
                      </a:endParaRPr>
                    </a:p>
                  </a:txBody>
                  <a:tcPr anchor="ctr">
                    <a:solidFill>
                      <a:schemeClr val="accent4">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gridSpan="4">
                  <a:txBody>
                    <a:bodyPr/>
                    <a:lstStyle/>
                    <a:p>
                      <a:pPr algn="ctr"/>
                      <a:r>
                        <a:rPr lang="en-US" b="1" dirty="0" smtClean="0">
                          <a:solidFill>
                            <a:schemeClr val="bg1"/>
                          </a:solidFill>
                        </a:rPr>
                        <a:t>Expedition Rangers</a:t>
                      </a:r>
                      <a:endParaRPr lang="en-US" b="1" dirty="0">
                        <a:solidFill>
                          <a:schemeClr val="bg1"/>
                        </a:solidFill>
                      </a:endParaRPr>
                    </a:p>
                  </a:txBody>
                  <a:tcPr anchor="ctr">
                    <a:solidFill>
                      <a:srgbClr val="006600"/>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514001">
                <a:tc>
                  <a:txBody>
                    <a:bodyPr/>
                    <a:lstStyle/>
                    <a:p>
                      <a:pPr algn="ctr"/>
                      <a:r>
                        <a:rPr lang="en-US" b="1" dirty="0" smtClean="0">
                          <a:solidFill>
                            <a:schemeClr val="tx1"/>
                          </a:solidFill>
                        </a:rPr>
                        <a:t>K</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1st</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2nd</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3rd</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4th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5th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6th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7th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8th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9th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10th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11th</a:t>
                      </a:r>
                      <a:endParaRPr lang="en-US" b="1" dirty="0">
                        <a:solidFill>
                          <a:schemeClr val="tx1"/>
                        </a:solidFill>
                      </a:endParaRPr>
                    </a:p>
                  </a:txBody>
                  <a:tcPr anchor="ctr">
                    <a:solidFill>
                      <a:srgbClr val="DDDDDD"/>
                    </a:solidFill>
                  </a:tcPr>
                </a:tc>
                <a:tc>
                  <a:txBody>
                    <a:bodyPr/>
                    <a:lstStyle/>
                    <a:p>
                      <a:pPr algn="ctr"/>
                      <a:r>
                        <a:rPr lang="en-US" b="1" dirty="0" smtClean="0">
                          <a:solidFill>
                            <a:schemeClr val="tx1"/>
                          </a:solidFill>
                        </a:rPr>
                        <a:t>12th</a:t>
                      </a:r>
                      <a:endParaRPr lang="en-US" b="1" dirty="0">
                        <a:solidFill>
                          <a:schemeClr val="tx1"/>
                        </a:solidFill>
                      </a:endParaRPr>
                    </a:p>
                  </a:txBody>
                  <a:tcPr anchor="ctr">
                    <a:solidFill>
                      <a:srgbClr val="DDDDDD"/>
                    </a:solidFill>
                  </a:tcPr>
                </a:tc>
              </a:tr>
            </a:tbl>
          </a:graphicData>
        </a:graphic>
      </p:graphicFrame>
      <p:sp>
        <p:nvSpPr>
          <p:cNvPr id="4" name="TextBox 3"/>
          <p:cNvSpPr txBox="1"/>
          <p:nvPr/>
        </p:nvSpPr>
        <p:spPr>
          <a:xfrm>
            <a:off x="76200" y="4629172"/>
            <a:ext cx="2514600" cy="369332"/>
          </a:xfrm>
          <a:prstGeom prst="rect">
            <a:avLst/>
          </a:prstGeom>
          <a:noFill/>
        </p:spPr>
        <p:txBody>
          <a:bodyPr wrap="square" rtlCol="0">
            <a:spAutoFit/>
          </a:bodyPr>
          <a:lstStyle/>
          <a:p>
            <a:r>
              <a:rPr lang="en-US" b="1" dirty="0" smtClean="0"/>
              <a:t>Enter at Kindergarten</a:t>
            </a:r>
            <a:endParaRPr lang="en-US" b="1" dirty="0"/>
          </a:p>
        </p:txBody>
      </p:sp>
      <p:sp>
        <p:nvSpPr>
          <p:cNvPr id="5" name="TextBox 4"/>
          <p:cNvSpPr txBox="1"/>
          <p:nvPr/>
        </p:nvSpPr>
        <p:spPr>
          <a:xfrm>
            <a:off x="5791200" y="4629172"/>
            <a:ext cx="3276600" cy="369332"/>
          </a:xfrm>
          <a:prstGeom prst="rect">
            <a:avLst/>
          </a:prstGeom>
          <a:noFill/>
        </p:spPr>
        <p:txBody>
          <a:bodyPr wrap="square" rtlCol="0">
            <a:spAutoFit/>
          </a:bodyPr>
          <a:lstStyle/>
          <a:p>
            <a:pPr algn="r"/>
            <a:r>
              <a:rPr lang="en-US" b="1" dirty="0" smtClean="0"/>
              <a:t>Graduate at age 18</a:t>
            </a:r>
            <a:endParaRPr lang="en-US" b="1" dirty="0"/>
          </a:p>
        </p:txBody>
      </p:sp>
      <p:pic>
        <p:nvPicPr>
          <p:cNvPr id="6" name="Picture 2" descr="C:\Users\jhicks\AppData\Local\Microsoft\Windows\Temporary Internet Files\Content.IE5\AN3QXCEX\wanderer-10026-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24400" y="2164822"/>
            <a:ext cx="741013" cy="1162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hicks\AppData\Local\Microsoft\Windows\Temporary Internet Files\Content.IE5\AN3QXCEX\wanderer-10026-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11060" y="2309206"/>
            <a:ext cx="641740" cy="1006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hicks\AppData\Local\Microsoft\Windows\Temporary Internet Files\Content.IE5\AN3QXCEX\wanderer-10026-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9600" y="2419350"/>
            <a:ext cx="595254" cy="933556"/>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8940" y="1809750"/>
            <a:ext cx="811860" cy="1455960"/>
          </a:xfrm>
          <a:prstGeom prst="rect">
            <a:avLst/>
          </a:prstGeom>
        </p:spPr>
      </p:pic>
      <p:sp>
        <p:nvSpPr>
          <p:cNvPr id="20" name="Right Brace 19"/>
          <p:cNvSpPr/>
          <p:nvPr/>
        </p:nvSpPr>
        <p:spPr>
          <a:xfrm rot="16200000">
            <a:off x="4095751" y="1371598"/>
            <a:ext cx="266701" cy="4038602"/>
          </a:xfrm>
          <a:prstGeom prst="rightBrace">
            <a:avLst>
              <a:gd name="adj1" fmla="val 97431"/>
              <a:gd name="adj2" fmla="val 93048"/>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ight Brace 11"/>
          <p:cNvSpPr/>
          <p:nvPr/>
        </p:nvSpPr>
        <p:spPr>
          <a:xfrm rot="16200000">
            <a:off x="5105401" y="2381248"/>
            <a:ext cx="266701" cy="2019302"/>
          </a:xfrm>
          <a:prstGeom prst="rightBrace">
            <a:avLst>
              <a:gd name="adj1" fmla="val 97431"/>
              <a:gd name="adj2" fmla="val 8570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ket 9"/>
          <p:cNvSpPr/>
          <p:nvPr/>
        </p:nvSpPr>
        <p:spPr>
          <a:xfrm rot="16200000">
            <a:off x="4267200" y="-2762250"/>
            <a:ext cx="457199" cy="8534400"/>
          </a:xfrm>
          <a:prstGeom prst="rightBracket">
            <a:avLst>
              <a:gd name="adj" fmla="val 33049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0853" y="0"/>
            <a:ext cx="1075127" cy="1928091"/>
          </a:xfrm>
          <a:prstGeom prst="rect">
            <a:avLst/>
          </a:prstGeom>
        </p:spPr>
      </p:pic>
      <p:pic>
        <p:nvPicPr>
          <p:cNvPr id="22" name="Picture 2" descr="C:\Users\jhicks\AppData\Local\Microsoft\Windows\Temporary Internet Files\Content.IE5\AN3QXCEX\wanderer-10026-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022546" y="2014856"/>
            <a:ext cx="813907" cy="1276477"/>
          </a:xfrm>
          <a:prstGeom prst="rect">
            <a:avLst/>
          </a:prstGeom>
          <a:noFill/>
          <a:extLst>
            <a:ext uri="{909E8E84-426E-40DD-AFC4-6F175D3DCCD1}">
              <a14:hiddenFill xmlns:a14="http://schemas.microsoft.com/office/drawing/2010/main">
                <a:solidFill>
                  <a:srgbClr val="FFFFFF"/>
                </a:solidFill>
              </a14:hiddenFill>
            </a:ext>
          </a:extLst>
        </p:spPr>
      </p:pic>
      <p:sp>
        <p:nvSpPr>
          <p:cNvPr id="13" name="Multiply 12"/>
          <p:cNvSpPr/>
          <p:nvPr/>
        </p:nvSpPr>
        <p:spPr>
          <a:xfrm>
            <a:off x="3613540" y="3227610"/>
            <a:ext cx="348860" cy="334740"/>
          </a:xfrm>
          <a:prstGeom prst="mathMultiply">
            <a:avLst>
              <a:gd name="adj1" fmla="val 138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3540" y="1946065"/>
            <a:ext cx="706764" cy="1276350"/>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27146" y="1946065"/>
            <a:ext cx="722542" cy="1281545"/>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4000" y="1928090"/>
            <a:ext cx="768117" cy="1299519"/>
          </a:xfrm>
          <a:prstGeom prst="rect">
            <a:avLst/>
          </a:prstGeom>
        </p:spPr>
      </p:pic>
    </p:spTree>
    <p:extLst>
      <p:ext uri="{BB962C8B-B14F-4D97-AF65-F5344CB8AC3E}">
        <p14:creationId xmlns:p14="http://schemas.microsoft.com/office/powerpoint/2010/main" val="197195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 we have a problem?</a:t>
            </a:r>
          </a:p>
          <a:p>
            <a:pPr marL="514350" indent="-514350">
              <a:buFont typeface="+mj-lt"/>
              <a:buAutoNum type="arabicPeriod"/>
            </a:pPr>
            <a:r>
              <a:rPr lang="en-US" dirty="0" smtClean="0"/>
              <a:t>Is it serious enough to warrant a change?</a:t>
            </a:r>
          </a:p>
          <a:p>
            <a:pPr marL="514350" indent="-514350">
              <a:buFont typeface="+mj-lt"/>
              <a:buAutoNum type="arabicPeriod"/>
            </a:pPr>
            <a:r>
              <a:rPr lang="en-US" dirty="0" smtClean="0"/>
              <a:t>If so, HOW do we fix it &amp; WHEN?</a:t>
            </a:r>
            <a:endParaRPr lang="en-US" dirty="0"/>
          </a:p>
        </p:txBody>
      </p:sp>
      <p:pic>
        <p:nvPicPr>
          <p:cNvPr id="2051" name="Picture 3" descr="C:\Users\jhicks\AppData\Local\Microsoft\Windows\Temporary Internet Files\Content.IE5\5FY72JPX\129856977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56" y="2876550"/>
            <a:ext cx="2031890" cy="203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8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1871</Words>
  <Application>Microsoft Office PowerPoint</Application>
  <PresentationFormat>On-screen Show (16:9)</PresentationFormat>
  <Paragraphs>232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Changing Role of the GMA</vt:lpstr>
      <vt:lpstr>Gold Medal of Achievement</vt:lpstr>
      <vt:lpstr>Trail to the GMA before 2002</vt:lpstr>
      <vt:lpstr>2002 Program Changes</vt:lpstr>
      <vt:lpstr>2002 Program Changes</vt:lpstr>
      <vt:lpstr>2002 Program Changes</vt:lpstr>
      <vt:lpstr>2010 Program Changes</vt:lpstr>
      <vt:lpstr>2010 Program Changes</vt:lpstr>
      <vt:lpstr>Three Key Questions</vt:lpstr>
      <vt:lpstr>Solution Objectives</vt:lpstr>
      <vt:lpstr>2016 Program Changes</vt:lpstr>
      <vt:lpstr>Solution</vt:lpstr>
      <vt:lpstr>Adventure Rangers</vt:lpstr>
      <vt:lpstr>Insignia</vt:lpstr>
      <vt:lpstr>Insignia</vt:lpstr>
      <vt:lpstr>Implementation &amp; Timeline</vt:lpstr>
      <vt:lpstr>Gold Medal of Achievement</vt:lpstr>
    </vt:vector>
  </TitlesOfParts>
  <Company>General Council of the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Computers</dc:creator>
  <cp:lastModifiedBy>Dell Computers</cp:lastModifiedBy>
  <cp:revision>52</cp:revision>
  <dcterms:created xsi:type="dcterms:W3CDTF">2016-02-23T20:00:53Z</dcterms:created>
  <dcterms:modified xsi:type="dcterms:W3CDTF">2016-05-02T17:00:11Z</dcterms:modified>
</cp:coreProperties>
</file>