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sldIdLst>
    <p:sldId id="257" r:id="rId5"/>
    <p:sldId id="300" r:id="rId6"/>
    <p:sldId id="259" r:id="rId7"/>
    <p:sldId id="288" r:id="rId8"/>
    <p:sldId id="289" r:id="rId9"/>
    <p:sldId id="290" r:id="rId10"/>
    <p:sldId id="291" r:id="rId11"/>
    <p:sldId id="292" r:id="rId12"/>
    <p:sldId id="293" r:id="rId13"/>
    <p:sldId id="294" r:id="rId14"/>
    <p:sldId id="295" r:id="rId15"/>
    <p:sldId id="297" r:id="rId16"/>
    <p:sldId id="298" r:id="rId17"/>
    <p:sldId id="299" r:id="rId18"/>
    <p:sldId id="286"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1" autoAdjust="0"/>
    <p:restoredTop sz="94660"/>
  </p:normalViewPr>
  <p:slideViewPr>
    <p:cSldViewPr snapToGrid="0" snapToObjects="1">
      <p:cViewPr varScale="1">
        <p:scale>
          <a:sx n="135" d="100"/>
          <a:sy n="135" d="100"/>
        </p:scale>
        <p:origin x="144" y="162"/>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3/24/2017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3/24/2017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3/24/2017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3/24/2017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3/24/2017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itle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Tree>
    <p:extLst>
      <p:ext uri="{BB962C8B-B14F-4D97-AF65-F5344CB8AC3E}">
        <p14:creationId xmlns:p14="http://schemas.microsoft.com/office/powerpoint/2010/main" val="1703241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3539431"/>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a:p>
            <a:pPr marL="971550" lvl="1" indent="-514350">
              <a:buFont typeface="+mj-lt"/>
              <a:buAutoNum type="alphaUcPeriod"/>
            </a:pPr>
            <a:r>
              <a:rPr lang="en-US" sz="2800" b="1" dirty="0"/>
              <a:t>Cracks under pressure.</a:t>
            </a:r>
          </a:p>
          <a:p>
            <a:pPr marL="514350" indent="-514350">
              <a:buFont typeface="+mj-lt"/>
              <a:buAutoNum type="arabicPeriod"/>
            </a:pPr>
            <a:r>
              <a:rPr lang="en-US" sz="2800" b="1" dirty="0"/>
              <a:t>Assets</a:t>
            </a:r>
          </a:p>
          <a:p>
            <a:pPr marL="971550" lvl="1" indent="-514350">
              <a:buFont typeface="+mj-lt"/>
              <a:buAutoNum type="alphaUcPeriod"/>
            </a:pPr>
            <a:r>
              <a:rPr lang="en-US" sz="2800" b="1" dirty="0"/>
              <a:t>Willingness to learn.</a:t>
            </a:r>
          </a:p>
          <a:p>
            <a:pPr marL="971550" lvl="1" indent="-514350">
              <a:buFont typeface="+mj-lt"/>
              <a:buAutoNum type="alphaUcPeriod"/>
            </a:pPr>
            <a:r>
              <a:rPr lang="en-US" sz="2800" b="1" dirty="0"/>
              <a:t>Willingness to obey.</a:t>
            </a:r>
          </a:p>
          <a:p>
            <a:pPr marL="971550" lvl="1" indent="-514350">
              <a:buFont typeface="+mj-lt"/>
              <a:buAutoNum type="alphaUcPeriod"/>
            </a:pPr>
            <a:r>
              <a:rPr lang="en-US" sz="2800" b="1" dirty="0"/>
              <a:t>Initiative.</a:t>
            </a:r>
          </a:p>
        </p:txBody>
      </p:sp>
    </p:spTree>
    <p:extLst>
      <p:ext uri="{BB962C8B-B14F-4D97-AF65-F5344CB8AC3E}">
        <p14:creationId xmlns:p14="http://schemas.microsoft.com/office/powerpoint/2010/main" val="3273789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1384995"/>
          </a:xfrm>
          <a:prstGeom prst="rect">
            <a:avLst/>
          </a:prstGeom>
          <a:noFill/>
          <a:ln>
            <a:noFill/>
          </a:ln>
        </p:spPr>
        <p:txBody>
          <a:bodyPr wrap="square" rtlCol="0">
            <a:spAutoFit/>
          </a:bodyPr>
          <a:lstStyle/>
          <a:p>
            <a:r>
              <a:rPr lang="en-US" sz="2800" b="1" dirty="0"/>
              <a:t>Application</a:t>
            </a:r>
          </a:p>
          <a:p>
            <a:pPr marL="514350" indent="-514350">
              <a:buFont typeface="+mj-lt"/>
              <a:buAutoNum type="arabicPeriod"/>
            </a:pPr>
            <a:r>
              <a:rPr lang="en-US" sz="2800" b="1" dirty="0"/>
              <a:t>The horizontal application: relationship to others.</a:t>
            </a:r>
          </a:p>
        </p:txBody>
      </p:sp>
    </p:spTree>
    <p:extLst>
      <p:ext uri="{BB962C8B-B14F-4D97-AF65-F5344CB8AC3E}">
        <p14:creationId xmlns:p14="http://schemas.microsoft.com/office/powerpoint/2010/main" val="1201171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651920" y="1229532"/>
            <a:ext cx="7783018" cy="2246769"/>
          </a:xfrm>
          <a:prstGeom prst="rect">
            <a:avLst/>
          </a:prstGeom>
          <a:noFill/>
          <a:ln>
            <a:noFill/>
          </a:ln>
        </p:spPr>
        <p:txBody>
          <a:bodyPr wrap="square" rtlCol="0">
            <a:spAutoFit/>
          </a:bodyPr>
          <a:lstStyle/>
          <a:p>
            <a:endParaRPr lang="en-US" sz="2800" dirty="0"/>
          </a:p>
          <a:p>
            <a:pPr lvl="1"/>
            <a:r>
              <a:rPr lang="en-US" sz="2800" b="1" dirty="0"/>
              <a:t>If you treat the individual as he is, he will stay as he is.  But if you treat him as he should be, he will become what he should be and ought to be.  </a:t>
            </a:r>
            <a:r>
              <a:rPr lang="en-US" sz="2800" dirty="0"/>
              <a:t>–Goethe</a:t>
            </a:r>
          </a:p>
        </p:txBody>
      </p:sp>
    </p:spTree>
    <p:extLst>
      <p:ext uri="{BB962C8B-B14F-4D97-AF65-F5344CB8AC3E}">
        <p14:creationId xmlns:p14="http://schemas.microsoft.com/office/powerpoint/2010/main" val="3789014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523220"/>
          </a:xfrm>
          <a:prstGeom prst="rect">
            <a:avLst/>
          </a:prstGeom>
          <a:noFill/>
          <a:ln>
            <a:noFill/>
          </a:ln>
        </p:spPr>
        <p:txBody>
          <a:bodyPr wrap="square" rtlCol="0">
            <a:spAutoFit/>
          </a:bodyPr>
          <a:lstStyle/>
          <a:p>
            <a:pPr marL="514350" indent="-514350">
              <a:buFont typeface="+mj-lt"/>
              <a:buAutoNum type="arabicPeriod" startAt="2"/>
            </a:pPr>
            <a:r>
              <a:rPr lang="en-US" sz="2800" b="1" dirty="0"/>
              <a:t>The vertical application:  relationship to God.</a:t>
            </a:r>
          </a:p>
        </p:txBody>
      </p:sp>
    </p:spTree>
    <p:extLst>
      <p:ext uri="{BB962C8B-B14F-4D97-AF65-F5344CB8AC3E}">
        <p14:creationId xmlns:p14="http://schemas.microsoft.com/office/powerpoint/2010/main" val="2514555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pic>
        <p:nvPicPr>
          <p:cNvPr id="2" name="Picture 1" descr="3318996153_915444294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9770" y="0"/>
            <a:ext cx="4145661" cy="5143500"/>
          </a:xfrm>
          <a:prstGeom prst="rect">
            <a:avLst/>
          </a:prstGeom>
        </p:spPr>
      </p:pic>
    </p:spTree>
    <p:extLst>
      <p:ext uri="{BB962C8B-B14F-4D97-AF65-F5344CB8AC3E}">
        <p14:creationId xmlns:p14="http://schemas.microsoft.com/office/powerpoint/2010/main" val="2589856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7117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4401205"/>
          </a:xfrm>
          <a:prstGeom prst="rect">
            <a:avLst/>
          </a:prstGeom>
          <a:noFill/>
          <a:ln>
            <a:noFill/>
          </a:ln>
        </p:spPr>
        <p:txBody>
          <a:bodyPr wrap="square" rtlCol="0">
            <a:spAutoFit/>
          </a:bodyPr>
          <a:lstStyle/>
          <a:p>
            <a:r>
              <a:rPr lang="en-US" sz="2800" b="1" i="1" dirty="0"/>
              <a:t>Andrew, Simon Peter’s brother, was one of the two who heard what John (the Baptist) had said and who had followed Jesus.  The first thing Andrew did was to find his brother Simon and tell him, “We have found the Messiah” (that is, the Christ).  And he (Andrew) brought him (Simon) to Jesus.  Jesus looked at him and said, “You are Simon son of John.  You will be called </a:t>
            </a:r>
            <a:r>
              <a:rPr lang="en-US" sz="2800" b="1" i="1" dirty="0" err="1"/>
              <a:t>Cephas</a:t>
            </a:r>
            <a:r>
              <a:rPr lang="en-US" sz="2800" b="1" i="1" dirty="0"/>
              <a:t>” (which, when translated, is Peter).  </a:t>
            </a:r>
            <a:r>
              <a:rPr lang="en-US" sz="2800" dirty="0"/>
              <a:t>John 1:40-42</a:t>
            </a:r>
          </a:p>
        </p:txBody>
      </p:sp>
    </p:spTree>
    <p:extLst>
      <p:ext uri="{BB962C8B-B14F-4D97-AF65-F5344CB8AC3E}">
        <p14:creationId xmlns:p14="http://schemas.microsoft.com/office/powerpoint/2010/main" val="122167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523220"/>
          </a:xfrm>
          <a:prstGeom prst="rect">
            <a:avLst/>
          </a:prstGeom>
          <a:noFill/>
          <a:ln>
            <a:noFill/>
          </a:ln>
        </p:spPr>
        <p:txBody>
          <a:bodyPr wrap="square" rtlCol="0">
            <a:spAutoFit/>
          </a:bodyPr>
          <a:lstStyle/>
          <a:p>
            <a:pPr marL="514350" lvl="0" indent="-514350">
              <a:buFont typeface="+mj-lt"/>
              <a:buAutoNum type="arabicPeriod"/>
            </a:pPr>
            <a:r>
              <a:rPr lang="en-US" sz="2800" b="1" dirty="0"/>
              <a:t>Liabilities in Peter.</a:t>
            </a:r>
          </a:p>
        </p:txBody>
      </p:sp>
    </p:spTree>
    <p:extLst>
      <p:ext uri="{BB962C8B-B14F-4D97-AF65-F5344CB8AC3E}">
        <p14:creationId xmlns:p14="http://schemas.microsoft.com/office/powerpoint/2010/main" val="289594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1384995"/>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514350" lvl="0" indent="-514350">
              <a:buFont typeface="+mj-lt"/>
              <a:buAutoNum type="alphaUcPeriod"/>
            </a:pPr>
            <a:endParaRPr lang="en-US" sz="2800" dirty="0"/>
          </a:p>
        </p:txBody>
      </p:sp>
    </p:spTree>
    <p:extLst>
      <p:ext uri="{BB962C8B-B14F-4D97-AF65-F5344CB8AC3E}">
        <p14:creationId xmlns:p14="http://schemas.microsoft.com/office/powerpoint/2010/main" val="3708543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1384995"/>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p:txBody>
      </p:sp>
    </p:spTree>
    <p:extLst>
      <p:ext uri="{BB962C8B-B14F-4D97-AF65-F5344CB8AC3E}">
        <p14:creationId xmlns:p14="http://schemas.microsoft.com/office/powerpoint/2010/main" val="3138709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1815882"/>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a:p>
            <a:pPr marL="971550" lvl="1" indent="-514350">
              <a:buFont typeface="+mj-lt"/>
              <a:buAutoNum type="alphaUcPeriod"/>
            </a:pPr>
            <a:r>
              <a:rPr lang="en-US" sz="2800" b="1" dirty="0"/>
              <a:t>Cracks under pressure.</a:t>
            </a:r>
          </a:p>
        </p:txBody>
      </p:sp>
    </p:spTree>
    <p:extLst>
      <p:ext uri="{BB962C8B-B14F-4D97-AF65-F5344CB8AC3E}">
        <p14:creationId xmlns:p14="http://schemas.microsoft.com/office/powerpoint/2010/main" val="718738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2246769"/>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a:p>
            <a:pPr marL="971550" lvl="1" indent="-514350">
              <a:buFont typeface="+mj-lt"/>
              <a:buAutoNum type="alphaUcPeriod"/>
            </a:pPr>
            <a:r>
              <a:rPr lang="en-US" sz="2800" b="1" dirty="0"/>
              <a:t>Cracks under pressure.</a:t>
            </a:r>
          </a:p>
          <a:p>
            <a:pPr marL="514350" indent="-514350">
              <a:buFont typeface="+mj-lt"/>
              <a:buAutoNum type="arabicPeriod"/>
            </a:pPr>
            <a:r>
              <a:rPr lang="en-US" sz="2800" b="1" dirty="0"/>
              <a:t>Assets</a:t>
            </a:r>
          </a:p>
        </p:txBody>
      </p:sp>
    </p:spTree>
    <p:extLst>
      <p:ext uri="{BB962C8B-B14F-4D97-AF65-F5344CB8AC3E}">
        <p14:creationId xmlns:p14="http://schemas.microsoft.com/office/powerpoint/2010/main" val="428897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2677656"/>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a:p>
            <a:pPr marL="971550" lvl="1" indent="-514350">
              <a:buFont typeface="+mj-lt"/>
              <a:buAutoNum type="alphaUcPeriod"/>
            </a:pPr>
            <a:r>
              <a:rPr lang="en-US" sz="2800" b="1" dirty="0"/>
              <a:t>Cracks under pressure.</a:t>
            </a:r>
          </a:p>
          <a:p>
            <a:pPr marL="514350" indent="-514350">
              <a:buFont typeface="+mj-lt"/>
              <a:buAutoNum type="arabicPeriod"/>
            </a:pPr>
            <a:r>
              <a:rPr lang="en-US" sz="2800" b="1" dirty="0"/>
              <a:t>Assets</a:t>
            </a:r>
          </a:p>
          <a:p>
            <a:pPr marL="971550" lvl="1" indent="-514350">
              <a:buFont typeface="+mj-lt"/>
              <a:buAutoNum type="alphaUcPeriod"/>
            </a:pPr>
            <a:r>
              <a:rPr lang="en-US" sz="2800" b="1" dirty="0"/>
              <a:t>Willingness to learn.</a:t>
            </a:r>
          </a:p>
        </p:txBody>
      </p:sp>
    </p:spTree>
    <p:extLst>
      <p:ext uri="{BB962C8B-B14F-4D97-AF65-F5344CB8AC3E}">
        <p14:creationId xmlns:p14="http://schemas.microsoft.com/office/powerpoint/2010/main" val="3146636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DY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4586"/>
          </a:xfrm>
          <a:prstGeom prst="rect">
            <a:avLst/>
          </a:prstGeom>
        </p:spPr>
      </p:pic>
      <p:sp>
        <p:nvSpPr>
          <p:cNvPr id="6" name="TextBox 5"/>
          <p:cNvSpPr txBox="1"/>
          <p:nvPr/>
        </p:nvSpPr>
        <p:spPr>
          <a:xfrm>
            <a:off x="389562" y="467502"/>
            <a:ext cx="8375589" cy="3108544"/>
          </a:xfrm>
          <a:prstGeom prst="rect">
            <a:avLst/>
          </a:prstGeom>
          <a:noFill/>
          <a:ln>
            <a:noFill/>
          </a:ln>
        </p:spPr>
        <p:txBody>
          <a:bodyPr wrap="square" rtlCol="0">
            <a:spAutoFit/>
          </a:bodyPr>
          <a:lstStyle/>
          <a:p>
            <a:pPr marL="514350" indent="-514350">
              <a:buFont typeface="+mj-lt"/>
              <a:buAutoNum type="arabicPeriod"/>
            </a:pPr>
            <a:r>
              <a:rPr lang="en-US" sz="2800" b="1" dirty="0"/>
              <a:t>Liabilities in Peter.</a:t>
            </a:r>
          </a:p>
          <a:p>
            <a:pPr marL="971550" lvl="1" indent="-514350">
              <a:buFont typeface="+mj-lt"/>
              <a:buAutoNum type="alphaUcPeriod"/>
            </a:pPr>
            <a:r>
              <a:rPr lang="en-US" sz="2800" b="1" dirty="0"/>
              <a:t> Impulsive – man of extremes.</a:t>
            </a:r>
          </a:p>
          <a:p>
            <a:pPr marL="971550" lvl="1" indent="-514350">
              <a:buFont typeface="+mj-lt"/>
              <a:buAutoNum type="alphaUcPeriod"/>
            </a:pPr>
            <a:r>
              <a:rPr lang="en-US" sz="2800" b="1" dirty="0"/>
              <a:t>Talks too much. </a:t>
            </a:r>
          </a:p>
          <a:p>
            <a:pPr marL="971550" lvl="1" indent="-514350">
              <a:buFont typeface="+mj-lt"/>
              <a:buAutoNum type="alphaUcPeriod"/>
            </a:pPr>
            <a:r>
              <a:rPr lang="en-US" sz="2800" b="1" dirty="0"/>
              <a:t>Cracks under pressure.</a:t>
            </a:r>
          </a:p>
          <a:p>
            <a:pPr marL="514350" indent="-514350">
              <a:buFont typeface="+mj-lt"/>
              <a:buAutoNum type="arabicPeriod"/>
            </a:pPr>
            <a:r>
              <a:rPr lang="en-US" sz="2800" b="1" dirty="0"/>
              <a:t>Assets</a:t>
            </a:r>
          </a:p>
          <a:p>
            <a:pPr marL="971550" lvl="1" indent="-514350">
              <a:buFont typeface="+mj-lt"/>
              <a:buAutoNum type="alphaUcPeriod"/>
            </a:pPr>
            <a:r>
              <a:rPr lang="en-US" sz="2800" b="1" dirty="0"/>
              <a:t>Willingness to learn.</a:t>
            </a:r>
          </a:p>
          <a:p>
            <a:pPr marL="971550" lvl="1" indent="-514350">
              <a:buFont typeface="+mj-lt"/>
              <a:buAutoNum type="alphaUcPeriod"/>
            </a:pPr>
            <a:r>
              <a:rPr lang="en-US" sz="2800" b="1" dirty="0"/>
              <a:t>Willingness to obey.</a:t>
            </a:r>
          </a:p>
        </p:txBody>
      </p:sp>
    </p:spTree>
    <p:extLst>
      <p:ext uri="{BB962C8B-B14F-4D97-AF65-F5344CB8AC3E}">
        <p14:creationId xmlns:p14="http://schemas.microsoft.com/office/powerpoint/2010/main" val="1981235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
  <TotalTime>500</TotalTime>
  <Words>309</Words>
  <Application>Microsoft Office PowerPoint</Application>
  <PresentationFormat>On-screen Show (16:9)</PresentationFormat>
  <Paragraphs>42</Paragraphs>
  <Slides>15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Hicks, John</cp:lastModifiedBy>
  <cp:revision>61</cp:revision>
  <dcterms:created xsi:type="dcterms:W3CDTF">2010-04-12T23:12:02Z</dcterms:created>
  <dcterms:modified xsi:type="dcterms:W3CDTF">2017-03-24T13:47:53Z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name="ContentTypeId" pid="2">
    <vt:lpwstr>0x0101000DE64AEEDD9B7A4D93545ACBE97D4615</vt:lpwstr>
  </property>
  <property fmtid="{D5CDD505-2E9C-101B-9397-08002B2CF9AE}" name="NXPowerLiteLastOptimized" pid="3">
    <vt:lpwstr>878888</vt:lpwstr>
  </property>
  <property fmtid="{D5CDD505-2E9C-101B-9397-08002B2CF9AE}" name="NXPowerLiteSettings" pid="4">
    <vt:lpwstr>C700052003A000</vt:lpwstr>
  </property>
  <property fmtid="{D5CDD505-2E9C-101B-9397-08002B2CF9AE}" name="NXPowerLiteVersion" pid="5">
    <vt:lpwstr>D8.0.4</vt:lpwstr>
  </property>
</Properties>
</file>