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gif" Extension="gi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7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 id="277" r:id="rId20"/>
    <p:sldId id="273"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C5264B-5E56-4025-B95A-981C04CBB62B}" type="datetimeFigureOut">
              <a:rPr lang="en-US" smtClean="0"/>
              <a:pPr/>
              <a:t>3/24/2017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E4BE7A-C0AE-40E5-91F5-89D0C332DB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biblegateway.com/passage/?search=Psalm+91:14&amp;version=NIV" TargetMode="External"/><Relationship Id="rId3" Type="http://schemas.openxmlformats.org/officeDocument/2006/relationships/hyperlink" Target="https://www.biblegateway.com/passage/?search=Proverbs+3:6&amp;version=NIV" TargetMode="External"/><Relationship Id="rId7" Type="http://schemas.openxmlformats.org/officeDocument/2006/relationships/hyperlink" Target="https://www.biblegateway.com/passage/?search=Proverbs+4:11&amp;version=NIV"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biblegateway.com/verse/en/Proverbs%203:6" TargetMode="External"/><Relationship Id="rId5" Type="http://schemas.openxmlformats.org/officeDocument/2006/relationships/hyperlink" Target="https://www.biblegateway.com/passage/?search=Proverbs+3&amp;version=NIV" TargetMode="External"/><Relationship Id="rId10" Type="http://schemas.openxmlformats.org/officeDocument/2006/relationships/hyperlink" Target="https://www.biblegateway.com/passage/?search=Proverbs+31&amp;version=NIV" TargetMode="External"/><Relationship Id="rId4" Type="http://schemas.openxmlformats.org/officeDocument/2006/relationships/hyperlink" Target="https://www.biblegateway.com/passage/?search=Proverbs+3:5-7&amp;version=NIV" TargetMode="External"/><Relationship Id="rId9" Type="http://schemas.openxmlformats.org/officeDocument/2006/relationships/hyperlink" Target="https://www.biblegateway.com/passage/?search=Proverbs+31:10-31&amp;version=NIV"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biblegateway.com/passage/?search=Psalm+91:14&amp;version=NIV" TargetMode="External"/><Relationship Id="rId3" Type="http://schemas.openxmlformats.org/officeDocument/2006/relationships/hyperlink" Target="https://www.biblegateway.com/passage/?search=Proverbs+3:6&amp;version=NIV" TargetMode="External"/><Relationship Id="rId7" Type="http://schemas.openxmlformats.org/officeDocument/2006/relationships/hyperlink" Target="https://www.biblegateway.com/passage/?search=Proverbs+4:11&amp;version=NIV"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biblegateway.com/verse/en/Proverbs%203:6" TargetMode="External"/><Relationship Id="rId5" Type="http://schemas.openxmlformats.org/officeDocument/2006/relationships/hyperlink" Target="https://www.biblegateway.com/passage/?search=Proverbs+3&amp;version=NIV" TargetMode="External"/><Relationship Id="rId10" Type="http://schemas.openxmlformats.org/officeDocument/2006/relationships/hyperlink" Target="https://www.biblegateway.com/passage/?search=Proverbs+31&amp;version=NIV" TargetMode="External"/><Relationship Id="rId4" Type="http://schemas.openxmlformats.org/officeDocument/2006/relationships/hyperlink" Target="https://www.biblegateway.com/passage/?search=Proverbs+3:5-7&amp;version=NIV" TargetMode="External"/><Relationship Id="rId9" Type="http://schemas.openxmlformats.org/officeDocument/2006/relationships/hyperlink" Target="https://www.biblegateway.com/passage/?search=Proverbs+31:10-31&amp;version=NIV"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My first step in my adult</a:t>
            </a:r>
            <a:r>
              <a:rPr lang="en-US" baseline="0" dirty="0"/>
              <a:t> life was to join the navy after graduation. Debbie and I had already met in high school and were madly in love. We planned to get an education for 4-6 years and get married. She has always been my biggest lava blob, but I must show diversity here.</a:t>
            </a:r>
          </a:p>
          <a:p>
            <a:endParaRPr lang="en-US" dirty="0"/>
          </a:p>
        </p:txBody>
      </p:sp>
      <p:sp>
        <p:nvSpPr>
          <p:cNvPr id="4" name="Slide Number Placeholder 3"/>
          <p:cNvSpPr>
            <a:spLocks noGrp="1"/>
          </p:cNvSpPr>
          <p:nvPr>
            <p:ph type="sldNum" sz="quarter" idx="10"/>
          </p:nvPr>
        </p:nvSpPr>
        <p:spPr/>
        <p:txBody>
          <a:bodyPr/>
          <a:lstStyle/>
          <a:p>
            <a:fld id="{06E4BE7A-C0AE-40E5-91F5-89D0C332DB3A}"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God does not live in one of your blobs/bubbles.</a:t>
            </a:r>
          </a:p>
          <a:p>
            <a:r>
              <a:rPr lang="en-US" dirty="0"/>
              <a:t>He is the rock.</a:t>
            </a:r>
            <a:r>
              <a:rPr lang="en-US" baseline="0" dirty="0"/>
              <a:t> (above)</a:t>
            </a:r>
          </a:p>
          <a:p>
            <a:r>
              <a:rPr lang="en-US" baseline="0" dirty="0"/>
              <a:t>He is the lighthouse (above)</a:t>
            </a:r>
          </a:p>
          <a:p>
            <a:r>
              <a:rPr lang="en-US" baseline="0" dirty="0"/>
              <a:t>He is the lava lamp.</a:t>
            </a:r>
            <a:endParaRPr lang="en-US" dirty="0"/>
          </a:p>
        </p:txBody>
      </p:sp>
      <p:sp>
        <p:nvSpPr>
          <p:cNvPr id="4" name="Slide Number Placeholder 3"/>
          <p:cNvSpPr>
            <a:spLocks noGrp="1"/>
          </p:cNvSpPr>
          <p:nvPr>
            <p:ph type="sldNum" sz="quarter" idx="10"/>
          </p:nvPr>
        </p:nvSpPr>
        <p:spPr/>
        <p:txBody>
          <a:bodyPr/>
          <a:lstStyle/>
          <a:p>
            <a:fld id="{06E4BE7A-C0AE-40E5-91F5-89D0C332DB3A}"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a:p>
            <a:r>
              <a:rPr lang="en-US" dirty="0">
                <a:hlinkClick r:id="rId3"/>
              </a:rPr>
              <a:t>Proverbs 3:6</a:t>
            </a:r>
            <a:endParaRPr lang="en-US" dirty="0"/>
          </a:p>
          <a:p>
            <a:r>
              <a:rPr lang="en-US" dirty="0"/>
              <a:t>in all your ways submit to him, and he will make your </a:t>
            </a:r>
            <a:r>
              <a:rPr lang="en-US" b="1" dirty="0"/>
              <a:t>paths</a:t>
            </a:r>
            <a:r>
              <a:rPr lang="en-US" dirty="0"/>
              <a:t> </a:t>
            </a:r>
            <a:r>
              <a:rPr lang="en-US" b="1" dirty="0" err="1"/>
              <a:t>straight</a:t>
            </a:r>
            <a:r>
              <a:rPr lang="en-US" dirty="0" err="1"/>
              <a:t>.</a:t>
            </a:r>
            <a:r>
              <a:rPr lang="en-US" dirty="0" err="1">
                <a:hlinkClick r:id="rId4"/>
              </a:rPr>
              <a:t>In</a:t>
            </a:r>
            <a:r>
              <a:rPr lang="en-US" dirty="0">
                <a:hlinkClick r:id="rId4"/>
              </a:rPr>
              <a:t> Context</a:t>
            </a:r>
            <a:r>
              <a:rPr lang="en-US" dirty="0"/>
              <a:t> | </a:t>
            </a:r>
            <a:r>
              <a:rPr lang="en-US" dirty="0">
                <a:hlinkClick r:id="rId5"/>
              </a:rPr>
              <a:t>Full Chapter</a:t>
            </a:r>
            <a:r>
              <a:rPr lang="en-US" dirty="0"/>
              <a:t> | </a:t>
            </a:r>
            <a:r>
              <a:rPr lang="en-US" dirty="0">
                <a:hlinkClick r:id="rId6"/>
              </a:rPr>
              <a:t>Other Translations</a:t>
            </a:r>
            <a:r>
              <a:rPr lang="en-US" dirty="0"/>
              <a:t> </a:t>
            </a:r>
          </a:p>
          <a:p>
            <a:r>
              <a:rPr lang="en-US" dirty="0">
                <a:hlinkClick r:id="rId7"/>
              </a:rPr>
              <a:t>Proverbs 4:11</a:t>
            </a:r>
            <a:endParaRPr lang="en-US" dirty="0"/>
          </a:p>
          <a:p>
            <a:r>
              <a:rPr lang="en-US" dirty="0"/>
              <a:t>I instruct you in the way of wisdom and lead you along </a:t>
            </a:r>
            <a:r>
              <a:rPr lang="en-US" b="1" dirty="0"/>
              <a:t>straight</a:t>
            </a:r>
            <a:r>
              <a:rPr lang="en-US" dirty="0"/>
              <a:t> </a:t>
            </a:r>
            <a:r>
              <a:rPr lang="en-US" b="1" dirty="0"/>
              <a:t>paths</a:t>
            </a:r>
            <a:r>
              <a:rPr lang="en-US" dirty="0"/>
              <a:t>.</a:t>
            </a:r>
          </a:p>
          <a:p>
            <a:endParaRPr lang="en-US" b="1" dirty="0"/>
          </a:p>
          <a:p>
            <a:r>
              <a:rPr lang="en-US" b="1" dirty="0"/>
              <a:t>Psalm 91:14New International Version (NIV)</a:t>
            </a:r>
          </a:p>
          <a:p>
            <a:r>
              <a:rPr lang="en-US" baseline="30000" dirty="0"/>
              <a:t>14 </a:t>
            </a:r>
            <a:r>
              <a:rPr lang="en-US" dirty="0"/>
              <a:t>“Because he</a:t>
            </a:r>
            <a:r>
              <a:rPr lang="en-US" baseline="30000" dirty="0"/>
              <a:t>[</a:t>
            </a:r>
            <a:r>
              <a:rPr lang="en-US" baseline="30000" dirty="0">
                <a:hlinkClick r:id="rId8" tooltip="See footnote a"/>
              </a:rPr>
              <a:t>a</a:t>
            </a:r>
            <a:r>
              <a:rPr lang="en-US" baseline="30000" dirty="0"/>
              <a:t>]</a:t>
            </a:r>
            <a:r>
              <a:rPr lang="en-US" dirty="0"/>
              <a:t> loves me,” says the </a:t>
            </a:r>
            <a:r>
              <a:rPr lang="en-US" cap="small" dirty="0"/>
              <a:t>Lord</a:t>
            </a:r>
            <a:r>
              <a:rPr lang="en-US" dirty="0"/>
              <a:t>, “I will rescue him;</a:t>
            </a:r>
            <a:br>
              <a:rPr lang="en-US" dirty="0"/>
            </a:br>
            <a:r>
              <a:rPr lang="en-US" dirty="0"/>
              <a:t>    I will protect him, for he acknowledges my name.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hlinkClick r:id="rId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hlinkClick r:id="rId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Proverbs 31:10-31</a:t>
            </a:r>
            <a:r>
              <a:rPr lang="en-US" dirty="0"/>
              <a:t> </a:t>
            </a:r>
            <a:r>
              <a:rPr lang="en-US" dirty="0">
                <a:hlinkClick r:id="rId10"/>
              </a:rPr>
              <a:t>[Full Chapter]</a:t>
            </a:r>
            <a:br>
              <a:rPr lang="en-US" dirty="0"/>
            </a:br>
            <a:r>
              <a:rPr lang="en-US" dirty="0"/>
              <a:t>[ </a:t>
            </a:r>
            <a:r>
              <a:rPr lang="en-US" i="1" dirty="0"/>
              <a:t>Epilogue: The </a:t>
            </a:r>
            <a:r>
              <a:rPr lang="en-US" b="1" i="1" dirty="0"/>
              <a:t>Wife</a:t>
            </a:r>
            <a:r>
              <a:rPr lang="en-US" i="1" dirty="0"/>
              <a:t> of Noble Character</a:t>
            </a:r>
            <a:r>
              <a:rPr lang="en-US" dirty="0"/>
              <a:t> ] A </a:t>
            </a:r>
            <a:r>
              <a:rPr lang="en-US" b="1" dirty="0"/>
              <a:t>wife</a:t>
            </a:r>
            <a:r>
              <a:rPr lang="en-US" dirty="0"/>
              <a:t> of noble character who can find? She is worth far more than rubies. Her husband has full confidence in her and lacks nothing of value. She brings him good, not harm, all the days of her life. ...</a:t>
            </a:r>
          </a:p>
          <a:p>
            <a:endParaRPr lang="en-US" dirty="0"/>
          </a:p>
          <a:p>
            <a:r>
              <a:rPr lang="en-US" dirty="0"/>
              <a:t>Colossians</a:t>
            </a:r>
            <a:r>
              <a:rPr lang="en-US" baseline="0" dirty="0"/>
              <a:t> 3:23</a:t>
            </a:r>
            <a:endParaRPr lang="en-US" dirty="0"/>
          </a:p>
        </p:txBody>
      </p:sp>
      <p:sp>
        <p:nvSpPr>
          <p:cNvPr id="4" name="Slide Number Placeholder 3"/>
          <p:cNvSpPr>
            <a:spLocks noGrp="1"/>
          </p:cNvSpPr>
          <p:nvPr>
            <p:ph type="sldNum" sz="quarter" idx="10"/>
          </p:nvPr>
        </p:nvSpPr>
        <p:spPr/>
        <p:txBody>
          <a:bodyPr/>
          <a:lstStyle/>
          <a:p>
            <a:fld id="{06E4BE7A-C0AE-40E5-91F5-89D0C332DB3A}"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a:p>
            <a:r>
              <a:rPr lang="en-US" dirty="0">
                <a:hlinkClick r:id="rId3"/>
              </a:rPr>
              <a:t>Proverbs 3:6</a:t>
            </a:r>
            <a:endParaRPr lang="en-US" dirty="0"/>
          </a:p>
          <a:p>
            <a:r>
              <a:rPr lang="en-US" dirty="0"/>
              <a:t>in all your ways submit to him, and he will make your </a:t>
            </a:r>
            <a:r>
              <a:rPr lang="en-US" b="1" dirty="0"/>
              <a:t>paths</a:t>
            </a:r>
            <a:r>
              <a:rPr lang="en-US" dirty="0"/>
              <a:t> </a:t>
            </a:r>
            <a:r>
              <a:rPr lang="en-US" b="1" dirty="0" err="1"/>
              <a:t>straight</a:t>
            </a:r>
            <a:r>
              <a:rPr lang="en-US" dirty="0" err="1"/>
              <a:t>.</a:t>
            </a:r>
            <a:r>
              <a:rPr lang="en-US" dirty="0" err="1">
                <a:hlinkClick r:id="rId4"/>
              </a:rPr>
              <a:t>In</a:t>
            </a:r>
            <a:r>
              <a:rPr lang="en-US" dirty="0">
                <a:hlinkClick r:id="rId4"/>
              </a:rPr>
              <a:t> Context</a:t>
            </a:r>
            <a:r>
              <a:rPr lang="en-US" dirty="0"/>
              <a:t> | </a:t>
            </a:r>
            <a:r>
              <a:rPr lang="en-US" dirty="0">
                <a:hlinkClick r:id="rId5"/>
              </a:rPr>
              <a:t>Full Chapter</a:t>
            </a:r>
            <a:r>
              <a:rPr lang="en-US" dirty="0"/>
              <a:t> | </a:t>
            </a:r>
            <a:r>
              <a:rPr lang="en-US" dirty="0">
                <a:hlinkClick r:id="rId6"/>
              </a:rPr>
              <a:t>Other Translations</a:t>
            </a:r>
            <a:r>
              <a:rPr lang="en-US" dirty="0"/>
              <a:t> </a:t>
            </a:r>
          </a:p>
          <a:p>
            <a:r>
              <a:rPr lang="en-US" dirty="0">
                <a:hlinkClick r:id="rId7"/>
              </a:rPr>
              <a:t>Proverbs 4:11</a:t>
            </a:r>
            <a:endParaRPr lang="en-US" dirty="0"/>
          </a:p>
          <a:p>
            <a:r>
              <a:rPr lang="en-US" dirty="0"/>
              <a:t>I instruct you in the way of wisdom and lead you along </a:t>
            </a:r>
            <a:r>
              <a:rPr lang="en-US" b="1" dirty="0"/>
              <a:t>straight</a:t>
            </a:r>
            <a:r>
              <a:rPr lang="en-US" dirty="0"/>
              <a:t> </a:t>
            </a:r>
            <a:r>
              <a:rPr lang="en-US" b="1" dirty="0"/>
              <a:t>paths</a:t>
            </a:r>
            <a:r>
              <a:rPr lang="en-US" dirty="0"/>
              <a:t>.</a:t>
            </a:r>
            <a:endParaRPr lang="en-US"/>
          </a:p>
          <a:p>
            <a:endParaRPr lang="en-US" b="1"/>
          </a:p>
          <a:p>
            <a:r>
              <a:rPr lang="en-US" b="1" dirty="0"/>
              <a:t>Psalm 91:14New International Version (NIV)</a:t>
            </a:r>
          </a:p>
          <a:p>
            <a:r>
              <a:rPr lang="en-US" baseline="30000" dirty="0"/>
              <a:t>14 </a:t>
            </a:r>
            <a:r>
              <a:rPr lang="en-US" dirty="0"/>
              <a:t>“Because he</a:t>
            </a:r>
            <a:r>
              <a:rPr lang="en-US" baseline="30000" dirty="0"/>
              <a:t>[</a:t>
            </a:r>
            <a:r>
              <a:rPr lang="en-US" baseline="30000" dirty="0">
                <a:hlinkClick r:id="rId8" tooltip="See footnote a"/>
              </a:rPr>
              <a:t>a</a:t>
            </a:r>
            <a:r>
              <a:rPr lang="en-US" baseline="30000" dirty="0"/>
              <a:t>]</a:t>
            </a:r>
            <a:r>
              <a:rPr lang="en-US" dirty="0"/>
              <a:t> loves me,” says the </a:t>
            </a:r>
            <a:r>
              <a:rPr lang="en-US" cap="small" dirty="0"/>
              <a:t>Lord</a:t>
            </a:r>
            <a:r>
              <a:rPr lang="en-US" dirty="0"/>
              <a:t>, “I will rescue him;</a:t>
            </a:r>
            <a:br>
              <a:rPr lang="en-US" dirty="0"/>
            </a:br>
            <a:r>
              <a:rPr lang="en-US" dirty="0"/>
              <a:t>    I will protect him, for he acknowledges my name.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hlinkClick r:id="rId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hlinkClick r:id="rId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Proverbs 31:10-31</a:t>
            </a:r>
            <a:r>
              <a:rPr lang="en-US" dirty="0"/>
              <a:t> </a:t>
            </a:r>
            <a:r>
              <a:rPr lang="en-US" dirty="0">
                <a:hlinkClick r:id="rId10"/>
              </a:rPr>
              <a:t>[Full Chapter]</a:t>
            </a:r>
            <a:br>
              <a:rPr lang="en-US" dirty="0"/>
            </a:br>
            <a:r>
              <a:rPr lang="en-US" dirty="0"/>
              <a:t>[ </a:t>
            </a:r>
            <a:r>
              <a:rPr lang="en-US" i="1" dirty="0"/>
              <a:t>Epilogue: The </a:t>
            </a:r>
            <a:r>
              <a:rPr lang="en-US" b="1" i="1" dirty="0"/>
              <a:t>Wife</a:t>
            </a:r>
            <a:r>
              <a:rPr lang="en-US" i="1" dirty="0"/>
              <a:t> of Noble Character</a:t>
            </a:r>
            <a:r>
              <a:rPr lang="en-US" dirty="0"/>
              <a:t> ] A </a:t>
            </a:r>
            <a:r>
              <a:rPr lang="en-US" b="1" dirty="0"/>
              <a:t>wife</a:t>
            </a:r>
            <a:r>
              <a:rPr lang="en-US" dirty="0"/>
              <a:t> of noble character who can find? She is worth far more than rubies. Her husband has full confidence in her and lacks nothing of value. She brings him good, not harm, all the days of her life. ...</a:t>
            </a:r>
          </a:p>
          <a:p>
            <a:endParaRPr lang="en-US" dirty="0"/>
          </a:p>
          <a:p>
            <a:r>
              <a:rPr lang="en-US" dirty="0"/>
              <a:t>Colossians</a:t>
            </a:r>
            <a:r>
              <a:rPr lang="en-US" baseline="0" dirty="0"/>
              <a:t> 3:23</a:t>
            </a:r>
            <a:endParaRPr lang="en-US" dirty="0"/>
          </a:p>
        </p:txBody>
      </p:sp>
      <p:sp>
        <p:nvSpPr>
          <p:cNvPr id="4" name="Slide Number Placeholder 3"/>
          <p:cNvSpPr>
            <a:spLocks noGrp="1"/>
          </p:cNvSpPr>
          <p:nvPr>
            <p:ph type="sldNum" sz="quarter" idx="10"/>
          </p:nvPr>
        </p:nvSpPr>
        <p:spPr/>
        <p:txBody>
          <a:bodyPr/>
          <a:lstStyle/>
          <a:p>
            <a:fld id="{06E4BE7A-C0AE-40E5-91F5-89D0C332DB3A}"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made it 4 years. I was still in the Navy, but we just did not want to wait any longer.</a:t>
            </a:r>
            <a:r>
              <a:rPr lang="en-US" baseline="0" dirty="0"/>
              <a:t> We were married in 1979.</a:t>
            </a:r>
            <a:endParaRPr lang="en-US" dirty="0"/>
          </a:p>
        </p:txBody>
      </p:sp>
      <p:sp>
        <p:nvSpPr>
          <p:cNvPr id="4" name="Slide Number Placeholder 3"/>
          <p:cNvSpPr>
            <a:spLocks noGrp="1"/>
          </p:cNvSpPr>
          <p:nvPr>
            <p:ph type="sldNum" sz="quarter" idx="10"/>
          </p:nvPr>
        </p:nvSpPr>
        <p:spPr/>
        <p:txBody>
          <a:bodyPr/>
          <a:lstStyle/>
          <a:p>
            <a:fld id="{06E4BE7A-C0AE-40E5-91F5-89D0C332DB3A}"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1981, I got out of the navy and we moved to Kansas City to get a job. I had spotted the Royal Ranger ministry while in the Navy, but sailing did not allow for that. So when we started attending Central Assembly in Raytown, MO, I start in rangers and did</a:t>
            </a:r>
            <a:r>
              <a:rPr lang="en-US" baseline="0" dirty="0"/>
              <a:t> my LTA.</a:t>
            </a:r>
            <a:endParaRPr lang="en-US" dirty="0"/>
          </a:p>
        </p:txBody>
      </p:sp>
      <p:sp>
        <p:nvSpPr>
          <p:cNvPr id="4" name="Slide Number Placeholder 3"/>
          <p:cNvSpPr>
            <a:spLocks noGrp="1"/>
          </p:cNvSpPr>
          <p:nvPr>
            <p:ph type="sldNum" sz="quarter" idx="10"/>
          </p:nvPr>
        </p:nvSpPr>
        <p:spPr/>
        <p:txBody>
          <a:bodyPr/>
          <a:lstStyle/>
          <a:p>
            <a:fld id="{06E4BE7A-C0AE-40E5-91F5-89D0C332DB3A}"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Hey, we have kids. I took to Rangers like a duck to water. I loved the training aspect and quickly became the divisional training coordinator. I chose though to limit my Ranger involvement </a:t>
            </a:r>
            <a:r>
              <a:rPr lang="en-US" dirty="0" err="1"/>
              <a:t>tho</a:t>
            </a:r>
            <a:r>
              <a:rPr lang="en-US" dirty="0"/>
              <a:t>,</a:t>
            </a:r>
            <a:r>
              <a:rPr lang="en-US" baseline="0" dirty="0"/>
              <a:t> to the local level, as I felt that the kids were young and I of course wanted to be there with them. By this time, I have to confess that work supported my family and my Ranger ministry.</a:t>
            </a:r>
          </a:p>
          <a:p>
            <a:endParaRPr lang="en-US" dirty="0"/>
          </a:p>
        </p:txBody>
      </p:sp>
      <p:sp>
        <p:nvSpPr>
          <p:cNvPr id="4" name="Slide Number Placeholder 3"/>
          <p:cNvSpPr>
            <a:spLocks noGrp="1"/>
          </p:cNvSpPr>
          <p:nvPr>
            <p:ph type="sldNum" sz="quarter" idx="10"/>
          </p:nvPr>
        </p:nvSpPr>
        <p:spPr/>
        <p:txBody>
          <a:bodyPr/>
          <a:lstStyle/>
          <a:p>
            <a:fld id="{06E4BE7A-C0AE-40E5-91F5-89D0C332DB3A}"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1993, life threw us a curve. In</a:t>
            </a:r>
            <a:r>
              <a:rPr lang="en-US" baseline="0" dirty="0"/>
              <a:t> the middle of the perfect life, Deb and the kids were in a horrible car wreck. Kevin was paralyzed. Deb was not expected to live. Brian and Allison were just banged up a bit. Our focus and big lava blob was getting everyone better. But of course, there is still work. Everyone in the family has to be taken care of. Ministry somehow went on – even bruised and battered.</a:t>
            </a:r>
            <a:endParaRPr lang="en-US" dirty="0"/>
          </a:p>
        </p:txBody>
      </p:sp>
      <p:sp>
        <p:nvSpPr>
          <p:cNvPr id="4" name="Slide Number Placeholder 3"/>
          <p:cNvSpPr>
            <a:spLocks noGrp="1"/>
          </p:cNvSpPr>
          <p:nvPr>
            <p:ph type="sldNum" sz="quarter" idx="10"/>
          </p:nvPr>
        </p:nvSpPr>
        <p:spPr/>
        <p:txBody>
          <a:bodyPr/>
          <a:lstStyle/>
          <a:p>
            <a:fld id="{06E4BE7A-C0AE-40E5-91F5-89D0C332DB3A}"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Well we mostly got better, but that’s a long story. Debbie</a:t>
            </a:r>
            <a:r>
              <a:rPr lang="en-US" baseline="0" dirty="0"/>
              <a:t> went to work at the local university with the intent of putting the kids through college (a perk). That work, but as we were doing college ministry at the time, and as I could go to school for free, I did. I graduated in 2008 at the ripe ole age of 50. At that time, we were juggling, full time ministry as deacons, college ministry, regional Rangers; a full time job, and three college kids of our own. It was pretty hectic.</a:t>
            </a:r>
            <a:endParaRPr lang="en-US" dirty="0"/>
          </a:p>
        </p:txBody>
      </p:sp>
      <p:sp>
        <p:nvSpPr>
          <p:cNvPr id="4" name="Slide Number Placeholder 3"/>
          <p:cNvSpPr>
            <a:spLocks noGrp="1"/>
          </p:cNvSpPr>
          <p:nvPr>
            <p:ph type="sldNum" sz="quarter" idx="10"/>
          </p:nvPr>
        </p:nvSpPr>
        <p:spPr/>
        <p:txBody>
          <a:bodyPr/>
          <a:lstStyle/>
          <a:p>
            <a:fld id="{06E4BE7A-C0AE-40E5-91F5-89D0C332DB3A}"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curve ball. Many of you know this, but having you wife diagnosed with cancer switches</a:t>
            </a:r>
            <a:r>
              <a:rPr lang="en-US" baseline="0" dirty="0"/>
              <a:t> your focus. It’s a big lava blob. But still, there are other blobs. Sometimes really big blobs can almost block out all other blobs.</a:t>
            </a:r>
            <a:endParaRPr lang="en-US" dirty="0"/>
          </a:p>
        </p:txBody>
      </p:sp>
      <p:sp>
        <p:nvSpPr>
          <p:cNvPr id="4" name="Slide Number Placeholder 3"/>
          <p:cNvSpPr>
            <a:spLocks noGrp="1"/>
          </p:cNvSpPr>
          <p:nvPr>
            <p:ph type="sldNum" sz="quarter" idx="10"/>
          </p:nvPr>
        </p:nvSpPr>
        <p:spPr/>
        <p:txBody>
          <a:bodyPr/>
          <a:lstStyle/>
          <a:p>
            <a:fld id="{06E4BE7A-C0AE-40E5-91F5-89D0C332DB3A}"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Well, the kids finally graduate and leave. Deb has been cancer</a:t>
            </a:r>
            <a:r>
              <a:rPr lang="en-US" baseline="0" dirty="0"/>
              <a:t> free for 6 plus years. And we are still doing Rangers full-time more than ever.</a:t>
            </a:r>
            <a:endParaRPr lang="en-US" dirty="0"/>
          </a:p>
        </p:txBody>
      </p:sp>
      <p:sp>
        <p:nvSpPr>
          <p:cNvPr id="4" name="Slide Number Placeholder 3"/>
          <p:cNvSpPr>
            <a:spLocks noGrp="1"/>
          </p:cNvSpPr>
          <p:nvPr>
            <p:ph type="sldNum" sz="quarter" idx="10"/>
          </p:nvPr>
        </p:nvSpPr>
        <p:spPr/>
        <p:txBody>
          <a:bodyPr/>
          <a:lstStyle/>
          <a:p>
            <a:fld id="{06E4BE7A-C0AE-40E5-91F5-89D0C332DB3A}"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where is God’s Blob? Have we not seen him at all in all of this?</a:t>
            </a:r>
          </a:p>
        </p:txBody>
      </p:sp>
      <p:sp>
        <p:nvSpPr>
          <p:cNvPr id="4" name="Slide Number Placeholder 3"/>
          <p:cNvSpPr>
            <a:spLocks noGrp="1"/>
          </p:cNvSpPr>
          <p:nvPr>
            <p:ph type="sldNum" sz="quarter" idx="10"/>
          </p:nvPr>
        </p:nvSpPr>
        <p:spPr/>
        <p:txBody>
          <a:bodyPr/>
          <a:lstStyle/>
          <a:p>
            <a:fld id="{06E4BE7A-C0AE-40E5-91F5-89D0C332DB3A}"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B5F64E0-82CF-434C-BE52-D1AC7C75202D}"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F75CC-2A35-46C1-A38F-5F6A2088B5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F64E0-82CF-434C-BE52-D1AC7C75202D}"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F75CC-2A35-46C1-A38F-5F6A2088B5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F64E0-82CF-434C-BE52-D1AC7C75202D}"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F75CC-2A35-46C1-A38F-5F6A2088B5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F64E0-82CF-434C-BE52-D1AC7C75202D}"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F75CC-2A35-46C1-A38F-5F6A2088B5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5F64E0-82CF-434C-BE52-D1AC7C75202D}"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F75CC-2A35-46C1-A38F-5F6A2088B5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5F64E0-82CF-434C-BE52-D1AC7C75202D}" type="datetimeFigureOut">
              <a:rPr lang="en-US" smtClean="0"/>
              <a:pPr/>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F75CC-2A35-46C1-A38F-5F6A2088B5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5F64E0-82CF-434C-BE52-D1AC7C75202D}" type="datetimeFigureOut">
              <a:rPr lang="en-US" smtClean="0"/>
              <a:pPr/>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7F75CC-2A35-46C1-A38F-5F6A2088B5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5F64E0-82CF-434C-BE52-D1AC7C75202D}" type="datetimeFigureOut">
              <a:rPr lang="en-US" smtClean="0"/>
              <a:pPr/>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7F75CC-2A35-46C1-A38F-5F6A2088B5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F64E0-82CF-434C-BE52-D1AC7C75202D}" type="datetimeFigureOut">
              <a:rPr lang="en-US" smtClean="0"/>
              <a:pPr/>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7F75CC-2A35-46C1-A38F-5F6A2088B5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5F64E0-82CF-434C-BE52-D1AC7C75202D}" type="datetimeFigureOut">
              <a:rPr lang="en-US" smtClean="0"/>
              <a:pPr/>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F75CC-2A35-46C1-A38F-5F6A2088B5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5F64E0-82CF-434C-BE52-D1AC7C75202D}" type="datetimeFigureOut">
              <a:rPr lang="en-US" smtClean="0"/>
              <a:pPr/>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F75CC-2A35-46C1-A38F-5F6A2088B5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F64E0-82CF-434C-BE52-D1AC7C75202D}" type="datetimeFigureOut">
              <a:rPr lang="en-US" smtClean="0"/>
              <a:pPr/>
              <a:t>3/24/2017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F75CC-2A35-46C1-A38F-5F6A2088B5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arget="../media/image6.jpeg" Type="http://schemas.openxmlformats.org/officeDocument/2006/relationships/image"/><Relationship Id="rId1" Target="../slideLayouts/slideLayout8.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7.gi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Wisdom</a:t>
            </a:r>
          </a:p>
        </p:txBody>
      </p:sp>
      <p:sp>
        <p:nvSpPr>
          <p:cNvPr id="3" name="Subtitle 2"/>
          <p:cNvSpPr>
            <a:spLocks noGrp="1"/>
          </p:cNvSpPr>
          <p:nvPr>
            <p:ph type="subTitle" idx="1"/>
          </p:nvPr>
        </p:nvSpPr>
        <p:spPr/>
        <p:txBody>
          <a:bodyPr/>
          <a:lstStyle/>
          <a:p>
            <a:r>
              <a:rPr lang="en-US" dirty="0"/>
              <a:t>Luke 2:52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12" name="Oval 11"/>
          <p:cNvSpPr/>
          <p:nvPr/>
        </p:nvSpPr>
        <p:spPr>
          <a:xfrm rot="20794423">
            <a:off x="448886" y="596300"/>
            <a:ext cx="4179359" cy="372890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Kevin, Brian, Allison</a:t>
            </a:r>
            <a:endParaRPr lang="en-US" sz="8800" dirty="0">
              <a:solidFill>
                <a:schemeClr val="tx1"/>
              </a:solidFill>
            </a:endParaRPr>
          </a:p>
        </p:txBody>
      </p:sp>
      <p:sp>
        <p:nvSpPr>
          <p:cNvPr id="9" name="Rectangle 8"/>
          <p:cNvSpPr/>
          <p:nvPr/>
        </p:nvSpPr>
        <p:spPr>
          <a:xfrm>
            <a:off x="179512" y="116632"/>
            <a:ext cx="1588897" cy="923330"/>
          </a:xfrm>
          <a:prstGeom prst="rect">
            <a:avLst/>
          </a:prstGeom>
          <a:noFill/>
        </p:spPr>
        <p:txBody>
          <a:bodyPr wrap="none" lIns="91440" tIns="45720" rIns="91440" bIns="45720">
            <a:spAutoFit/>
          </a:bodyPr>
          <a:lstStyle/>
          <a:p>
            <a:pPr algn="ct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1986</a:t>
            </a:r>
          </a:p>
        </p:txBody>
      </p:sp>
      <p:sp>
        <p:nvSpPr>
          <p:cNvPr id="10" name="Oval 9"/>
          <p:cNvSpPr/>
          <p:nvPr/>
        </p:nvSpPr>
        <p:spPr>
          <a:xfrm rot="704702">
            <a:off x="4319128" y="812370"/>
            <a:ext cx="4360764" cy="345101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Still</a:t>
            </a:r>
          </a:p>
          <a:p>
            <a:pPr algn="ctr"/>
            <a:r>
              <a:rPr lang="en-US" sz="5400" dirty="0">
                <a:solidFill>
                  <a:schemeClr val="tx1"/>
                </a:solidFill>
              </a:rPr>
              <a:t>Working</a:t>
            </a:r>
          </a:p>
        </p:txBody>
      </p:sp>
      <p:sp>
        <p:nvSpPr>
          <p:cNvPr id="11" name="Oval 10"/>
          <p:cNvSpPr/>
          <p:nvPr/>
        </p:nvSpPr>
        <p:spPr>
          <a:xfrm rot="523823">
            <a:off x="702422" y="2936084"/>
            <a:ext cx="5230028" cy="444292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Debbie</a:t>
            </a:r>
            <a:endParaRPr lang="en-US" sz="8800" dirty="0">
              <a:solidFill>
                <a:schemeClr val="tx1"/>
              </a:solidFill>
            </a:endParaRPr>
          </a:p>
        </p:txBody>
      </p:sp>
      <p:sp>
        <p:nvSpPr>
          <p:cNvPr id="13" name="Oval 12"/>
          <p:cNvSpPr/>
          <p:nvPr/>
        </p:nvSpPr>
        <p:spPr>
          <a:xfrm rot="20631269">
            <a:off x="5455027" y="3374722"/>
            <a:ext cx="3629511" cy="2722545"/>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Rangers</a:t>
            </a:r>
          </a:p>
          <a:p>
            <a:pPr algn="ctr"/>
            <a:r>
              <a:rPr lang="en-US" sz="2800" dirty="0">
                <a:solidFill>
                  <a:schemeClr val="tx1"/>
                </a:solidFill>
              </a:rPr>
              <a:t>Div. TC</a:t>
            </a:r>
            <a:endParaRPr lang="en-US" sz="3600" dirty="0">
              <a:solidFill>
                <a:schemeClr val="tx1"/>
              </a:solidFill>
            </a:endParaRPr>
          </a:p>
        </p:txBody>
      </p:sp>
      <p:pic>
        <p:nvPicPr>
          <p:cNvPr id="1026" name="Picture 2" descr="C:\Documents and Settings\HP_Administrator\My Documents\Rangers\Gulf Royal Rangers\LEAD17.JPG"/>
          <p:cNvPicPr>
            <a:picLocks noChangeAspect="1" noChangeArrowheads="1"/>
          </p:cNvPicPr>
          <p:nvPr/>
        </p:nvPicPr>
        <p:blipFill>
          <a:blip r:embed="rId4" cstate="print">
            <a:clrChange>
              <a:clrFrom>
                <a:srgbClr val="262626"/>
              </a:clrFrom>
              <a:clrTo>
                <a:srgbClr val="262626">
                  <a:alpha val="0"/>
                </a:srgbClr>
              </a:clrTo>
            </a:clrChange>
          </a:blip>
          <a:srcRect/>
          <a:stretch>
            <a:fillRect/>
          </a:stretch>
        </p:blipFill>
        <p:spPr bwMode="auto">
          <a:xfrm>
            <a:off x="7020272" y="188640"/>
            <a:ext cx="1921768" cy="7455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10" name="Oval 9"/>
          <p:cNvSpPr/>
          <p:nvPr/>
        </p:nvSpPr>
        <p:spPr>
          <a:xfrm rot="704702">
            <a:off x="4476138" y="476166"/>
            <a:ext cx="3766560" cy="227553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Still</a:t>
            </a:r>
          </a:p>
          <a:p>
            <a:pPr algn="ctr"/>
            <a:r>
              <a:rPr lang="en-US" sz="5400" dirty="0">
                <a:solidFill>
                  <a:schemeClr val="tx1"/>
                </a:solidFill>
              </a:rPr>
              <a:t>Working</a:t>
            </a:r>
          </a:p>
        </p:txBody>
      </p:sp>
      <p:sp>
        <p:nvSpPr>
          <p:cNvPr id="13" name="Oval 12"/>
          <p:cNvSpPr/>
          <p:nvPr/>
        </p:nvSpPr>
        <p:spPr>
          <a:xfrm rot="20631269">
            <a:off x="5156457" y="2708936"/>
            <a:ext cx="3587632" cy="3385105"/>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Small church, Rangers</a:t>
            </a:r>
          </a:p>
          <a:p>
            <a:pPr algn="ctr"/>
            <a:r>
              <a:rPr lang="en-US" sz="2000" dirty="0">
                <a:solidFill>
                  <a:schemeClr val="tx1"/>
                </a:solidFill>
              </a:rPr>
              <a:t>District TC</a:t>
            </a:r>
            <a:endParaRPr lang="en-US" sz="2800" dirty="0">
              <a:solidFill>
                <a:schemeClr val="tx1"/>
              </a:solidFill>
            </a:endParaRPr>
          </a:p>
        </p:txBody>
      </p:sp>
      <p:sp>
        <p:nvSpPr>
          <p:cNvPr id="9" name="Rectangle 8"/>
          <p:cNvSpPr/>
          <p:nvPr/>
        </p:nvSpPr>
        <p:spPr>
          <a:xfrm>
            <a:off x="179512" y="116632"/>
            <a:ext cx="1588897" cy="923330"/>
          </a:xfrm>
          <a:prstGeom prst="rect">
            <a:avLst/>
          </a:prstGeom>
          <a:noFill/>
        </p:spPr>
        <p:txBody>
          <a:bodyPr wrap="none" lIns="91440" tIns="45720" rIns="91440" bIns="45720">
            <a:spAutoFit/>
          </a:bodyPr>
          <a:lstStyle/>
          <a:p>
            <a:pPr algn="ct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1993</a:t>
            </a:r>
          </a:p>
        </p:txBody>
      </p:sp>
      <p:sp>
        <p:nvSpPr>
          <p:cNvPr id="11" name="Oval 10"/>
          <p:cNvSpPr/>
          <p:nvPr/>
        </p:nvSpPr>
        <p:spPr>
          <a:xfrm rot="523823">
            <a:off x="-162698" y="437220"/>
            <a:ext cx="6285898" cy="687575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Big Car Wreck</a:t>
            </a:r>
            <a:endParaRPr lang="en-US" sz="8800" dirty="0">
              <a:solidFill>
                <a:schemeClr val="tx1"/>
              </a:solidFill>
            </a:endParaRPr>
          </a:p>
        </p:txBody>
      </p:sp>
      <p:pic>
        <p:nvPicPr>
          <p:cNvPr id="1026" name="Picture 2" descr="C:\Documents and Settings\HP_Administrator\My Documents\Rangers\Gulf Royal Rangers\LEAD17.JPG"/>
          <p:cNvPicPr>
            <a:picLocks noChangeAspect="1" noChangeArrowheads="1"/>
          </p:cNvPicPr>
          <p:nvPr/>
        </p:nvPicPr>
        <p:blipFill>
          <a:blip r:embed="rId4" cstate="print">
            <a:clrChange>
              <a:clrFrom>
                <a:srgbClr val="262626"/>
              </a:clrFrom>
              <a:clrTo>
                <a:srgbClr val="262626">
                  <a:alpha val="0"/>
                </a:srgbClr>
              </a:clrTo>
            </a:clrChange>
          </a:blip>
          <a:srcRect/>
          <a:stretch>
            <a:fillRect/>
          </a:stretch>
        </p:blipFill>
        <p:spPr bwMode="auto">
          <a:xfrm>
            <a:off x="7020272" y="188640"/>
            <a:ext cx="1921768" cy="745513"/>
          </a:xfrm>
          <a:prstGeom prst="rect">
            <a:avLst/>
          </a:prstGeom>
          <a:noFill/>
        </p:spPr>
      </p:pic>
      <p:sp>
        <p:nvSpPr>
          <p:cNvPr id="12" name="Oval 11"/>
          <p:cNvSpPr/>
          <p:nvPr/>
        </p:nvSpPr>
        <p:spPr>
          <a:xfrm rot="20794423">
            <a:off x="616641" y="1105018"/>
            <a:ext cx="3754705" cy="172619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Family</a:t>
            </a:r>
            <a:endParaRPr lang="en-US" sz="88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13" name="Oval 12"/>
          <p:cNvSpPr/>
          <p:nvPr/>
        </p:nvSpPr>
        <p:spPr>
          <a:xfrm rot="590933">
            <a:off x="-194625" y="1922806"/>
            <a:ext cx="4694214" cy="481208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Rangers</a:t>
            </a:r>
          </a:p>
          <a:p>
            <a:pPr algn="ctr"/>
            <a:r>
              <a:rPr lang="en-US" sz="2000" dirty="0">
                <a:solidFill>
                  <a:schemeClr val="tx1"/>
                </a:solidFill>
              </a:rPr>
              <a:t>Regional TC</a:t>
            </a:r>
            <a:endParaRPr lang="en-US" sz="2800" dirty="0">
              <a:solidFill>
                <a:schemeClr val="tx1"/>
              </a:solidFill>
            </a:endParaRPr>
          </a:p>
        </p:txBody>
      </p:sp>
      <p:sp>
        <p:nvSpPr>
          <p:cNvPr id="11" name="Oval 10"/>
          <p:cNvSpPr/>
          <p:nvPr/>
        </p:nvSpPr>
        <p:spPr>
          <a:xfrm rot="523823">
            <a:off x="3041179" y="49796"/>
            <a:ext cx="6285898" cy="687575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tx1"/>
                </a:solidFill>
              </a:rPr>
              <a:t>College</a:t>
            </a:r>
          </a:p>
          <a:p>
            <a:pPr algn="ctr"/>
            <a:r>
              <a:rPr lang="en-US" sz="7200" dirty="0" err="1">
                <a:solidFill>
                  <a:schemeClr val="tx1"/>
                </a:solidFill>
              </a:rPr>
              <a:t>Ya</a:t>
            </a:r>
            <a:r>
              <a:rPr lang="en-US" sz="7200" dirty="0">
                <a:solidFill>
                  <a:schemeClr val="tx1"/>
                </a:solidFill>
              </a:rPr>
              <a:t>, Me</a:t>
            </a:r>
            <a:endParaRPr lang="en-US" sz="9600" dirty="0">
              <a:solidFill>
                <a:schemeClr val="tx1"/>
              </a:solidFill>
            </a:endParaRPr>
          </a:p>
        </p:txBody>
      </p:sp>
      <p:sp>
        <p:nvSpPr>
          <p:cNvPr id="10" name="Oval 9"/>
          <p:cNvSpPr/>
          <p:nvPr/>
        </p:nvSpPr>
        <p:spPr>
          <a:xfrm rot="20269319">
            <a:off x="464502" y="1677192"/>
            <a:ext cx="2855310" cy="15808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Still</a:t>
            </a:r>
          </a:p>
          <a:p>
            <a:pPr algn="ctr"/>
            <a:r>
              <a:rPr lang="en-US" sz="3200" dirty="0">
                <a:solidFill>
                  <a:schemeClr val="tx1"/>
                </a:solidFill>
              </a:rPr>
              <a:t>Working</a:t>
            </a:r>
          </a:p>
        </p:txBody>
      </p:sp>
      <p:sp>
        <p:nvSpPr>
          <p:cNvPr id="9" name="Rectangle 8"/>
          <p:cNvSpPr/>
          <p:nvPr/>
        </p:nvSpPr>
        <p:spPr>
          <a:xfrm>
            <a:off x="-628400" y="116632"/>
            <a:ext cx="4264296" cy="923330"/>
          </a:xfrm>
          <a:prstGeom prst="rect">
            <a:avLst/>
          </a:prstGeom>
          <a:noFill/>
        </p:spPr>
        <p:txBody>
          <a:bodyPr wrap="square" lIns="91440" tIns="45720" rIns="91440" bIns="45720">
            <a:spAutoFit/>
          </a:bodyPr>
          <a:lstStyle/>
          <a:p>
            <a:pPr algn="ct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2003-2008</a:t>
            </a:r>
          </a:p>
        </p:txBody>
      </p:sp>
      <p:pic>
        <p:nvPicPr>
          <p:cNvPr id="1026" name="Picture 2" descr="C:\Documents and Settings\HP_Administrator\My Documents\Rangers\Gulf Royal Rangers\LEAD17.JPG"/>
          <p:cNvPicPr>
            <a:picLocks noChangeAspect="1" noChangeArrowheads="1"/>
          </p:cNvPicPr>
          <p:nvPr/>
        </p:nvPicPr>
        <p:blipFill>
          <a:blip r:embed="rId4" cstate="print">
            <a:clrChange>
              <a:clrFrom>
                <a:srgbClr val="262626"/>
              </a:clrFrom>
              <a:clrTo>
                <a:srgbClr val="262626">
                  <a:alpha val="0"/>
                </a:srgbClr>
              </a:clrTo>
            </a:clrChange>
          </a:blip>
          <a:srcRect/>
          <a:stretch>
            <a:fillRect/>
          </a:stretch>
        </p:blipFill>
        <p:spPr bwMode="auto">
          <a:xfrm>
            <a:off x="7020272" y="188640"/>
            <a:ext cx="1921768" cy="745513"/>
          </a:xfrm>
          <a:prstGeom prst="rect">
            <a:avLst/>
          </a:prstGeom>
          <a:noFill/>
        </p:spPr>
      </p:pic>
      <p:sp>
        <p:nvSpPr>
          <p:cNvPr id="12" name="Oval 11"/>
          <p:cNvSpPr/>
          <p:nvPr/>
        </p:nvSpPr>
        <p:spPr>
          <a:xfrm rot="795461">
            <a:off x="3255940" y="187388"/>
            <a:ext cx="4442514" cy="225824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Family – Kids</a:t>
            </a:r>
          </a:p>
          <a:p>
            <a:pPr algn="ctr"/>
            <a:r>
              <a:rPr lang="en-US" sz="3600" dirty="0">
                <a:solidFill>
                  <a:schemeClr val="tx1"/>
                </a:solidFill>
              </a:rPr>
              <a:t>In College</a:t>
            </a:r>
            <a:endParaRPr lang="en-US" sz="88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13" name="Oval 12"/>
          <p:cNvSpPr/>
          <p:nvPr/>
        </p:nvSpPr>
        <p:spPr>
          <a:xfrm rot="590933">
            <a:off x="-194625" y="1922806"/>
            <a:ext cx="4694214" cy="481208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Rangers</a:t>
            </a:r>
          </a:p>
          <a:p>
            <a:pPr algn="ctr"/>
            <a:r>
              <a:rPr lang="en-US" sz="2000" dirty="0">
                <a:solidFill>
                  <a:schemeClr val="tx1"/>
                </a:solidFill>
              </a:rPr>
              <a:t>Regional TC</a:t>
            </a:r>
            <a:endParaRPr lang="en-US" sz="2800" dirty="0">
              <a:solidFill>
                <a:schemeClr val="tx1"/>
              </a:solidFill>
            </a:endParaRPr>
          </a:p>
        </p:txBody>
      </p:sp>
      <p:sp>
        <p:nvSpPr>
          <p:cNvPr id="10" name="Oval 9"/>
          <p:cNvSpPr/>
          <p:nvPr/>
        </p:nvSpPr>
        <p:spPr>
          <a:xfrm rot="20269319">
            <a:off x="642549" y="857817"/>
            <a:ext cx="3898460" cy="283582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Own a company</a:t>
            </a:r>
          </a:p>
        </p:txBody>
      </p:sp>
      <p:sp>
        <p:nvSpPr>
          <p:cNvPr id="9" name="Rectangle 8"/>
          <p:cNvSpPr/>
          <p:nvPr/>
        </p:nvSpPr>
        <p:spPr>
          <a:xfrm>
            <a:off x="-628400" y="116632"/>
            <a:ext cx="4264296" cy="923330"/>
          </a:xfrm>
          <a:prstGeom prst="rect">
            <a:avLst/>
          </a:prstGeom>
          <a:noFill/>
        </p:spPr>
        <p:txBody>
          <a:bodyPr wrap="square" lIns="91440" tIns="45720" rIns="91440" bIns="45720">
            <a:spAutoFit/>
          </a:bodyPr>
          <a:lstStyle/>
          <a:p>
            <a:pPr algn="ct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2010</a:t>
            </a:r>
          </a:p>
        </p:txBody>
      </p:sp>
      <p:pic>
        <p:nvPicPr>
          <p:cNvPr id="1026" name="Picture 2" descr="C:\Documents and Settings\HP_Administrator\My Documents\Rangers\Gulf Royal Rangers\LEAD17.JPG"/>
          <p:cNvPicPr>
            <a:picLocks noChangeAspect="1" noChangeArrowheads="1"/>
          </p:cNvPicPr>
          <p:nvPr/>
        </p:nvPicPr>
        <p:blipFill>
          <a:blip r:embed="rId4" cstate="print">
            <a:clrChange>
              <a:clrFrom>
                <a:srgbClr val="262626"/>
              </a:clrFrom>
              <a:clrTo>
                <a:srgbClr val="262626">
                  <a:alpha val="0"/>
                </a:srgbClr>
              </a:clrTo>
            </a:clrChange>
          </a:blip>
          <a:srcRect/>
          <a:stretch>
            <a:fillRect/>
          </a:stretch>
        </p:blipFill>
        <p:spPr bwMode="auto">
          <a:xfrm>
            <a:off x="7020272" y="188640"/>
            <a:ext cx="1921768" cy="745513"/>
          </a:xfrm>
          <a:prstGeom prst="rect">
            <a:avLst/>
          </a:prstGeom>
          <a:noFill/>
        </p:spPr>
      </p:pic>
      <p:sp>
        <p:nvSpPr>
          <p:cNvPr id="11" name="Oval 10"/>
          <p:cNvSpPr/>
          <p:nvPr/>
        </p:nvSpPr>
        <p:spPr>
          <a:xfrm rot="523823">
            <a:off x="3041179" y="49796"/>
            <a:ext cx="6285898" cy="687575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a:solidFill>
                  <a:schemeClr val="tx1"/>
                </a:solidFill>
              </a:rPr>
              <a:t>Cancer</a:t>
            </a:r>
            <a:endParaRPr lang="en-US" sz="9600" dirty="0">
              <a:solidFill>
                <a:schemeClr val="tx1"/>
              </a:solidFill>
            </a:endParaRPr>
          </a:p>
        </p:txBody>
      </p:sp>
      <p:sp>
        <p:nvSpPr>
          <p:cNvPr id="12" name="Oval 11"/>
          <p:cNvSpPr/>
          <p:nvPr/>
        </p:nvSpPr>
        <p:spPr>
          <a:xfrm rot="795461">
            <a:off x="3255940" y="187388"/>
            <a:ext cx="4442514" cy="225824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Family – Kids</a:t>
            </a:r>
          </a:p>
          <a:p>
            <a:pPr algn="ctr"/>
            <a:r>
              <a:rPr lang="en-US" sz="3600" dirty="0">
                <a:solidFill>
                  <a:schemeClr val="tx1"/>
                </a:solidFill>
              </a:rPr>
              <a:t>Still Graduating</a:t>
            </a:r>
            <a:endParaRPr lang="en-US" sz="88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13" name="Oval 12"/>
          <p:cNvSpPr/>
          <p:nvPr/>
        </p:nvSpPr>
        <p:spPr>
          <a:xfrm rot="21033713">
            <a:off x="-194625" y="1922806"/>
            <a:ext cx="4694214" cy="481208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tx1"/>
                </a:solidFill>
              </a:rPr>
              <a:t>Rangers</a:t>
            </a:r>
          </a:p>
          <a:p>
            <a:pPr algn="ctr"/>
            <a:r>
              <a:rPr lang="en-US" sz="2000" dirty="0">
                <a:solidFill>
                  <a:schemeClr val="tx1"/>
                </a:solidFill>
              </a:rPr>
              <a:t>Regional Coordinator</a:t>
            </a:r>
          </a:p>
          <a:p>
            <a:pPr algn="ctr"/>
            <a:r>
              <a:rPr lang="en-US" sz="2000" dirty="0">
                <a:solidFill>
                  <a:schemeClr val="tx1"/>
                </a:solidFill>
              </a:rPr>
              <a:t>NRRTC Camp Manager</a:t>
            </a:r>
            <a:endParaRPr lang="en-US" sz="2800" dirty="0">
              <a:solidFill>
                <a:schemeClr val="tx1"/>
              </a:solidFill>
            </a:endParaRPr>
          </a:p>
        </p:txBody>
      </p:sp>
      <p:sp>
        <p:nvSpPr>
          <p:cNvPr id="9" name="Rectangle 8"/>
          <p:cNvSpPr/>
          <p:nvPr/>
        </p:nvSpPr>
        <p:spPr>
          <a:xfrm>
            <a:off x="-180528" y="188640"/>
            <a:ext cx="4264296" cy="923330"/>
          </a:xfrm>
          <a:prstGeom prst="rect">
            <a:avLst/>
          </a:prstGeom>
          <a:noFill/>
        </p:spPr>
        <p:txBody>
          <a:bodyPr wrap="square" lIns="91440" tIns="45720" rIns="91440" bIns="45720">
            <a:spAutoFit/>
          </a:bodyPr>
          <a:lstStyle/>
          <a:p>
            <a:pPr algn="ct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Present Day</a:t>
            </a:r>
          </a:p>
        </p:txBody>
      </p:sp>
      <p:pic>
        <p:nvPicPr>
          <p:cNvPr id="1026" name="Picture 2" descr="C:\Documents and Settings\HP_Administrator\My Documents\Rangers\Gulf Royal Rangers\LEAD17.JPG"/>
          <p:cNvPicPr>
            <a:picLocks noChangeAspect="1" noChangeArrowheads="1"/>
          </p:cNvPicPr>
          <p:nvPr/>
        </p:nvPicPr>
        <p:blipFill>
          <a:blip r:embed="rId4" cstate="print">
            <a:clrChange>
              <a:clrFrom>
                <a:srgbClr val="262626"/>
              </a:clrFrom>
              <a:clrTo>
                <a:srgbClr val="262626">
                  <a:alpha val="0"/>
                </a:srgbClr>
              </a:clrTo>
            </a:clrChange>
          </a:blip>
          <a:srcRect/>
          <a:stretch>
            <a:fillRect/>
          </a:stretch>
        </p:blipFill>
        <p:spPr bwMode="auto">
          <a:xfrm>
            <a:off x="7020272" y="188640"/>
            <a:ext cx="1921768" cy="745513"/>
          </a:xfrm>
          <a:prstGeom prst="rect">
            <a:avLst/>
          </a:prstGeom>
          <a:noFill/>
        </p:spPr>
      </p:pic>
      <p:sp>
        <p:nvSpPr>
          <p:cNvPr id="12" name="Oval 11"/>
          <p:cNvSpPr/>
          <p:nvPr/>
        </p:nvSpPr>
        <p:spPr>
          <a:xfrm rot="20894508">
            <a:off x="4298322" y="714567"/>
            <a:ext cx="2595139" cy="252824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Empty Nest</a:t>
            </a:r>
          </a:p>
          <a:p>
            <a:pPr algn="ctr"/>
            <a:r>
              <a:rPr lang="en-US" sz="3600" dirty="0" err="1">
                <a:solidFill>
                  <a:schemeClr val="tx1"/>
                </a:solidFill>
              </a:rPr>
              <a:t>Yay</a:t>
            </a:r>
            <a:r>
              <a:rPr lang="en-US" sz="3600" dirty="0">
                <a:solidFill>
                  <a:schemeClr val="tx1"/>
                </a:solidFill>
              </a:rPr>
              <a:t>!</a:t>
            </a:r>
            <a:endParaRPr lang="en-US" sz="8800" dirty="0">
              <a:solidFill>
                <a:schemeClr val="tx1"/>
              </a:solidFill>
            </a:endParaRPr>
          </a:p>
        </p:txBody>
      </p:sp>
      <p:sp>
        <p:nvSpPr>
          <p:cNvPr id="11" name="Oval 10"/>
          <p:cNvSpPr/>
          <p:nvPr/>
        </p:nvSpPr>
        <p:spPr>
          <a:xfrm rot="523823">
            <a:off x="3418432" y="3813329"/>
            <a:ext cx="6267575" cy="333579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a:solidFill>
                  <a:schemeClr val="tx1"/>
                </a:solidFill>
              </a:rPr>
              <a:t>Debbie</a:t>
            </a:r>
          </a:p>
          <a:p>
            <a:pPr algn="ctr"/>
            <a:r>
              <a:rPr lang="en-US" sz="4400" dirty="0">
                <a:solidFill>
                  <a:schemeClr val="tx1"/>
                </a:solidFill>
              </a:rPr>
              <a:t>Cancer - Free</a:t>
            </a:r>
            <a:endParaRPr lang="en-US" sz="4000" dirty="0">
              <a:solidFill>
                <a:schemeClr val="tx1"/>
              </a:solidFill>
            </a:endParaRPr>
          </a:p>
        </p:txBody>
      </p:sp>
      <p:sp>
        <p:nvSpPr>
          <p:cNvPr id="8" name="Oval 7"/>
          <p:cNvSpPr/>
          <p:nvPr/>
        </p:nvSpPr>
        <p:spPr>
          <a:xfrm rot="20631269">
            <a:off x="7896690" y="2991855"/>
            <a:ext cx="966968" cy="74366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9" name="Rectangle 8"/>
          <p:cNvSpPr/>
          <p:nvPr/>
        </p:nvSpPr>
        <p:spPr>
          <a:xfrm rot="20757915">
            <a:off x="921143" y="1815351"/>
            <a:ext cx="6144528" cy="1754326"/>
          </a:xfrm>
          <a:prstGeom prst="rect">
            <a:avLst/>
          </a:prstGeom>
          <a:noFill/>
        </p:spPr>
        <p:txBody>
          <a:bodyPr wrap="square" lIns="91440" tIns="45720" rIns="91440" bIns="45720">
            <a:spAutoFit/>
          </a:bodyPr>
          <a:lstStyle/>
          <a:p>
            <a:pPr algn="ct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So where is God’s Lava Blob?</a:t>
            </a:r>
          </a:p>
        </p:txBody>
      </p:sp>
      <p:pic>
        <p:nvPicPr>
          <p:cNvPr id="1026" name="Picture 2" descr="C:\Documents and Settings\HP_Administrator\My Documents\Rangers\Gulf Royal Rangers\LEAD17.JPG"/>
          <p:cNvPicPr>
            <a:picLocks noChangeAspect="1" noChangeArrowheads="1"/>
          </p:cNvPicPr>
          <p:nvPr/>
        </p:nvPicPr>
        <p:blipFill>
          <a:blip r:embed="rId4" cstate="print">
            <a:clrChange>
              <a:clrFrom>
                <a:srgbClr val="262626"/>
              </a:clrFrom>
              <a:clrTo>
                <a:srgbClr val="262626">
                  <a:alpha val="0"/>
                </a:srgbClr>
              </a:clrTo>
            </a:clrChange>
          </a:blip>
          <a:srcRect/>
          <a:stretch>
            <a:fillRect/>
          </a:stretch>
        </p:blipFill>
        <p:spPr bwMode="auto">
          <a:xfrm>
            <a:off x="7020272" y="188640"/>
            <a:ext cx="1921768" cy="74551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 how do you do life?</a:t>
            </a:r>
          </a:p>
        </p:txBody>
      </p:sp>
      <p:sp>
        <p:nvSpPr>
          <p:cNvPr id="3" name="Subtitle 2"/>
          <p:cNvSpPr>
            <a:spLocks noGrp="1"/>
          </p:cNvSpPr>
          <p:nvPr>
            <p:ph type="subTitle" idx="1"/>
          </p:nvPr>
        </p:nvSpPr>
        <p:spPr/>
        <p:txBody>
          <a:bodyPr/>
          <a:lstStyle/>
          <a:p>
            <a:r>
              <a:rPr lang="en-US" dirty="0"/>
              <a:t>What are your priorities today? </a:t>
            </a:r>
          </a:p>
          <a:p>
            <a:r>
              <a:rPr lang="en-US" dirty="0"/>
              <a:t>Is juggling one of your skills?</a:t>
            </a:r>
          </a:p>
        </p:txBody>
      </p:sp>
      <p:pic>
        <p:nvPicPr>
          <p:cNvPr id="4" name="Picture 2" descr="C:\Documents and Settings\HP_Administrator\My Documents\Rangers\Gulf Royal Rangers\LEAD17.JPG"/>
          <p:cNvPicPr>
            <a:picLocks noChangeAspect="1" noChangeArrowheads="1"/>
          </p:cNvPicPr>
          <p:nvPr/>
        </p:nvPicPr>
        <p:blipFill>
          <a:blip r:embed="rId3" cstate="print">
            <a:clrChange>
              <a:clrFrom>
                <a:srgbClr val="262626"/>
              </a:clrFrom>
              <a:clrTo>
                <a:srgbClr val="262626">
                  <a:alpha val="0"/>
                </a:srgbClr>
              </a:clrTo>
            </a:clrChange>
          </a:blip>
          <a:srcRect/>
          <a:stretch>
            <a:fillRect/>
          </a:stretch>
        </p:blipFill>
        <p:spPr bwMode="auto">
          <a:xfrm>
            <a:off x="7020272" y="188640"/>
            <a:ext cx="1921768" cy="74551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This is My Way</a:t>
            </a:r>
          </a:p>
        </p:txBody>
      </p:sp>
      <p:sp>
        <p:nvSpPr>
          <p:cNvPr id="3" name="Subtitle 2"/>
          <p:cNvSpPr>
            <a:spLocks noGrp="1"/>
          </p:cNvSpPr>
          <p:nvPr>
            <p:ph sz="half" idx="1"/>
          </p:nvPr>
        </p:nvSpPr>
        <p:spPr>
          <a:xfrm>
            <a:off x="251520" y="1600200"/>
            <a:ext cx="4244280" cy="4525963"/>
          </a:xfrm>
        </p:spPr>
        <p:txBody>
          <a:bodyPr>
            <a:normAutofit fontScale="92500" lnSpcReduction="10000"/>
          </a:bodyPr>
          <a:lstStyle/>
          <a:p>
            <a:endParaRPr lang="en-US" dirty="0">
              <a:solidFill>
                <a:schemeClr val="bg1"/>
              </a:solidFill>
            </a:endParaRPr>
          </a:p>
          <a:p>
            <a:r>
              <a:rPr lang="en-US" dirty="0">
                <a:solidFill>
                  <a:schemeClr val="bg1"/>
                </a:solidFill>
              </a:rPr>
              <a:t>I instruct you in the way of wisdom and lead you along straight paths.</a:t>
            </a:r>
          </a:p>
          <a:p>
            <a:r>
              <a:rPr lang="en-US" dirty="0">
                <a:solidFill>
                  <a:schemeClr val="bg1"/>
                </a:solidFill>
              </a:rPr>
              <a:t>Have a great support team--spouse, family, church, and friends.</a:t>
            </a:r>
          </a:p>
          <a:p>
            <a:r>
              <a:rPr lang="en-US" dirty="0">
                <a:solidFill>
                  <a:schemeClr val="bg1"/>
                </a:solidFill>
              </a:rPr>
              <a:t>Whatever you do, work at it with all your heart, as working for the Lord, not for human masters.</a:t>
            </a:r>
          </a:p>
        </p:txBody>
      </p:sp>
      <p:pic>
        <p:nvPicPr>
          <p:cNvPr id="5" name="Picture 2" descr="C:\Documents and Settings\HP_Administrator\My Documents\Rangers\Gulf Royal Rangers\LEAD17.JPG"/>
          <p:cNvPicPr>
            <a:picLocks noChangeAspect="1" noChangeArrowheads="1"/>
          </p:cNvPicPr>
          <p:nvPr/>
        </p:nvPicPr>
        <p:blipFill>
          <a:blip r:embed="rId4" cstate="print">
            <a:clrChange>
              <a:clrFrom>
                <a:srgbClr val="262626"/>
              </a:clrFrom>
              <a:clrTo>
                <a:srgbClr val="262626">
                  <a:alpha val="0"/>
                </a:srgbClr>
              </a:clrTo>
            </a:clrChange>
          </a:blip>
          <a:srcRect/>
          <a:stretch>
            <a:fillRect/>
          </a:stretch>
        </p:blipFill>
        <p:spPr bwMode="auto">
          <a:xfrm>
            <a:off x="7020272" y="188640"/>
            <a:ext cx="1921768" cy="745513"/>
          </a:xfrm>
          <a:prstGeom prst="rect">
            <a:avLst/>
          </a:prstGeom>
          <a:noFill/>
        </p:spPr>
      </p:pic>
      <p:pic>
        <p:nvPicPr>
          <p:cNvPr id="9" name="Content Placeholder 8" descr="Lava Lamp.gif"/>
          <p:cNvPicPr>
            <a:picLocks noGrp="1" noChangeAspect="1"/>
          </p:cNvPicPr>
          <p:nvPr>
            <p:ph sz="half" idx="2"/>
          </p:nvPr>
        </p:nvPicPr>
        <p:blipFill>
          <a:blip r:embed="rId5" cstate="print"/>
          <a:stretch>
            <a:fillRect/>
          </a:stretch>
        </p:blipFill>
        <p:spPr>
          <a:xfrm>
            <a:off x="4648200" y="2836289"/>
            <a:ext cx="4038600" cy="205378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008313" cy="707678"/>
          </a:xfrm>
        </p:spPr>
        <p:txBody>
          <a:bodyPr/>
          <a:lstStyle/>
          <a:p>
            <a:r>
              <a:rPr lang="en-US" dirty="0">
                <a:solidFill>
                  <a:schemeClr val="bg1"/>
                </a:solidFill>
              </a:rPr>
              <a:t>Practical Tips</a:t>
            </a:r>
          </a:p>
        </p:txBody>
      </p:sp>
      <p:sp>
        <p:nvSpPr>
          <p:cNvPr id="6" name="Text Placeholder 5"/>
          <p:cNvSpPr>
            <a:spLocks noGrp="1"/>
          </p:cNvSpPr>
          <p:nvPr>
            <p:ph type="body" sz="half" idx="2"/>
          </p:nvPr>
        </p:nvSpPr>
        <p:spPr>
          <a:xfrm>
            <a:off x="422242" y="1717267"/>
            <a:ext cx="3933734" cy="4857403"/>
          </a:xfrm>
        </p:spPr>
        <p:txBody>
          <a:bodyPr>
            <a:normAutofit/>
          </a:bodyPr>
          <a:lstStyle/>
          <a:p>
            <a:pPr marL="742950" indent="-742950">
              <a:buAutoNum type="arabicPeriod"/>
            </a:pPr>
            <a:r>
              <a:rPr lang="en-US" sz="3200" dirty="0">
                <a:solidFill>
                  <a:schemeClr val="bg1"/>
                </a:solidFill>
              </a:rPr>
              <a:t>Get directions from God.</a:t>
            </a:r>
          </a:p>
          <a:p>
            <a:pPr marL="742950" indent="-742950">
              <a:buAutoNum type="arabicPeriod"/>
            </a:pPr>
            <a:r>
              <a:rPr lang="en-US" sz="3200" dirty="0">
                <a:solidFill>
                  <a:schemeClr val="bg1"/>
                </a:solidFill>
              </a:rPr>
              <a:t>Say </a:t>
            </a:r>
            <a:r>
              <a:rPr lang="en-US" sz="3200" b="1" dirty="0">
                <a:solidFill>
                  <a:schemeClr val="bg1"/>
                </a:solidFill>
              </a:rPr>
              <a:t>NO</a:t>
            </a:r>
            <a:r>
              <a:rPr lang="en-US" sz="3200" dirty="0">
                <a:solidFill>
                  <a:schemeClr val="bg1"/>
                </a:solidFill>
              </a:rPr>
              <a:t> to everything else.</a:t>
            </a:r>
          </a:p>
          <a:p>
            <a:pPr marL="742950" indent="-742950">
              <a:buAutoNum type="arabicPeriod"/>
            </a:pPr>
            <a:r>
              <a:rPr lang="en-US" sz="3200" dirty="0">
                <a:solidFill>
                  <a:schemeClr val="bg1"/>
                </a:solidFill>
              </a:rPr>
              <a:t>Do it now.</a:t>
            </a:r>
          </a:p>
          <a:p>
            <a:pPr marL="742950" indent="-742950">
              <a:buFont typeface="Arial" pitchFamily="34" charset="0"/>
              <a:buAutoNum type="arabicPeriod"/>
            </a:pPr>
            <a:r>
              <a:rPr lang="en-US" sz="3200" dirty="0">
                <a:solidFill>
                  <a:schemeClr val="bg1"/>
                </a:solidFill>
              </a:rPr>
              <a:t>Have a list.</a:t>
            </a:r>
          </a:p>
          <a:p>
            <a:pPr marL="742950" indent="-742950">
              <a:buAutoNum type="arabicPeriod"/>
            </a:pPr>
            <a:r>
              <a:rPr lang="en-US" sz="3200" dirty="0">
                <a:solidFill>
                  <a:schemeClr val="bg1"/>
                </a:solidFill>
              </a:rPr>
              <a:t>Do not let anyone discourage you.</a:t>
            </a:r>
          </a:p>
        </p:txBody>
      </p:sp>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t="9382" b="15558"/>
          <a:stretch/>
        </p:blipFill>
        <p:spPr bwMode="auto">
          <a:xfrm>
            <a:off x="5076056" y="1748814"/>
            <a:ext cx="3528392" cy="470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49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1916832"/>
            <a:ext cx="8229600" cy="4525963"/>
          </a:xfrm>
        </p:spPr>
        <p:txBody>
          <a:bodyPr/>
          <a:lstStyle/>
          <a:p>
            <a:pPr>
              <a:buNone/>
            </a:pPr>
            <a:endParaRPr lang="en-US" baseline="30000" dirty="0">
              <a:solidFill>
                <a:schemeClr val="bg1"/>
              </a:solidFill>
            </a:endParaRPr>
          </a:p>
          <a:p>
            <a:pPr>
              <a:buNone/>
            </a:pPr>
            <a:r>
              <a:rPr lang="en-US" sz="4000" dirty="0">
                <a:solidFill>
                  <a:schemeClr val="bg1"/>
                </a:solidFill>
              </a:rPr>
              <a:t>“And Jesus was advancing in wisdom </a:t>
            </a:r>
            <a:r>
              <a:rPr lang="en-US" sz="4000" dirty="0">
                <a:solidFill>
                  <a:schemeClr val="bg1">
                    <a:lumMod val="50000"/>
                  </a:schemeClr>
                </a:solidFill>
              </a:rPr>
              <a:t>and stature, and </a:t>
            </a:r>
            <a:r>
              <a:rPr lang="en-US" sz="4000" i="1" dirty="0">
                <a:solidFill>
                  <a:schemeClr val="bg1">
                    <a:lumMod val="50000"/>
                  </a:schemeClr>
                </a:solidFill>
              </a:rPr>
              <a:t>in</a:t>
            </a:r>
            <a:r>
              <a:rPr lang="en-US" sz="4000" dirty="0">
                <a:solidFill>
                  <a:schemeClr val="bg1">
                    <a:lumMod val="50000"/>
                  </a:schemeClr>
                </a:solidFill>
              </a:rPr>
              <a:t> favor with God and people.”</a:t>
            </a:r>
          </a:p>
          <a:p>
            <a:pPr>
              <a:buNone/>
            </a:pPr>
            <a:endParaRPr lang="en-US" dirty="0">
              <a:solidFill>
                <a:schemeClr val="bg1"/>
              </a:solidFill>
            </a:endParaRPr>
          </a:p>
          <a:p>
            <a:pPr>
              <a:buNone/>
            </a:pPr>
            <a:r>
              <a:rPr lang="en-US" b="1" dirty="0">
                <a:solidFill>
                  <a:schemeClr val="bg1"/>
                </a:solidFill>
              </a:rPr>
              <a:t>Luke 2:52 Disciples’ Literal New Testament</a:t>
            </a:r>
            <a:endParaRPr lang="en-US" dirty="0">
              <a:solidFill>
                <a:schemeClr val="bg1"/>
              </a:solidFill>
            </a:endParaRPr>
          </a:p>
          <a:p>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1470025"/>
          </a:xfrm>
        </p:spPr>
        <p:txBody>
          <a:bodyPr/>
          <a:lstStyle/>
          <a:p>
            <a:r>
              <a:rPr lang="en-US" dirty="0"/>
              <a:t>Keep God First!</a:t>
            </a:r>
          </a:p>
        </p:txBody>
      </p:sp>
      <p:sp>
        <p:nvSpPr>
          <p:cNvPr id="3" name="Subtitle 2"/>
          <p:cNvSpPr>
            <a:spLocks noGrp="1"/>
          </p:cNvSpPr>
          <p:nvPr>
            <p:ph type="subTitle" idx="1"/>
          </p:nvPr>
        </p:nvSpPr>
        <p:spPr>
          <a:xfrm>
            <a:off x="1371600" y="3573016"/>
            <a:ext cx="6400800" cy="1752600"/>
          </a:xfrm>
        </p:spPr>
        <p:txBody>
          <a:bodyPr/>
          <a:lstStyle/>
          <a:p>
            <a:r>
              <a:rPr lang="en-US" dirty="0"/>
              <a:t>He will allow all the other priorities to shift around. Remember, </a:t>
            </a:r>
            <a:r>
              <a:rPr lang="en-US"/>
              <a:t>He understands.</a:t>
            </a:r>
            <a:endParaRPr lang="en-US" dirty="0"/>
          </a:p>
        </p:txBody>
      </p:sp>
      <p:pic>
        <p:nvPicPr>
          <p:cNvPr id="4" name="Picture 2" descr="C:\Documents and Settings\HP_Administrator\My Documents\Rangers\Gulf Royal Rangers\LEAD17.JPG"/>
          <p:cNvPicPr>
            <a:picLocks noChangeAspect="1" noChangeArrowheads="1"/>
          </p:cNvPicPr>
          <p:nvPr/>
        </p:nvPicPr>
        <p:blipFill>
          <a:blip r:embed="rId3" cstate="print">
            <a:clrChange>
              <a:clrFrom>
                <a:srgbClr val="262626"/>
              </a:clrFrom>
              <a:clrTo>
                <a:srgbClr val="262626">
                  <a:alpha val="0"/>
                </a:srgbClr>
              </a:clrTo>
            </a:clrChange>
          </a:blip>
          <a:srcRect/>
          <a:stretch>
            <a:fillRect/>
          </a:stretch>
        </p:blipFill>
        <p:spPr bwMode="auto">
          <a:xfrm>
            <a:off x="7020272" y="188640"/>
            <a:ext cx="1921768" cy="74551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will YOU do it?</a:t>
            </a:r>
          </a:p>
        </p:txBody>
      </p:sp>
      <p:sp>
        <p:nvSpPr>
          <p:cNvPr id="3" name="Subtitle 2"/>
          <p:cNvSpPr>
            <a:spLocks noGrp="1"/>
          </p:cNvSpPr>
          <p:nvPr>
            <p:ph sz="half" idx="1"/>
          </p:nvPr>
        </p:nvSpPr>
        <p:spPr>
          <a:xfrm>
            <a:off x="251520" y="1600200"/>
            <a:ext cx="4244280" cy="4525963"/>
          </a:xfrm>
        </p:spPr>
        <p:txBody>
          <a:bodyPr>
            <a:normAutofit fontScale="92500" lnSpcReduction="20000"/>
          </a:bodyPr>
          <a:lstStyle/>
          <a:p>
            <a:endParaRPr lang="en-US" dirty="0">
              <a:solidFill>
                <a:schemeClr val="bg1"/>
              </a:solidFill>
            </a:endParaRPr>
          </a:p>
          <a:p>
            <a:pPr>
              <a:buNone/>
            </a:pPr>
            <a:r>
              <a:rPr lang="en-US" sz="3600" dirty="0">
                <a:solidFill>
                  <a:schemeClr val="bg1"/>
                </a:solidFill>
              </a:rPr>
              <a:t>Take some time at your table to discuss practical ways that you cope with the many things that life throws at us and still find time to have excellence and longevity in ministry.</a:t>
            </a:r>
          </a:p>
        </p:txBody>
      </p:sp>
      <p:pic>
        <p:nvPicPr>
          <p:cNvPr id="5" name="Picture 2" descr="C:\Documents and Settings\HP_Administrator\My Documents\Rangers\Gulf Royal Rangers\LEAD17.JPG"/>
          <p:cNvPicPr>
            <a:picLocks noChangeAspect="1" noChangeArrowheads="1"/>
          </p:cNvPicPr>
          <p:nvPr/>
        </p:nvPicPr>
        <p:blipFill>
          <a:blip r:embed="rId4" cstate="print">
            <a:clrChange>
              <a:clrFrom>
                <a:srgbClr val="262626"/>
              </a:clrFrom>
              <a:clrTo>
                <a:srgbClr val="262626">
                  <a:alpha val="0"/>
                </a:srgbClr>
              </a:clrTo>
            </a:clrChange>
          </a:blip>
          <a:srcRect/>
          <a:stretch>
            <a:fillRect/>
          </a:stretch>
        </p:blipFill>
        <p:spPr bwMode="auto">
          <a:xfrm>
            <a:off x="7020272" y="188640"/>
            <a:ext cx="1921768" cy="745513"/>
          </a:xfrm>
          <a:prstGeom prst="rect">
            <a:avLst/>
          </a:prstGeom>
          <a:noFill/>
        </p:spPr>
      </p:pic>
      <p:pic>
        <p:nvPicPr>
          <p:cNvPr id="7" name="Content Placeholder 6" descr="A6x1y.gif"/>
          <p:cNvPicPr>
            <a:picLocks noGrp="1" noChangeAspect="1"/>
          </p:cNvPicPr>
          <p:nvPr>
            <p:ph sz="half" idx="2"/>
          </p:nvPr>
        </p:nvPicPr>
        <p:blipFill>
          <a:blip r:embed="rId5" cstate="print"/>
          <a:stretch>
            <a:fillRect/>
          </a:stretch>
        </p:blipFill>
        <p:spPr>
          <a:xfrm>
            <a:off x="4648200" y="3052217"/>
            <a:ext cx="4038600" cy="162192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1916832"/>
            <a:ext cx="8229600" cy="4525963"/>
          </a:xfrm>
        </p:spPr>
        <p:txBody>
          <a:bodyPr>
            <a:normAutofit/>
          </a:bodyPr>
          <a:lstStyle/>
          <a:p>
            <a:pPr>
              <a:buNone/>
            </a:pPr>
            <a:endParaRPr lang="en-US" baseline="30000" dirty="0">
              <a:solidFill>
                <a:schemeClr val="bg1"/>
              </a:solidFill>
            </a:endParaRPr>
          </a:p>
          <a:p>
            <a:pPr>
              <a:buNone/>
            </a:pPr>
            <a:r>
              <a:rPr lang="en-US" sz="4400" dirty="0">
                <a:solidFill>
                  <a:schemeClr val="bg1"/>
                </a:solidFill>
              </a:rPr>
              <a:t>In the biblical sense, wisdom is the "ability to judge correctly and to follow the best course of action, based on knowledge and understanding." (Lockyer)</a:t>
            </a:r>
            <a:endParaRPr lang="en-US" sz="3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2492896"/>
            <a:ext cx="6048672" cy="2308324"/>
          </a:xfrm>
          <a:prstGeom prst="rect">
            <a:avLst/>
          </a:prstGeom>
          <a:noFill/>
        </p:spPr>
        <p:txBody>
          <a:bodyPr wrap="square" rtlCol="0">
            <a:spAutoFit/>
          </a:bodyPr>
          <a:lstStyle/>
          <a:p>
            <a:pPr algn="ctr"/>
            <a:r>
              <a:rPr lang="en-US" sz="4800" dirty="0">
                <a:solidFill>
                  <a:schemeClr val="bg1"/>
                </a:solidFill>
              </a:rPr>
              <a:t>So how do we know the best course of action?</a:t>
            </a:r>
          </a:p>
        </p:txBody>
      </p:sp>
    </p:spTree>
    <p:extLst>
      <p:ext uri="{BB962C8B-B14F-4D97-AF65-F5344CB8AC3E}">
        <p14:creationId xmlns:p14="http://schemas.microsoft.com/office/powerpoint/2010/main" val="311711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n-US" dirty="0">
                <a:solidFill>
                  <a:schemeClr val="bg1"/>
                </a:solidFill>
              </a:rPr>
              <a:t>Traditional Christian Male List</a:t>
            </a:r>
          </a:p>
        </p:txBody>
      </p:sp>
      <p:pic>
        <p:nvPicPr>
          <p:cNvPr id="1026" name="Picture 2" descr="C:\Documents and Settings\HP_Administrator\Local Settings\Temporary Internet Files\Content.IE5\W3L7JGR1\clipart-pencil-checklist[1].gif"/>
          <p:cNvPicPr>
            <a:picLocks noGrp="1" noChangeAspect="1" noChangeArrowheads="1"/>
          </p:cNvPicPr>
          <p:nvPr>
            <p:ph sz="half" idx="2"/>
          </p:nvPr>
        </p:nvPicPr>
        <p:blipFill>
          <a:blip r:embed="rId2" cstate="print"/>
          <a:srcRect/>
          <a:stretch>
            <a:fillRect/>
          </a:stretch>
        </p:blipFill>
        <p:spPr bwMode="auto">
          <a:xfrm>
            <a:off x="539552" y="2348880"/>
            <a:ext cx="3704976" cy="3600400"/>
          </a:xfrm>
          <a:prstGeom prst="rect">
            <a:avLst/>
          </a:prstGeom>
          <a:noFill/>
        </p:spPr>
      </p:pic>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normAutofit/>
          </a:bodyPr>
          <a:lstStyle/>
          <a:p>
            <a:r>
              <a:rPr lang="en-US" sz="4000" dirty="0">
                <a:solidFill>
                  <a:schemeClr val="bg1"/>
                </a:solidFill>
              </a:rPr>
              <a:t>God</a:t>
            </a:r>
          </a:p>
          <a:p>
            <a:r>
              <a:rPr lang="en-US" sz="4000" dirty="0">
                <a:solidFill>
                  <a:schemeClr val="bg1"/>
                </a:solidFill>
              </a:rPr>
              <a:t>Family</a:t>
            </a:r>
          </a:p>
          <a:p>
            <a:r>
              <a:rPr lang="en-US" sz="4000" dirty="0">
                <a:solidFill>
                  <a:schemeClr val="bg1"/>
                </a:solidFill>
              </a:rPr>
              <a:t>Work</a:t>
            </a:r>
          </a:p>
          <a:p>
            <a:r>
              <a:rPr lang="en-US" sz="4000" dirty="0">
                <a:solidFill>
                  <a:schemeClr val="bg1"/>
                </a:solidFill>
              </a:rPr>
              <a:t>Ministry</a:t>
            </a:r>
          </a:p>
          <a:p>
            <a:r>
              <a:rPr lang="en-US" sz="4000" dirty="0">
                <a:solidFill>
                  <a:schemeClr val="bg1"/>
                </a:solidFill>
              </a:rPr>
              <a:t>Me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pic>
        <p:nvPicPr>
          <p:cNvPr id="1027" name="Picture 3" descr="C:\Documents and Settings\HP_Administrator\My Documents\Rangers\Gulf Royal Rangers\Lava Lamp.gif"/>
          <p:cNvPicPr>
            <a:picLocks noGrp="1" noChangeAspect="1" noChangeArrowheads="1"/>
          </p:cNvPicPr>
          <p:nvPr>
            <p:ph sz="quarter" idx="4"/>
          </p:nvPr>
        </p:nvPicPr>
        <p:blipFill>
          <a:blip r:embed="rId3" cstate="print"/>
          <a:srcRect/>
          <a:stretch>
            <a:fillRect/>
          </a:stretch>
        </p:blipFill>
        <p:spPr bwMode="auto">
          <a:xfrm>
            <a:off x="0" y="-1"/>
            <a:ext cx="9144000" cy="8145445"/>
          </a:xfrm>
          <a:prstGeom prst="rect">
            <a:avLst/>
          </a:prstGeom>
          <a:noFill/>
        </p:spPr>
      </p:pic>
      <p:sp>
        <p:nvSpPr>
          <p:cNvPr id="5" name="Text Placeholder 4"/>
          <p:cNvSpPr>
            <a:spLocks noGrp="1"/>
          </p:cNvSpPr>
          <p:nvPr>
            <p:ph type="body" sz="quarter" idx="3"/>
          </p:nvPr>
        </p:nvSpPr>
        <p:spPr>
          <a:xfrm>
            <a:off x="1115616" y="188640"/>
            <a:ext cx="4464496" cy="1296144"/>
          </a:xfrm>
        </p:spPr>
        <p:txBody>
          <a:bodyPr>
            <a:normAutofit/>
          </a:bodyPr>
          <a:lstStyle/>
          <a:p>
            <a:pPr algn="ctr"/>
            <a:r>
              <a:rPr lang="en-US" sz="7200" dirty="0">
                <a:solidFill>
                  <a:schemeClr val="bg1"/>
                </a:solidFill>
              </a:rPr>
              <a:t>LIFE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pic>
        <p:nvPicPr>
          <p:cNvPr id="1026" name="Picture 2" descr="C:\Documents and Settings\HP_Administrator\My Documents\Rangers\Gulf Royal Rangers\LEAD17.JPG"/>
          <p:cNvPicPr>
            <a:picLocks noChangeAspect="1" noChangeArrowheads="1"/>
          </p:cNvPicPr>
          <p:nvPr/>
        </p:nvPicPr>
        <p:blipFill>
          <a:blip r:embed="rId4" cstate="print"/>
          <a:srcRect/>
          <a:stretch>
            <a:fillRect/>
          </a:stretch>
        </p:blipFill>
        <p:spPr bwMode="auto">
          <a:xfrm>
            <a:off x="7020272" y="188640"/>
            <a:ext cx="1921768" cy="745513"/>
          </a:xfrm>
          <a:prstGeom prst="rect">
            <a:avLst/>
          </a:prstGeom>
          <a:noFill/>
        </p:spPr>
      </p:pic>
      <p:sp>
        <p:nvSpPr>
          <p:cNvPr id="9" name="Rectangle 8"/>
          <p:cNvSpPr/>
          <p:nvPr/>
        </p:nvSpPr>
        <p:spPr>
          <a:xfrm>
            <a:off x="179512" y="116632"/>
            <a:ext cx="1588897" cy="923330"/>
          </a:xfrm>
          <a:prstGeom prst="rect">
            <a:avLst/>
          </a:prstGeom>
          <a:noFill/>
        </p:spPr>
        <p:txBody>
          <a:bodyPr wrap="none" lIns="91440" tIns="45720" rIns="91440" bIns="45720">
            <a:spAutoFit/>
          </a:bodyPr>
          <a:lstStyle/>
          <a:p>
            <a:pPr algn="ct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1975</a:t>
            </a:r>
          </a:p>
        </p:txBody>
      </p:sp>
      <p:sp>
        <p:nvSpPr>
          <p:cNvPr id="10" name="Oval 9"/>
          <p:cNvSpPr/>
          <p:nvPr/>
        </p:nvSpPr>
        <p:spPr>
          <a:xfrm rot="704702">
            <a:off x="3834939" y="1028490"/>
            <a:ext cx="5188606" cy="461181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tx1"/>
                </a:solidFill>
              </a:rPr>
              <a:t>Navy</a:t>
            </a:r>
          </a:p>
        </p:txBody>
      </p:sp>
      <p:sp>
        <p:nvSpPr>
          <p:cNvPr id="11" name="Oval 10"/>
          <p:cNvSpPr/>
          <p:nvPr/>
        </p:nvSpPr>
        <p:spPr>
          <a:xfrm rot="20597561">
            <a:off x="1113906" y="3214689"/>
            <a:ext cx="3885170" cy="295715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Debbie</a:t>
            </a:r>
            <a:endParaRPr lang="en-US" sz="8800" dirty="0">
              <a:solidFill>
                <a:schemeClr val="tx1"/>
              </a:solidFill>
            </a:endParaRPr>
          </a:p>
        </p:txBody>
      </p:sp>
      <p:sp>
        <p:nvSpPr>
          <p:cNvPr id="12" name="Oval 11"/>
          <p:cNvSpPr/>
          <p:nvPr/>
        </p:nvSpPr>
        <p:spPr>
          <a:xfrm rot="20794423">
            <a:off x="1935458" y="1127855"/>
            <a:ext cx="2090628" cy="1725615"/>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family</a:t>
            </a:r>
            <a:endParaRPr lang="en-US" sz="8800" dirty="0">
              <a:solidFill>
                <a:schemeClr val="tx1"/>
              </a:solidFill>
            </a:endParaRPr>
          </a:p>
        </p:txBody>
      </p:sp>
      <p:sp>
        <p:nvSpPr>
          <p:cNvPr id="13" name="Oval 12"/>
          <p:cNvSpPr/>
          <p:nvPr/>
        </p:nvSpPr>
        <p:spPr>
          <a:xfrm rot="20631269">
            <a:off x="7178017" y="4781413"/>
            <a:ext cx="1377443" cy="113841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12" name="Oval 11"/>
          <p:cNvSpPr/>
          <p:nvPr/>
        </p:nvSpPr>
        <p:spPr>
          <a:xfrm rot="20794423">
            <a:off x="1719433" y="44090"/>
            <a:ext cx="2090628" cy="1725615"/>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family</a:t>
            </a:r>
            <a:endParaRPr lang="en-US" sz="8800" dirty="0">
              <a:solidFill>
                <a:schemeClr val="tx1"/>
              </a:solidFill>
            </a:endParaRPr>
          </a:p>
        </p:txBody>
      </p:sp>
      <p:sp>
        <p:nvSpPr>
          <p:cNvPr id="9" name="Rectangle 8"/>
          <p:cNvSpPr/>
          <p:nvPr/>
        </p:nvSpPr>
        <p:spPr>
          <a:xfrm>
            <a:off x="179512" y="116632"/>
            <a:ext cx="1588897" cy="923330"/>
          </a:xfrm>
          <a:prstGeom prst="rect">
            <a:avLst/>
          </a:prstGeom>
          <a:noFill/>
        </p:spPr>
        <p:txBody>
          <a:bodyPr wrap="none" lIns="91440" tIns="45720" rIns="91440" bIns="45720">
            <a:spAutoFit/>
          </a:bodyPr>
          <a:lstStyle/>
          <a:p>
            <a:pPr algn="ct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1979</a:t>
            </a:r>
          </a:p>
        </p:txBody>
      </p:sp>
      <p:sp>
        <p:nvSpPr>
          <p:cNvPr id="10" name="Oval 9"/>
          <p:cNvSpPr/>
          <p:nvPr/>
        </p:nvSpPr>
        <p:spPr>
          <a:xfrm rot="704702">
            <a:off x="5058281" y="109640"/>
            <a:ext cx="3798865" cy="3209152"/>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tx1"/>
                </a:solidFill>
              </a:rPr>
              <a:t>Navy</a:t>
            </a:r>
          </a:p>
        </p:txBody>
      </p:sp>
      <p:sp>
        <p:nvSpPr>
          <p:cNvPr id="11" name="Oval 10"/>
          <p:cNvSpPr/>
          <p:nvPr/>
        </p:nvSpPr>
        <p:spPr>
          <a:xfrm rot="20597561">
            <a:off x="263978" y="960699"/>
            <a:ext cx="6918265" cy="712432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Debbie</a:t>
            </a:r>
            <a:endParaRPr lang="en-US" sz="8800" dirty="0">
              <a:solidFill>
                <a:schemeClr val="tx1"/>
              </a:solidFill>
            </a:endParaRPr>
          </a:p>
        </p:txBody>
      </p:sp>
      <p:sp>
        <p:nvSpPr>
          <p:cNvPr id="13" name="Oval 12"/>
          <p:cNvSpPr/>
          <p:nvPr/>
        </p:nvSpPr>
        <p:spPr>
          <a:xfrm rot="20631269">
            <a:off x="7178017" y="4781413"/>
            <a:ext cx="1377443" cy="1138416"/>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O.S.</a:t>
            </a:r>
          </a:p>
        </p:txBody>
      </p:sp>
      <p:pic>
        <p:nvPicPr>
          <p:cNvPr id="1026" name="Picture 2" descr="C:\Documents and Settings\HP_Administrator\My Documents\Rangers\Gulf Royal Rangers\LEAD17.JPG"/>
          <p:cNvPicPr>
            <a:picLocks noChangeAspect="1" noChangeArrowheads="1"/>
          </p:cNvPicPr>
          <p:nvPr/>
        </p:nvPicPr>
        <p:blipFill>
          <a:blip r:embed="rId4" cstate="print">
            <a:clrChange>
              <a:clrFrom>
                <a:srgbClr val="262626"/>
              </a:clrFrom>
              <a:clrTo>
                <a:srgbClr val="262626">
                  <a:alpha val="0"/>
                </a:srgbClr>
              </a:clrTo>
            </a:clrChange>
          </a:blip>
          <a:srcRect/>
          <a:stretch>
            <a:fillRect/>
          </a:stretch>
        </p:blipFill>
        <p:spPr bwMode="auto">
          <a:xfrm>
            <a:off x="7020272" y="188640"/>
            <a:ext cx="1921768" cy="74551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5000" r="-25000"/>
          </a:stretch>
        </a:blipFill>
        <a:effectLst/>
      </p:bgPr>
    </p:bg>
    <p:spTree>
      <p:nvGrpSpPr>
        <p:cNvPr id="1" name=""/>
        <p:cNvGrpSpPr/>
        <p:nvPr/>
      </p:nvGrpSpPr>
      <p:grpSpPr>
        <a:xfrm>
          <a:off x="0" y="0"/>
          <a:ext cx="0" cy="0"/>
          <a:chOff x="0" y="0"/>
          <a:chExt cx="0" cy="0"/>
        </a:xfrm>
      </p:grpSpPr>
      <p:sp>
        <p:nvSpPr>
          <p:cNvPr id="12" name="Oval 11"/>
          <p:cNvSpPr/>
          <p:nvPr/>
        </p:nvSpPr>
        <p:spPr>
          <a:xfrm rot="20794423">
            <a:off x="1863450" y="479782"/>
            <a:ext cx="2090628" cy="1725615"/>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Family</a:t>
            </a:r>
          </a:p>
          <a:p>
            <a:pPr algn="ctr"/>
            <a:r>
              <a:rPr lang="en-US" sz="2000" dirty="0">
                <a:solidFill>
                  <a:schemeClr val="tx1"/>
                </a:solidFill>
              </a:rPr>
              <a:t>Still No Kids</a:t>
            </a:r>
            <a:endParaRPr lang="en-US" sz="6000" dirty="0">
              <a:solidFill>
                <a:schemeClr val="tx1"/>
              </a:solidFill>
            </a:endParaRPr>
          </a:p>
        </p:txBody>
      </p:sp>
      <p:sp>
        <p:nvSpPr>
          <p:cNvPr id="9" name="Rectangle 8"/>
          <p:cNvSpPr/>
          <p:nvPr/>
        </p:nvSpPr>
        <p:spPr>
          <a:xfrm>
            <a:off x="179512" y="116632"/>
            <a:ext cx="1588897" cy="923330"/>
          </a:xfrm>
          <a:prstGeom prst="rect">
            <a:avLst/>
          </a:prstGeom>
          <a:noFill/>
        </p:spPr>
        <p:txBody>
          <a:bodyPr wrap="none" lIns="91440" tIns="45720" rIns="91440" bIns="45720">
            <a:spAutoFit/>
          </a:bodyPr>
          <a:lstStyle/>
          <a:p>
            <a:pPr algn="ctr"/>
            <a:r>
              <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1981</a:t>
            </a:r>
          </a:p>
        </p:txBody>
      </p:sp>
      <p:sp>
        <p:nvSpPr>
          <p:cNvPr id="10" name="Oval 9"/>
          <p:cNvSpPr/>
          <p:nvPr/>
        </p:nvSpPr>
        <p:spPr>
          <a:xfrm rot="704702">
            <a:off x="3725596" y="-27435"/>
            <a:ext cx="5040674" cy="422977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tx1"/>
                </a:solidFill>
              </a:rPr>
              <a:t>New Job</a:t>
            </a:r>
          </a:p>
        </p:txBody>
      </p:sp>
      <p:sp>
        <p:nvSpPr>
          <p:cNvPr id="11" name="Oval 10"/>
          <p:cNvSpPr/>
          <p:nvPr/>
        </p:nvSpPr>
        <p:spPr>
          <a:xfrm rot="523823">
            <a:off x="475246" y="2143284"/>
            <a:ext cx="5230028" cy="444292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Debbie</a:t>
            </a:r>
            <a:endParaRPr lang="en-US" sz="8800" dirty="0">
              <a:solidFill>
                <a:schemeClr val="tx1"/>
              </a:solidFill>
            </a:endParaRPr>
          </a:p>
        </p:txBody>
      </p:sp>
      <p:sp>
        <p:nvSpPr>
          <p:cNvPr id="13" name="Oval 12"/>
          <p:cNvSpPr/>
          <p:nvPr/>
        </p:nvSpPr>
        <p:spPr>
          <a:xfrm rot="20631269">
            <a:off x="6038809" y="4634017"/>
            <a:ext cx="2151471" cy="153262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Royal Rangers</a:t>
            </a:r>
            <a:endParaRPr lang="en-US" sz="3600" dirty="0">
              <a:solidFill>
                <a:schemeClr val="tx1"/>
              </a:solidFill>
            </a:endParaRPr>
          </a:p>
        </p:txBody>
      </p:sp>
      <p:pic>
        <p:nvPicPr>
          <p:cNvPr id="1026" name="Picture 2" descr="C:\Documents and Settings\HP_Administrator\My Documents\Rangers\Gulf Royal Rangers\LEAD17.JPG"/>
          <p:cNvPicPr>
            <a:picLocks noChangeAspect="1" noChangeArrowheads="1"/>
          </p:cNvPicPr>
          <p:nvPr/>
        </p:nvPicPr>
        <p:blipFill>
          <a:blip r:embed="rId4" cstate="print">
            <a:clrChange>
              <a:clrFrom>
                <a:srgbClr val="262626"/>
              </a:clrFrom>
              <a:clrTo>
                <a:srgbClr val="262626">
                  <a:alpha val="0"/>
                </a:srgbClr>
              </a:clrTo>
            </a:clrChange>
          </a:blip>
          <a:srcRect/>
          <a:stretch>
            <a:fillRect/>
          </a:stretch>
        </p:blipFill>
        <p:spPr bwMode="auto">
          <a:xfrm>
            <a:off x="7020272" y="188640"/>
            <a:ext cx="1921768" cy="74551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1013</Words>
  <Application>Microsoft Office PowerPoint</Application>
  <PresentationFormat>On-screen Show (4:3)</PresentationFormat>
  <Paragraphs>142</Paragraphs>
  <Slides>21</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Wisdom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how do you do life?</vt:lpstr>
      <vt:lpstr>This is My Way</vt:lpstr>
      <vt:lpstr>Practical Tips</vt:lpstr>
      <vt:lpstr>Keep God First!</vt:lpstr>
      <vt:lpstr>How will YOU do it?</vt:lpstr>
    </vt:vector>
  </TitlesOfParts>
  <Company>BHS,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Wisdom</dc:title>
  <dc:creator>Rick Barnhouse</dc:creator>
  <cp:lastModifiedBy>Blanchard, Sandra</cp:lastModifiedBy>
  <cp:revision>27</cp:revision>
  <dcterms:created xsi:type="dcterms:W3CDTF">2017-03-09T22:40:24Z</dcterms:created>
  <dcterms:modified xsi:type="dcterms:W3CDTF">2017-03-24T18:23:34Z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7107614</vt:lpwstr>
  </property>
  <property fmtid="{D5CDD505-2E9C-101B-9397-08002B2CF9AE}" name="NXPowerLiteSettings" pid="3">
    <vt:lpwstr>C700052003A000</vt:lpwstr>
  </property>
  <property fmtid="{D5CDD505-2E9C-101B-9397-08002B2CF9AE}" name="NXPowerLiteVersion" pid="4">
    <vt:lpwstr>D8.0.4</vt:lpwstr>
  </property>
</Properties>
</file>