
<file path=[Content_Types].xml><?xml version="1.0" encoding="utf-8"?>
<Types xmlns="http://schemas.openxmlformats.org/package/2006/content-types">
  <Default ContentType="application/xml" Extension="xml"/>
  <Default ContentType="video/mp4" Extension="mp4"/>
  <Default ContentType="image/jpeg" Extension="jpeg"/>
  <Default ContentType="image/png" Extension="png"/>
  <Default ContentType="image/jpeg" Extension="jpg"/>
  <Default ContentType="application/vnd.openxmlformats-package.relationships+xml" Extension="rels"/>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4" Target="docProps/app.xml" Type="http://schemas.openxmlformats.org/officeDocument/2006/relationships/extended-properties"/><Relationship Id="rId1" Target="ppt/presentation.xml" Type="http://schemas.openxmlformats.org/officeDocument/2006/relationships/officeDocument"/><Relationship Id="rId2" Target="docProps/thumbnail.jpeg" Type="http://schemas.openxmlformats.org/package/2006/relationships/metadata/thumbnail"/><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68" r:id="rId3"/>
    <p:sldId id="273" r:id="rId4"/>
    <p:sldId id="257" r:id="rId5"/>
    <p:sldId id="265" r:id="rId6"/>
    <p:sldId id="271" r:id="rId7"/>
    <p:sldId id="272" r:id="rId8"/>
    <p:sldId id="259" r:id="rId9"/>
    <p:sldId id="258" r:id="rId10"/>
    <p:sldId id="264" r:id="rId11"/>
    <p:sldId id="269" r:id="rId12"/>
    <p:sldId id="270" r:id="rId13"/>
    <p:sldId id="261" r:id="rId14"/>
    <p:sldId id="262" r:id="rId15"/>
    <p:sldId id="263"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63" autoAdjust="0"/>
    <p:restoredTop sz="46321" autoAdjust="0"/>
  </p:normalViewPr>
  <p:slideViewPr>
    <p:cSldViewPr snapToGrid="0">
      <p:cViewPr varScale="1">
        <p:scale>
          <a:sx n="49" d="100"/>
          <a:sy n="49" d="100"/>
        </p:scale>
        <p:origin x="6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42C98-14DB-4D2B-8431-2DD9D91DC490}" type="datetimeFigureOut">
              <a:rPr lang="en-US" smtClean="0"/>
              <a:t>3/9/17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76846-1892-4B78-827F-4CC9AAA48B57}" type="slidenum">
              <a:rPr lang="en-US" smtClean="0"/>
              <a:t>‹#›</a:t>
            </a:fld>
            <a:endParaRPr lang="en-US"/>
          </a:p>
        </p:txBody>
      </p:sp>
    </p:spTree>
    <p:extLst>
      <p:ext uri="{BB962C8B-B14F-4D97-AF65-F5344CB8AC3E}">
        <p14:creationId xmlns:p14="http://schemas.microsoft.com/office/powerpoint/2010/main" val="2741444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Outfielder" TargetMode="External"/><Relationship Id="rId4" Type="http://schemas.openxmlformats.org/officeDocument/2006/relationships/hyperlink" Target="https://en.wikipedia.org/wiki/National_League" TargetMode="External"/><Relationship Id="rId5" Type="http://schemas.openxmlformats.org/officeDocument/2006/relationships/hyperlink" Target="https://en.wikipedia.org/wiki/Evangelism"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inc.com/bill-carmody/tony-robbins-success-without-fulfillment-is-the-ultimate-failure.html" TargetMode="External"/><Relationship Id="rId4" Type="http://schemas.openxmlformats.org/officeDocument/2006/relationships/hyperlink" Target="http://www.adultdevelopmentstudy.org/grantandglueckstudy"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you?  Let’s hope not. </a:t>
            </a:r>
          </a:p>
        </p:txBody>
      </p:sp>
      <p:sp>
        <p:nvSpPr>
          <p:cNvPr id="4" name="Slide Number Placeholder 3"/>
          <p:cNvSpPr>
            <a:spLocks noGrp="1"/>
          </p:cNvSpPr>
          <p:nvPr>
            <p:ph type="sldNum" sz="quarter" idx="10"/>
          </p:nvPr>
        </p:nvSpPr>
        <p:spPr/>
        <p:txBody>
          <a:bodyPr/>
          <a:lstStyle/>
          <a:p>
            <a:fld id="{32276846-1892-4B78-827F-4CC9AAA48B57}" type="slidenum">
              <a:rPr lang="en-US" smtClean="0"/>
              <a:t>2</a:t>
            </a:fld>
            <a:endParaRPr lang="en-US"/>
          </a:p>
        </p:txBody>
      </p:sp>
    </p:spTree>
    <p:extLst>
      <p:ext uri="{BB962C8B-B14F-4D97-AF65-F5344CB8AC3E}">
        <p14:creationId xmlns:p14="http://schemas.microsoft.com/office/powerpoint/2010/main" val="607770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are ways that you can make your wife feel loved?</a:t>
            </a:r>
          </a:p>
          <a:p>
            <a:r>
              <a:rPr lang="en-US" sz="1200" kern="1200" dirty="0" smtClean="0">
                <a:solidFill>
                  <a:schemeClr val="tx1"/>
                </a:solidFill>
                <a:effectLst/>
                <a:latin typeface="+mn-lt"/>
                <a:ea typeface="+mn-ea"/>
                <a:cs typeface="+mn-cs"/>
              </a:rPr>
              <a:t>For some a regular date night. Does it have to cost a lot? Nope! If not having that discretionary cash is an issue, then do something that the two of you enjoy doing TOGETHER. A mid evening walk that allows you to each catch up on the other’s day or even week.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many years, my wife and I bought season tickets to Little Theater Off Broadway. It was a small community theater that sat 104 (yes I counted) that was all volunteer actors. We saw musicals, comedies, dramas; you name it. We’d go to dinner, attend the theater, and share a hot fudge brownie sundae. Then I would take the long way home. It was our time together and she felt loved. </a:t>
            </a:r>
          </a:p>
          <a:p>
            <a:r>
              <a:rPr lang="en-US" sz="1200" kern="1200" dirty="0" smtClean="0">
                <a:solidFill>
                  <a:schemeClr val="tx1"/>
                </a:solidFill>
                <a:effectLst/>
                <a:latin typeface="+mn-lt"/>
                <a:ea typeface="+mn-ea"/>
                <a:cs typeface="+mn-cs"/>
              </a:rPr>
              <a:t>At your table you have a tri-fold for AG Marriage Encounter. This tri-fold provides some basic information and can be used as a means to register for an upcoming weekend. Or you can go online and see where and when all of the weekends are scheduled. My wife, Christine, and I have been presenters for AGME since fall of 1995 and are currently the National Board President Couple. I say that all to say this – AGME weekend is a fantastic gift to give your spouse. You don’t have to be in trouble to attend. Chris and I wanted to attend because friends of our at church had been and all spoke so highly of their experience. During our weekend, we both felt lead to become a part of this vital ministry to marriages. If you have questions – please feel free to find me and ask away. </a:t>
            </a:r>
            <a:r>
              <a:rPr lang="en-US" dirty="0" smtClean="0"/>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2276846-1892-4B78-827F-4CC9AAA48B57}" type="slidenum">
              <a:rPr lang="en-US" smtClean="0"/>
              <a:t>11</a:t>
            </a:fld>
            <a:endParaRPr lang="en-US"/>
          </a:p>
        </p:txBody>
      </p:sp>
    </p:spTree>
    <p:extLst>
      <p:ext uri="{BB962C8B-B14F-4D97-AF65-F5344CB8AC3E}">
        <p14:creationId xmlns:p14="http://schemas.microsoft.com/office/powerpoint/2010/main" val="2524678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have your marriage in order – what about your relationship with your children?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don’t think you have to read every child rearing book that hits the shelf or attend every seminar on the same topic. These can all be good in their own place and time, but you as parents need to be what my pastor normally says during a baby dedication, “Be consistently adequate.” You may think this sounds a little lame, but after raising 5 grown children and still having one at home, we realized we couldn’t be the super parents.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276846-1892-4B78-827F-4CC9AAA48B57}" type="slidenum">
              <a:rPr lang="en-US" smtClean="0"/>
              <a:t>12</a:t>
            </a:fld>
            <a:endParaRPr lang="en-US"/>
          </a:p>
        </p:txBody>
      </p:sp>
    </p:spTree>
    <p:extLst>
      <p:ext uri="{BB962C8B-B14F-4D97-AF65-F5344CB8AC3E}">
        <p14:creationId xmlns:p14="http://schemas.microsoft.com/office/powerpoint/2010/main" val="3969077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watch this brief video…</a:t>
            </a:r>
          </a:p>
          <a:p>
            <a:endParaRPr lang="en-US" dirty="0"/>
          </a:p>
          <a:p>
            <a:r>
              <a:rPr lang="en-US" dirty="0"/>
              <a:t>[After the video]</a:t>
            </a:r>
          </a:p>
          <a:p>
            <a:endParaRPr lang="en-US" dirty="0" smtClean="0"/>
          </a:p>
          <a:p>
            <a:r>
              <a:rPr lang="en-US" sz="1200" kern="1200" dirty="0" smtClean="0">
                <a:solidFill>
                  <a:schemeClr val="tx1"/>
                </a:solidFill>
                <a:effectLst/>
                <a:latin typeface="+mn-lt"/>
                <a:ea typeface="+mn-ea"/>
                <a:cs typeface="+mn-cs"/>
              </a:rPr>
              <a:t>Obviously, the video depicts a father and son relationship. But this same video applies to mother-daughter, father-daughter, and mother-son. They are watching you mom and dad.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They want to be with you, to be a part of their lives.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 NOT let your ministry with Royal Rangers damage that relationship. If you let RR get between you and your relationship with your wife or kids, STOP! Re-evaluate what you are doing and correct the situation. Many of you have heard of </a:t>
            </a:r>
            <a:r>
              <a:rPr lang="en-US" sz="1200" b="1" kern="1200" dirty="0" smtClean="0">
                <a:solidFill>
                  <a:schemeClr val="tx1"/>
                </a:solidFill>
                <a:effectLst/>
                <a:latin typeface="+mn-lt"/>
                <a:ea typeface="+mn-ea"/>
                <a:cs typeface="+mn-cs"/>
              </a:rPr>
              <a:t>William Ashley "Billy" Sunday</a:t>
            </a:r>
            <a:r>
              <a:rPr lang="en-US" sz="1200" kern="1200" dirty="0" smtClean="0">
                <a:solidFill>
                  <a:schemeClr val="tx1"/>
                </a:solidFill>
                <a:effectLst/>
                <a:latin typeface="+mn-lt"/>
                <a:ea typeface="+mn-ea"/>
                <a:cs typeface="+mn-cs"/>
              </a:rPr>
              <a:t> (November 19, 1862 – November 6, 1935) was an American athlete who, after being a popular </a:t>
            </a:r>
            <a:r>
              <a:rPr lang="en-US" sz="1200" u="sng" kern="1200" dirty="0" smtClean="0">
                <a:solidFill>
                  <a:schemeClr val="tx1"/>
                </a:solidFill>
                <a:effectLst/>
                <a:latin typeface="+mn-lt"/>
                <a:ea typeface="+mn-ea"/>
                <a:cs typeface="+mn-cs"/>
                <a:hlinkClick r:id="rId3"/>
              </a:rPr>
              <a:t>outfielder</a:t>
            </a:r>
            <a:r>
              <a:rPr lang="en-US" sz="1200" kern="1200" dirty="0" smtClean="0">
                <a:solidFill>
                  <a:schemeClr val="tx1"/>
                </a:solidFill>
                <a:effectLst/>
                <a:latin typeface="+mn-lt"/>
                <a:ea typeface="+mn-ea"/>
                <a:cs typeface="+mn-cs"/>
              </a:rPr>
              <a:t> in baseball's </a:t>
            </a:r>
            <a:r>
              <a:rPr lang="en-US" sz="1200" u="sng" kern="1200" dirty="0" smtClean="0">
                <a:solidFill>
                  <a:schemeClr val="tx1"/>
                </a:solidFill>
                <a:effectLst/>
                <a:latin typeface="+mn-lt"/>
                <a:ea typeface="+mn-ea"/>
                <a:cs typeface="+mn-cs"/>
                <a:hlinkClick r:id="rId4"/>
              </a:rPr>
              <a:t>National League</a:t>
            </a:r>
            <a:r>
              <a:rPr lang="en-US" sz="1200" kern="1200" dirty="0" smtClean="0">
                <a:solidFill>
                  <a:schemeClr val="tx1"/>
                </a:solidFill>
                <a:effectLst/>
                <a:latin typeface="+mn-lt"/>
                <a:ea typeface="+mn-ea"/>
                <a:cs typeface="+mn-cs"/>
              </a:rPr>
              <a:t> during the 1880s, became the most celebrated and influential American </a:t>
            </a:r>
            <a:r>
              <a:rPr lang="en-US" sz="1200" u="sng" kern="1200" dirty="0" smtClean="0">
                <a:solidFill>
                  <a:schemeClr val="tx1"/>
                </a:solidFill>
                <a:effectLst/>
                <a:latin typeface="+mn-lt"/>
                <a:ea typeface="+mn-ea"/>
                <a:cs typeface="+mn-cs"/>
                <a:hlinkClick r:id="rId5"/>
              </a:rPr>
              <a:t>evangelist</a:t>
            </a:r>
            <a:r>
              <a:rPr lang="en-US" sz="1200" kern="1200" dirty="0" smtClean="0">
                <a:solidFill>
                  <a:schemeClr val="tx1"/>
                </a:solidFill>
                <a:effectLst/>
                <a:latin typeface="+mn-lt"/>
                <a:ea typeface="+mn-ea"/>
                <a:cs typeface="+mn-cs"/>
              </a:rPr>
              <a:t> during the first two decades of the 20th century. While Billy and Helen were out conducting revivals, their three sons were out doing everything Billy was preaching against. He and Helen were following their calling but at what cost. Did they let their ministry get in between them and their parenting?</a:t>
            </a:r>
          </a:p>
          <a:p>
            <a:endParaRPr lang="en-US" dirty="0"/>
          </a:p>
        </p:txBody>
      </p:sp>
      <p:sp>
        <p:nvSpPr>
          <p:cNvPr id="4" name="Slide Number Placeholder 3"/>
          <p:cNvSpPr>
            <a:spLocks noGrp="1"/>
          </p:cNvSpPr>
          <p:nvPr>
            <p:ph type="sldNum" sz="quarter" idx="10"/>
          </p:nvPr>
        </p:nvSpPr>
        <p:spPr/>
        <p:txBody>
          <a:bodyPr/>
          <a:lstStyle/>
          <a:p>
            <a:fld id="{32276846-1892-4B78-827F-4CC9AAA48B57}" type="slidenum">
              <a:rPr lang="en-US" smtClean="0"/>
              <a:t>13</a:t>
            </a:fld>
            <a:endParaRPr lang="en-US"/>
          </a:p>
        </p:txBody>
      </p:sp>
    </p:spTree>
    <p:extLst>
      <p:ext uri="{BB962C8B-B14F-4D97-AF65-F5344CB8AC3E}">
        <p14:creationId xmlns:p14="http://schemas.microsoft.com/office/powerpoint/2010/main" val="4028882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This one may sound like it’s calling dads out, but Paul has also just told children to obey their parents in the Lord (Ep 6:1). But why is Paul giving parenting advice</a:t>
            </a:r>
            <a:r>
              <a:rPr lang="en-US" sz="1200" b="0" i="0" kern="1200" dirty="0" smtClean="0">
                <a:solidFill>
                  <a:schemeClr val="tx1"/>
                </a:solidFill>
                <a:effectLst/>
                <a:latin typeface="+mn-lt"/>
                <a:ea typeface="+mn-ea"/>
                <a:cs typeface="+mn-cs"/>
              </a:rPr>
              <a:t>?</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When we zoom out and look at the book of Ephesians as a whole, we see Paul telling the church at Ephesus how to walk in a manner worthy of their calling (4:1). He later encourages them to follow Christ’s example of walking in love (5:2).</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Paul </a:t>
            </a:r>
            <a:r>
              <a:rPr lang="en-US" sz="1200" b="0" i="0" kern="1200" dirty="0">
                <a:solidFill>
                  <a:schemeClr val="tx1"/>
                </a:solidFill>
                <a:effectLst/>
                <a:latin typeface="+mn-lt"/>
                <a:ea typeface="+mn-ea"/>
                <a:cs typeface="+mn-cs"/>
              </a:rPr>
              <a:t>addresses friendships, marriage, and work relationships in this part of the letter, and in the middle of it all, he takes time to talk to fathers and children. This is how parents and kids will walk in love with one another in Christ. Children obey parents. Parents don’t exasperate the kids.</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But </a:t>
            </a:r>
            <a:r>
              <a:rPr lang="en-US" sz="1200" b="0" i="0" kern="1200" dirty="0">
                <a:solidFill>
                  <a:schemeClr val="tx1"/>
                </a:solidFill>
                <a:effectLst/>
                <a:latin typeface="+mn-lt"/>
                <a:ea typeface="+mn-ea"/>
                <a:cs typeface="+mn-cs"/>
              </a:rPr>
              <a:t>there’s another nugget in </a:t>
            </a:r>
            <a:r>
              <a:rPr lang="en-US" sz="1200" b="0" i="0" kern="1200" dirty="0" smtClean="0">
                <a:solidFill>
                  <a:schemeClr val="tx1"/>
                </a:solidFill>
                <a:effectLst/>
                <a:latin typeface="+mn-lt"/>
                <a:ea typeface="+mn-ea"/>
                <a:cs typeface="+mn-cs"/>
              </a:rPr>
              <a:t>here.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Paul </a:t>
            </a:r>
            <a:r>
              <a:rPr lang="en-US" sz="1200" b="0" i="0" kern="1200" dirty="0">
                <a:solidFill>
                  <a:schemeClr val="tx1"/>
                </a:solidFill>
                <a:effectLst/>
                <a:latin typeface="+mn-lt"/>
                <a:ea typeface="+mn-ea"/>
                <a:cs typeface="+mn-cs"/>
              </a:rPr>
              <a:t>tells kids to obey their parents in the Lord, but how will they know what the Lord wants? The parents should be teaching them. Paul says that parents shouldn’t just foster loving relationships—they should be raising kids in the ways of the Lord</a:t>
            </a:r>
            <a:r>
              <a:rPr lang="en-US" sz="1200" b="0" i="0" kern="1200" dirty="0" smtClean="0">
                <a:solidFill>
                  <a:schemeClr val="tx1"/>
                </a:solidFill>
                <a:effectLst/>
                <a:latin typeface="+mn-lt"/>
                <a:ea typeface="+mn-ea"/>
                <a:cs typeface="+mn-cs"/>
              </a:rPr>
              <a:t>.</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As for the “we shouldn’t just foster loving relationships” comment, at</a:t>
            </a:r>
            <a:r>
              <a:rPr lang="en-US" sz="1200" b="0" i="0" kern="1200" baseline="0" dirty="0" smtClean="0">
                <a:solidFill>
                  <a:schemeClr val="tx1"/>
                </a:solidFill>
                <a:effectLst/>
                <a:latin typeface="+mn-lt"/>
                <a:ea typeface="+mn-ea"/>
                <a:cs typeface="+mn-cs"/>
              </a:rPr>
              <a:t> one time or another, </a:t>
            </a:r>
            <a:r>
              <a:rPr lang="en-US" sz="1200" b="0" i="0" kern="1200" dirty="0" smtClean="0">
                <a:solidFill>
                  <a:schemeClr val="tx1"/>
                </a:solidFill>
                <a:effectLst/>
                <a:latin typeface="+mn-lt"/>
                <a:ea typeface="+mn-ea"/>
                <a:cs typeface="+mn-cs"/>
              </a:rPr>
              <a:t>I have told each of our children “I have been called to be your dad</a:t>
            </a:r>
            <a:r>
              <a:rPr lang="en-US" sz="1200" b="0" i="0" kern="1200" baseline="0" dirty="0" smtClean="0">
                <a:solidFill>
                  <a:schemeClr val="tx1"/>
                </a:solidFill>
                <a:effectLst/>
                <a:latin typeface="+mn-lt"/>
                <a:ea typeface="+mn-ea"/>
                <a:cs typeface="+mn-cs"/>
              </a:rPr>
              <a:t> not your friend.”  In other words, discipline is part of my marching orders.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276846-1892-4B78-827F-4CC9AAA48B57}" type="slidenum">
              <a:rPr lang="en-US" smtClean="0"/>
              <a:t>14</a:t>
            </a:fld>
            <a:endParaRPr lang="en-US"/>
          </a:p>
        </p:txBody>
      </p:sp>
    </p:spTree>
    <p:extLst>
      <p:ext uri="{BB962C8B-B14F-4D97-AF65-F5344CB8AC3E}">
        <p14:creationId xmlns:p14="http://schemas.microsoft.com/office/powerpoint/2010/main" val="2025375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smtClean="0">
                <a:solidFill>
                  <a:schemeClr val="tx1"/>
                </a:solidFill>
                <a:effectLst/>
                <a:latin typeface="+mn-lt"/>
                <a:ea typeface="+mn-ea"/>
                <a:cs typeface="+mn-cs"/>
              </a:rPr>
              <a:t>This is a sister verse to the one we looked at in Ephesians. Here, Paul tells us why it’s important for parents not to provoke their kid—they will discourage them.</a:t>
            </a:r>
          </a:p>
          <a:p>
            <a:pPr fontAlgn="base"/>
            <a:r>
              <a:rPr lang="en-US" sz="1200" kern="1200" dirty="0" smtClean="0">
                <a:solidFill>
                  <a:schemeClr val="tx1"/>
                </a:solidFill>
                <a:effectLst/>
                <a:latin typeface="+mn-lt"/>
                <a:ea typeface="+mn-ea"/>
                <a:cs typeface="+mn-cs"/>
              </a:rPr>
              <a:t>But what does Paul mean by provoke?</a:t>
            </a:r>
          </a:p>
          <a:p>
            <a:pPr fontAlgn="base"/>
            <a:r>
              <a:rPr lang="en-US" sz="1200" kern="1200" dirty="0" smtClean="0">
                <a:solidFill>
                  <a:schemeClr val="tx1"/>
                </a:solidFill>
                <a:effectLst/>
                <a:latin typeface="+mn-lt"/>
                <a:ea typeface="+mn-ea"/>
                <a:cs typeface="+mn-cs"/>
              </a:rPr>
              <a:t> </a:t>
            </a:r>
          </a:p>
          <a:p>
            <a:pPr fontAlgn="base"/>
            <a:r>
              <a:rPr lang="en-US" sz="1200" kern="1200" dirty="0" smtClean="0">
                <a:solidFill>
                  <a:schemeClr val="tx1"/>
                </a:solidFill>
                <a:effectLst/>
                <a:latin typeface="+mn-lt"/>
                <a:ea typeface="+mn-ea"/>
                <a:cs typeface="+mn-cs"/>
              </a:rPr>
              <a:t>In this sense “provoke” means to challenge or to irritate. An example would be the so-called “helicopter mom,” who “hovers” over her kids at all times. Another example would be the father who is never satisfied with his son’s performance in school, sports, work, etc.</a:t>
            </a:r>
          </a:p>
          <a:p>
            <a:pPr fontAlgn="base"/>
            <a:r>
              <a:rPr lang="en-US" sz="1200" kern="1200" dirty="0" smtClean="0">
                <a:solidFill>
                  <a:schemeClr val="tx1"/>
                </a:solidFill>
                <a:effectLst/>
                <a:latin typeface="+mn-lt"/>
                <a:ea typeface="+mn-ea"/>
                <a:cs typeface="+mn-cs"/>
              </a:rPr>
              <a:t> </a:t>
            </a:r>
          </a:p>
          <a:p>
            <a:pPr fontAlgn="base"/>
            <a:r>
              <a:rPr lang="en-US" sz="1200" kern="1200" dirty="0" smtClean="0">
                <a:solidFill>
                  <a:schemeClr val="tx1"/>
                </a:solidFill>
                <a:effectLst/>
                <a:latin typeface="+mn-lt"/>
                <a:ea typeface="+mn-ea"/>
                <a:cs typeface="+mn-cs"/>
              </a:rPr>
              <a:t>Our second oldest son is naturally bright; he is just plain smart. He would say to us after a report card arrived, “You will only be happy if I get all A’s.” To which we always responded, “No we don’t require all A’s; we just require you to try your best.” (Yes, there were times we knew he was less than motivated.) All A’s would have been no problem for him, but we as parents must strike a balance between encouraging our children to do better versus nagging them to a point where they quit trying. </a:t>
            </a:r>
          </a:p>
          <a:p>
            <a:pPr fontAlgn="base"/>
            <a:r>
              <a:rPr lang="en-US" sz="1200" kern="1200" dirty="0" smtClean="0">
                <a:solidFill>
                  <a:schemeClr val="tx1"/>
                </a:solidFill>
                <a:effectLst/>
                <a:latin typeface="+mn-lt"/>
                <a:ea typeface="+mn-ea"/>
                <a:cs typeface="+mn-cs"/>
              </a:rPr>
              <a:t> </a:t>
            </a:r>
          </a:p>
          <a:p>
            <a:pPr fontAlgn="base"/>
            <a:r>
              <a:rPr lang="en-US" sz="1200" kern="1200" dirty="0" smtClean="0">
                <a:solidFill>
                  <a:schemeClr val="tx1"/>
                </a:solidFill>
                <a:effectLst/>
                <a:latin typeface="+mn-lt"/>
                <a:ea typeface="+mn-ea"/>
                <a:cs typeface="+mn-cs"/>
              </a:rPr>
              <a:t>This verse should be taken seriously. When Paul says, “discouraged,” he literally means “to lose heart.” Training children is important, but it needs to be done in a way that does not cause them to lose heart.</a:t>
            </a:r>
          </a:p>
          <a:p>
            <a:pPr fontAlgn="base"/>
            <a:r>
              <a:rPr lang="en-US" sz="1200" kern="1200" dirty="0" smtClean="0">
                <a:solidFill>
                  <a:schemeClr val="tx1"/>
                </a:solidFill>
                <a:effectLst/>
                <a:latin typeface="+mn-lt"/>
                <a:ea typeface="+mn-ea"/>
                <a:cs typeface="+mn-cs"/>
              </a:rPr>
              <a:t> </a:t>
            </a:r>
          </a:p>
          <a:p>
            <a:pPr fontAlgn="base"/>
            <a:r>
              <a:rPr lang="en-US" sz="1200" kern="1200" dirty="0" smtClean="0">
                <a:solidFill>
                  <a:schemeClr val="tx1"/>
                </a:solidFill>
                <a:effectLst/>
                <a:latin typeface="+mn-lt"/>
                <a:ea typeface="+mn-ea"/>
                <a:cs typeface="+mn-cs"/>
              </a:rPr>
              <a:t>My wife and I have a saying, “Is this a hill to die on?” or “In a hundred years, will this matter?” You must choose wisely.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276846-1892-4B78-827F-4CC9AAA48B57}" type="slidenum">
              <a:rPr lang="en-US" smtClean="0"/>
              <a:t>15</a:t>
            </a:fld>
            <a:endParaRPr lang="en-US"/>
          </a:p>
        </p:txBody>
      </p:sp>
    </p:spTree>
    <p:extLst>
      <p:ext uri="{BB962C8B-B14F-4D97-AF65-F5344CB8AC3E}">
        <p14:creationId xmlns:p14="http://schemas.microsoft.com/office/powerpoint/2010/main" val="1933001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Table Talk Topics</a:t>
            </a:r>
            <a:endParaRPr lang="en-US"/>
          </a:p>
        </p:txBody>
      </p:sp>
      <p:sp>
        <p:nvSpPr>
          <p:cNvPr id="4" name="Slide Number Placeholder 3"/>
          <p:cNvSpPr>
            <a:spLocks noGrp="1"/>
          </p:cNvSpPr>
          <p:nvPr>
            <p:ph type="sldNum" sz="quarter" idx="10"/>
          </p:nvPr>
        </p:nvSpPr>
        <p:spPr/>
        <p:txBody>
          <a:bodyPr/>
          <a:lstStyle/>
          <a:p>
            <a:fld id="{32276846-1892-4B78-827F-4CC9AAA48B57}" type="slidenum">
              <a:rPr lang="en-US" smtClean="0"/>
              <a:t>16</a:t>
            </a:fld>
            <a:endParaRPr lang="en-US"/>
          </a:p>
        </p:txBody>
      </p:sp>
    </p:spTree>
    <p:extLst>
      <p:ext uri="{BB962C8B-B14F-4D97-AF65-F5344CB8AC3E}">
        <p14:creationId xmlns:p14="http://schemas.microsoft.com/office/powerpoint/2010/main" val="1961663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advance the slides yet.]</a:t>
            </a:r>
          </a:p>
          <a:p>
            <a:r>
              <a:rPr lang="en-US" dirty="0"/>
              <a:t>I apologize up front that the majority of my talk will be directed towards the men. However there are plenty of nuggets for the women too.</a:t>
            </a:r>
          </a:p>
          <a:p>
            <a:endParaRPr lang="en-US" dirty="0"/>
          </a:p>
          <a:p>
            <a:r>
              <a:rPr lang="en-US" dirty="0"/>
              <a:t>What are your priorities?  As men, especially Royal Ranger men, it is easy to get off track. We get passionate about this ministry that we have been called into.   [Show the incorrect order]  </a:t>
            </a:r>
          </a:p>
          <a:p>
            <a:endParaRPr lang="en-US" dirty="0" smtClean="0"/>
          </a:p>
          <a:p>
            <a:r>
              <a:rPr lang="en-US" sz="1200" kern="1200" dirty="0" smtClean="0">
                <a:solidFill>
                  <a:schemeClr val="tx1"/>
                </a:solidFill>
                <a:effectLst/>
                <a:latin typeface="+mn-lt"/>
                <a:ea typeface="+mn-ea"/>
                <a:cs typeface="+mn-cs"/>
              </a:rPr>
              <a:t>Yes, this order is wrong! But oh, how easy is it to get off track. “God called me into this ministry and it takes priority over my work and my family.” Once again WRONG! You have to guard against giving more time to Rangers than you do to your family. In my Rangers career, I have used a lot of PTO (paid time off) for training events, camp outs, </a:t>
            </a:r>
            <a:r>
              <a:rPr lang="en-US" sz="1200" kern="1200" dirty="0" err="1" smtClean="0">
                <a:solidFill>
                  <a:schemeClr val="tx1"/>
                </a:solidFill>
                <a:effectLst/>
                <a:latin typeface="+mn-lt"/>
                <a:ea typeface="+mn-ea"/>
                <a:cs typeface="+mn-cs"/>
              </a:rPr>
              <a:t>Camporama</a:t>
            </a:r>
            <a:r>
              <a:rPr lang="en-US" sz="1200" kern="1200" dirty="0" smtClean="0">
                <a:solidFill>
                  <a:schemeClr val="tx1"/>
                </a:solidFill>
                <a:effectLst/>
                <a:latin typeface="+mn-lt"/>
                <a:ea typeface="+mn-ea"/>
                <a:cs typeface="+mn-cs"/>
              </a:rPr>
              <a:t>, and so on, but this has been balanced with making sure I don't let it over shadow my first love—my wife &amp; children. Taking vacations, going out to breakfast or dinner, watching a movie together, playing ball are ways to balance that time.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276846-1892-4B78-827F-4CC9AAA48B57}" type="slidenum">
              <a:rPr lang="en-US" smtClean="0"/>
              <a:t>3</a:t>
            </a:fld>
            <a:endParaRPr lang="en-US"/>
          </a:p>
        </p:txBody>
      </p:sp>
    </p:spTree>
    <p:extLst>
      <p:ext uri="{BB962C8B-B14F-4D97-AF65-F5344CB8AC3E}">
        <p14:creationId xmlns:p14="http://schemas.microsoft.com/office/powerpoint/2010/main" val="4219165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correct order.</a:t>
            </a:r>
          </a:p>
          <a:p>
            <a:endParaRPr lang="en-US" dirty="0"/>
          </a:p>
          <a:p>
            <a:r>
              <a:rPr lang="en-US" dirty="0"/>
              <a:t>[show order]</a:t>
            </a:r>
          </a:p>
          <a:p>
            <a:endParaRPr lang="en-US" dirty="0"/>
          </a:p>
          <a:p>
            <a:r>
              <a:rPr lang="en-US" dirty="0"/>
              <a:t>Your relationship with God should always be number 1</a:t>
            </a:r>
            <a:r>
              <a:rPr lang="en-US" dirty="0" smtClean="0"/>
              <a:t>.</a:t>
            </a:r>
          </a:p>
          <a:p>
            <a:endParaRPr lang="en-US" dirty="0"/>
          </a:p>
          <a:p>
            <a:r>
              <a:rPr lang="en-US" dirty="0"/>
              <a:t>Next your relationship with your wife and children should only come second to God. We can go through the other items – but Priority No. 2 is what I’m here to talk about during this session.</a:t>
            </a:r>
          </a:p>
        </p:txBody>
      </p:sp>
      <p:sp>
        <p:nvSpPr>
          <p:cNvPr id="4" name="Slide Number Placeholder 3"/>
          <p:cNvSpPr>
            <a:spLocks noGrp="1"/>
          </p:cNvSpPr>
          <p:nvPr>
            <p:ph type="sldNum" sz="quarter" idx="10"/>
          </p:nvPr>
        </p:nvSpPr>
        <p:spPr/>
        <p:txBody>
          <a:bodyPr/>
          <a:lstStyle/>
          <a:p>
            <a:fld id="{32276846-1892-4B78-827F-4CC9AAA48B57}" type="slidenum">
              <a:rPr lang="en-US" smtClean="0"/>
              <a:t>4</a:t>
            </a:fld>
            <a:endParaRPr lang="en-US"/>
          </a:p>
        </p:txBody>
      </p:sp>
    </p:spTree>
    <p:extLst>
      <p:ext uri="{BB962C8B-B14F-4D97-AF65-F5344CB8AC3E}">
        <p14:creationId xmlns:p14="http://schemas.microsoft.com/office/powerpoint/2010/main" val="373582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made a covenant with God and your wife to love, cherish, and protect her until death do you part.  </a:t>
            </a:r>
          </a:p>
          <a:p>
            <a:endParaRPr lang="en-US" dirty="0"/>
          </a:p>
          <a:p>
            <a:r>
              <a:rPr lang="en-US" dirty="0"/>
              <a:t>A covenant is not like a contract that can be broken – marriage is a bond, or covenant, for life. Both parties freely enter into this binding agreement. </a:t>
            </a:r>
          </a:p>
        </p:txBody>
      </p:sp>
      <p:sp>
        <p:nvSpPr>
          <p:cNvPr id="4" name="Slide Number Placeholder 3"/>
          <p:cNvSpPr>
            <a:spLocks noGrp="1"/>
          </p:cNvSpPr>
          <p:nvPr>
            <p:ph type="sldNum" sz="quarter" idx="10"/>
          </p:nvPr>
        </p:nvSpPr>
        <p:spPr/>
        <p:txBody>
          <a:bodyPr/>
          <a:lstStyle/>
          <a:p>
            <a:fld id="{32276846-1892-4B78-827F-4CC9AAA48B57}" type="slidenum">
              <a:rPr lang="en-US" smtClean="0"/>
              <a:t>5</a:t>
            </a:fld>
            <a:endParaRPr lang="en-US"/>
          </a:p>
        </p:txBody>
      </p:sp>
    </p:spTree>
    <p:extLst>
      <p:ext uri="{BB962C8B-B14F-4D97-AF65-F5344CB8AC3E}">
        <p14:creationId xmlns:p14="http://schemas.microsoft.com/office/powerpoint/2010/main" val="4040670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might say…. </a:t>
            </a:r>
          </a:p>
        </p:txBody>
      </p:sp>
      <p:sp>
        <p:nvSpPr>
          <p:cNvPr id="4" name="Slide Number Placeholder 3"/>
          <p:cNvSpPr>
            <a:spLocks noGrp="1"/>
          </p:cNvSpPr>
          <p:nvPr>
            <p:ph type="sldNum" sz="quarter" idx="10"/>
          </p:nvPr>
        </p:nvSpPr>
        <p:spPr/>
        <p:txBody>
          <a:bodyPr/>
          <a:lstStyle/>
          <a:p>
            <a:fld id="{32276846-1892-4B78-827F-4CC9AAA48B57}" type="slidenum">
              <a:rPr lang="en-US" smtClean="0"/>
              <a:t>6</a:t>
            </a:fld>
            <a:endParaRPr lang="en-US"/>
          </a:p>
        </p:txBody>
      </p:sp>
    </p:spTree>
    <p:extLst>
      <p:ext uri="{BB962C8B-B14F-4D97-AF65-F5344CB8AC3E}">
        <p14:creationId xmlns:p14="http://schemas.microsoft.com/office/powerpoint/2010/main" val="2445678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Dobson </a:t>
            </a:r>
            <a:r>
              <a:rPr lang="en-US" dirty="0" smtClean="0"/>
              <a:t>says,</a:t>
            </a:r>
            <a:r>
              <a:rPr lang="en-US" baseline="0" dirty="0" smtClean="0"/>
              <a:t> “</a:t>
            </a:r>
            <a:r>
              <a:rPr lang="en-US" dirty="0" smtClean="0"/>
              <a:t>If </a:t>
            </a:r>
            <a:r>
              <a:rPr lang="en-US" dirty="0"/>
              <a:t>marriage is going to reach its potential, it will require an all-out investment by both husband and wife</a:t>
            </a:r>
            <a:r>
              <a:rPr lang="en-US" dirty="0" smtClean="0"/>
              <a:t>.”</a:t>
            </a:r>
            <a:endParaRPr lang="en-US" dirty="0"/>
          </a:p>
        </p:txBody>
      </p:sp>
      <p:sp>
        <p:nvSpPr>
          <p:cNvPr id="4" name="Slide Number Placeholder 3"/>
          <p:cNvSpPr>
            <a:spLocks noGrp="1"/>
          </p:cNvSpPr>
          <p:nvPr>
            <p:ph type="sldNum" sz="quarter" idx="10"/>
          </p:nvPr>
        </p:nvSpPr>
        <p:spPr/>
        <p:txBody>
          <a:bodyPr/>
          <a:lstStyle/>
          <a:p>
            <a:fld id="{32276846-1892-4B78-827F-4CC9AAA48B57}" type="slidenum">
              <a:rPr lang="en-US" smtClean="0"/>
              <a:t>7</a:t>
            </a:fld>
            <a:endParaRPr lang="en-US"/>
          </a:p>
        </p:txBody>
      </p:sp>
    </p:spTree>
    <p:extLst>
      <p:ext uri="{BB962C8B-B14F-4D97-AF65-F5344CB8AC3E}">
        <p14:creationId xmlns:p14="http://schemas.microsoft.com/office/powerpoint/2010/main" val="688647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Prioritizing what's </a:t>
            </a:r>
            <a:r>
              <a:rPr lang="en-US" sz="1200" kern="1200" dirty="0">
                <a:solidFill>
                  <a:schemeClr val="tx1"/>
                </a:solidFill>
                <a:effectLst/>
                <a:latin typeface="+mn-lt"/>
                <a:ea typeface="+mn-ea"/>
                <a:cs typeface="+mn-cs"/>
                <a:hlinkClick r:id="rId3"/>
              </a:rPr>
              <a:t>important</a:t>
            </a:r>
            <a:r>
              <a:rPr lang="en-US" sz="1200" kern="1200" dirty="0">
                <a:solidFill>
                  <a:schemeClr val="tx1"/>
                </a:solidFill>
                <a:effectLst/>
                <a:latin typeface="+mn-lt"/>
                <a:ea typeface="+mn-ea"/>
                <a:cs typeface="+mn-cs"/>
              </a:rPr>
              <a:t> is challenging in today's world. The split focus required to maintain a career and a home, not to mention a Facebook feed, can feel overwhelming.</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Enter the science of what to prioritize, when.</a:t>
            </a:r>
          </a:p>
          <a:p>
            <a:pPr fontAlgn="base"/>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For </a:t>
            </a:r>
            <a:r>
              <a:rPr lang="en-US" sz="1200" kern="1200" dirty="0">
                <a:solidFill>
                  <a:schemeClr val="tx1"/>
                </a:solidFill>
                <a:effectLst/>
                <a:latin typeface="+mn-lt"/>
                <a:ea typeface="+mn-ea"/>
                <a:cs typeface="+mn-cs"/>
              </a:rPr>
              <a:t>over 75 years, Harvard's </a:t>
            </a:r>
            <a:r>
              <a:rPr lang="en-US" sz="1200" kern="1200" dirty="0">
                <a:solidFill>
                  <a:schemeClr val="tx1"/>
                </a:solidFill>
                <a:effectLst/>
                <a:latin typeface="+mn-lt"/>
                <a:ea typeface="+mn-ea"/>
                <a:cs typeface="+mn-cs"/>
                <a:hlinkClick r:id="rId4"/>
              </a:rPr>
              <a:t>Grant and Glueck study</a:t>
            </a:r>
            <a:r>
              <a:rPr lang="en-US" sz="1200" kern="1200" dirty="0">
                <a:solidFill>
                  <a:schemeClr val="tx1"/>
                </a:solidFill>
                <a:effectLst/>
                <a:latin typeface="+mn-lt"/>
                <a:ea typeface="+mn-ea"/>
                <a:cs typeface="+mn-cs"/>
              </a:rPr>
              <a:t> has tracked the physical and emotional well-being of two populations: 456 poor men growing up in Boston from 1939 to 2014 (the Grant Study), and 268 male graduates from Harvard's classes of 1939-1944 (the </a:t>
            </a:r>
            <a:r>
              <a:rPr lang="en-US" sz="1200" kern="1200" dirty="0" err="1">
                <a:solidFill>
                  <a:schemeClr val="tx1"/>
                </a:solidFill>
                <a:effectLst/>
                <a:latin typeface="+mn-lt"/>
                <a:ea typeface="+mn-ea"/>
                <a:cs typeface="+mn-cs"/>
              </a:rPr>
              <a:t>Glueck</a:t>
            </a:r>
            <a:r>
              <a:rPr lang="en-US" sz="1200" kern="1200" dirty="0">
                <a:solidFill>
                  <a:schemeClr val="tx1"/>
                </a:solidFill>
                <a:effectLst/>
                <a:latin typeface="+mn-lt"/>
                <a:ea typeface="+mn-ea"/>
                <a:cs typeface="+mn-cs"/>
              </a:rPr>
              <a:t> study</a:t>
            </a:r>
            <a:r>
              <a:rPr lang="en-US" sz="1200" kern="1200" dirty="0" smtClean="0">
                <a:solidFill>
                  <a:schemeClr val="tx1"/>
                </a:solidFill>
                <a:effectLst/>
                <a:latin typeface="+mn-lt"/>
                <a:ea typeface="+mn-ea"/>
                <a:cs typeface="+mn-cs"/>
              </a:rPr>
              <a:t>).</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Due to the length of the research period, this has required multiple generations of researchers. Since before WWII, they've diligently analyzed blood samples, conducted brain scans (once they became available), and pored over self-reported surveys, as well as actual interactions with these men, to compile the findings</a:t>
            </a:r>
            <a:r>
              <a:rPr lang="en-US" sz="1200" kern="1200" dirty="0" smtClean="0">
                <a:solidFill>
                  <a:schemeClr val="tx1"/>
                </a:solidFill>
                <a:effectLst/>
                <a:latin typeface="+mn-lt"/>
                <a:ea typeface="+mn-ea"/>
                <a:cs typeface="+mn-cs"/>
              </a:rPr>
              <a:t>.</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The conclusion? According to Robert </a:t>
            </a:r>
            <a:r>
              <a:rPr lang="en-US" sz="1200" kern="1200" dirty="0" err="1">
                <a:solidFill>
                  <a:schemeClr val="tx1"/>
                </a:solidFill>
                <a:effectLst/>
                <a:latin typeface="+mn-lt"/>
                <a:ea typeface="+mn-ea"/>
                <a:cs typeface="+mn-cs"/>
              </a:rPr>
              <a:t>Waldinger</a:t>
            </a:r>
            <a:r>
              <a:rPr lang="en-US" sz="1200" kern="1200" dirty="0">
                <a:solidFill>
                  <a:schemeClr val="tx1"/>
                </a:solidFill>
                <a:effectLst/>
                <a:latin typeface="+mn-lt"/>
                <a:ea typeface="+mn-ea"/>
                <a:cs typeface="+mn-cs"/>
              </a:rPr>
              <a:t>, director of the Harvard Study of Adult Development, one thing surpasses all the rest in terms of importance:</a:t>
            </a:r>
          </a:p>
          <a:p>
            <a:pPr fontAlgn="base"/>
            <a:r>
              <a:rPr lang="en-US" sz="1200" kern="1200" dirty="0">
                <a:solidFill>
                  <a:schemeClr val="tx1"/>
                </a:solidFill>
                <a:effectLst/>
                <a:latin typeface="+mn-lt"/>
                <a:ea typeface="+mn-ea"/>
                <a:cs typeface="+mn-cs"/>
              </a:rPr>
              <a:t>"The clearest message that we get from this 75-year study is this: </a:t>
            </a:r>
            <a:r>
              <a:rPr lang="en-US" sz="1200" b="1" kern="1200" dirty="0">
                <a:solidFill>
                  <a:schemeClr val="tx1"/>
                </a:solidFill>
                <a:effectLst/>
                <a:latin typeface="+mn-lt"/>
                <a:ea typeface="+mn-ea"/>
                <a:cs typeface="+mn-cs"/>
              </a:rPr>
              <a:t>Good relationships keep us happier and healthier. Period</a:t>
            </a:r>
            <a:r>
              <a:rPr lang="en-US" sz="1200" b="1" kern="1200" dirty="0" smtClean="0">
                <a:solidFill>
                  <a:schemeClr val="tx1"/>
                </a:solidFill>
                <a:effectLst/>
                <a:latin typeface="+mn-lt"/>
                <a:ea typeface="+mn-ea"/>
                <a:cs typeface="+mn-cs"/>
              </a:rPr>
              <a:t>.”</a:t>
            </a:r>
          </a:p>
          <a:p>
            <a:pPr fontAlgn="base"/>
            <a:endParaRPr lang="en-US" sz="1200" b="1"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Not how much is in your 401(k). Not how many conferences you spoke at--or keynoted. Not how many blog posts you wrote or how many followers you had or how many tech companies you worked for or how much power you wielded there or how much you vested at each.</a:t>
            </a:r>
          </a:p>
          <a:p>
            <a:pPr fontAlgn="base"/>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No</a:t>
            </a:r>
            <a:r>
              <a:rPr lang="en-US" sz="1200" kern="1200" dirty="0">
                <a:solidFill>
                  <a:schemeClr val="tx1"/>
                </a:solidFill>
                <a:effectLst/>
                <a:latin typeface="+mn-lt"/>
                <a:ea typeface="+mn-ea"/>
                <a:cs typeface="+mn-cs"/>
              </a:rPr>
              <a:t>, the biggest predictor of your happiness and fulfillment overall in life is, basically, love</a:t>
            </a:r>
            <a:r>
              <a:rPr lang="en-US" sz="1200" kern="1200" dirty="0" smtClean="0">
                <a:solidFill>
                  <a:schemeClr val="tx1"/>
                </a:solidFill>
                <a:effectLst/>
                <a:latin typeface="+mn-lt"/>
                <a:ea typeface="+mn-ea"/>
                <a:cs typeface="+mn-cs"/>
              </a:rPr>
              <a:t>.</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Specifically, the study demonstrates that having someone to rely on helps your nervous system relax, helps your brain stay healthier for longer, and reduces both emotional as well as physical pain</a:t>
            </a:r>
            <a:r>
              <a:rPr lang="en-US" sz="1200" kern="1200" dirty="0" smtClean="0">
                <a:solidFill>
                  <a:schemeClr val="tx1"/>
                </a:solidFill>
                <a:effectLst/>
                <a:latin typeface="+mn-lt"/>
                <a:ea typeface="+mn-ea"/>
                <a:cs typeface="+mn-cs"/>
              </a:rPr>
              <a:t>.</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The data is also very clear that those who feel lonely are more likely to see their physical health decline earlier and die younger</a:t>
            </a:r>
            <a:r>
              <a:rPr lang="en-US" sz="1200" kern="1200" dirty="0" smtClean="0">
                <a:solidFill>
                  <a:schemeClr val="tx1"/>
                </a:solidFill>
                <a:effectLst/>
                <a:latin typeface="+mn-lt"/>
                <a:ea typeface="+mn-ea"/>
                <a:cs typeface="+mn-cs"/>
              </a:rPr>
              <a:t>.</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"It's not just the number of friends you have, and it's not whether or not you're in a committed relationship," says </a:t>
            </a:r>
            <a:r>
              <a:rPr lang="en-US" sz="1200" kern="1200" dirty="0" err="1">
                <a:solidFill>
                  <a:schemeClr val="tx1"/>
                </a:solidFill>
                <a:effectLst/>
                <a:latin typeface="+mn-lt"/>
                <a:ea typeface="+mn-ea"/>
                <a:cs typeface="+mn-cs"/>
              </a:rPr>
              <a:t>Waldinger</a:t>
            </a:r>
            <a:r>
              <a:rPr lang="en-US" sz="1200" kern="1200" dirty="0">
                <a:solidFill>
                  <a:schemeClr val="tx1"/>
                </a:solidFill>
                <a:effectLst/>
                <a:latin typeface="+mn-lt"/>
                <a:ea typeface="+mn-ea"/>
                <a:cs typeface="+mn-cs"/>
              </a:rPr>
              <a:t>. "It's the quality of your close relationships that matters</a:t>
            </a:r>
            <a:r>
              <a:rPr lang="en-US" sz="1200" kern="1200" dirty="0" smtClean="0">
                <a:solidFill>
                  <a:schemeClr val="tx1"/>
                </a:solidFill>
                <a:effectLst/>
                <a:latin typeface="+mn-lt"/>
                <a:ea typeface="+mn-ea"/>
                <a:cs typeface="+mn-cs"/>
              </a:rPr>
              <a:t>.”</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What that means is this: It doesn't matter whether you have a huge group of friends and go out every weekend or if you're in a "perfect" romantic relationship (as if those exist). It's the </a:t>
            </a:r>
            <a:r>
              <a:rPr lang="en-US" sz="1200" i="1" kern="1200" dirty="0">
                <a:solidFill>
                  <a:schemeClr val="tx1"/>
                </a:solidFill>
                <a:effectLst/>
                <a:latin typeface="+mn-lt"/>
                <a:ea typeface="+mn-ea"/>
                <a:cs typeface="+mn-cs"/>
              </a:rPr>
              <a:t>quality</a:t>
            </a:r>
            <a:r>
              <a:rPr lang="en-US" sz="1200" kern="1200" dirty="0">
                <a:solidFill>
                  <a:schemeClr val="tx1"/>
                </a:solidFill>
                <a:effectLst/>
                <a:latin typeface="+mn-lt"/>
                <a:ea typeface="+mn-ea"/>
                <a:cs typeface="+mn-cs"/>
              </a:rPr>
              <a:t> of the relationships--how much vulnerability and depth exists within them; how safe you feel sharing with one another; the extent to which you can relax and be seen for who you truly are, and truly see another</a:t>
            </a:r>
            <a:r>
              <a:rPr lang="en-US" sz="1200" kern="1200" dirty="0" smtClean="0">
                <a:solidFill>
                  <a:schemeClr val="tx1"/>
                </a:solidFill>
                <a:effectLst/>
                <a:latin typeface="+mn-lt"/>
                <a:ea typeface="+mn-ea"/>
                <a:cs typeface="+mn-cs"/>
              </a:rPr>
              <a:t>.</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According to George </a:t>
            </a:r>
            <a:r>
              <a:rPr lang="en-US" sz="1200" kern="1200" dirty="0" err="1">
                <a:solidFill>
                  <a:schemeClr val="tx1"/>
                </a:solidFill>
                <a:effectLst/>
                <a:latin typeface="+mn-lt"/>
                <a:ea typeface="+mn-ea"/>
                <a:cs typeface="+mn-cs"/>
              </a:rPr>
              <a:t>Vaillant</a:t>
            </a:r>
            <a:r>
              <a:rPr lang="en-US" sz="1200" kern="1200" dirty="0">
                <a:solidFill>
                  <a:schemeClr val="tx1"/>
                </a:solidFill>
                <a:effectLst/>
                <a:latin typeface="+mn-lt"/>
                <a:ea typeface="+mn-ea"/>
                <a:cs typeface="+mn-cs"/>
              </a:rPr>
              <a:t>, the Harvard psychiatrist who directed the study from 1972 to 2004, there are two foundational elements to this: "One is love. The other is finding a way of coping with life that does not push love away</a:t>
            </a:r>
            <a:r>
              <a:rPr lang="en-US" sz="1200" kern="1200" dirty="0" smtClean="0">
                <a:solidFill>
                  <a:schemeClr val="tx1"/>
                </a:solidFill>
                <a:effectLst/>
                <a:latin typeface="+mn-lt"/>
                <a:ea typeface="+mn-ea"/>
                <a:cs typeface="+mn-cs"/>
              </a:rPr>
              <a:t>.”</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Thus, if you've found love (in the form of a relationship, let's say) but you undergo a trauma like losing a job, losing a parent, or losing a child, and you don't deal with that trauma, you could end up "coping" in a way that pushes love away</a:t>
            </a:r>
            <a:r>
              <a:rPr lang="en-US" sz="1200" kern="1200" dirty="0" smtClean="0">
                <a:solidFill>
                  <a:schemeClr val="tx1"/>
                </a:solidFill>
                <a:effectLst/>
                <a:latin typeface="+mn-lt"/>
                <a:ea typeface="+mn-ea"/>
                <a:cs typeface="+mn-cs"/>
              </a:rPr>
              <a:t>.</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This is a very good reminder to prioritize not only connection but your own capacity to process emotions and stress. If you're struggling, get a good therapist. Join a support group. Invest in a workshop. Get a grief counselor. Take personal growth seriously so you are available for connection</a:t>
            </a:r>
            <a:r>
              <a:rPr lang="en-US" sz="1200" kern="1200" dirty="0" smtClean="0">
                <a:solidFill>
                  <a:schemeClr val="tx1"/>
                </a:solidFill>
                <a:effectLst/>
                <a:latin typeface="+mn-lt"/>
                <a:ea typeface="+mn-ea"/>
                <a:cs typeface="+mn-cs"/>
              </a:rPr>
              <a:t>.</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Because the data is clear that, in the end, you could have all the money you've ever wanted, a successful career, and be in good physical health, but without loving relationships, you won't be happy</a:t>
            </a:r>
            <a:r>
              <a:rPr lang="en-US" sz="1200" kern="1200" dirty="0" smtClean="0">
                <a:solidFill>
                  <a:schemeClr val="tx1"/>
                </a:solidFill>
                <a:effectLst/>
                <a:latin typeface="+mn-lt"/>
                <a:ea typeface="+mn-ea"/>
                <a:cs typeface="+mn-cs"/>
              </a:rPr>
              <a:t>.</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The next time you're scrolling through Facebook instead of being present at the table with your significant other, or you're considering staying late at the office instead of getting together with your close friend, or you catch yourself working on a Saturday instead of going to the farmer's market with your sister, consider making a different choice</a:t>
            </a:r>
            <a:r>
              <a:rPr lang="en-US" sz="1200" kern="1200" dirty="0" smtClean="0">
                <a:solidFill>
                  <a:schemeClr val="tx1"/>
                </a:solidFill>
                <a:effectLst/>
                <a:latin typeface="+mn-lt"/>
                <a:ea typeface="+mn-ea"/>
                <a:cs typeface="+mn-cs"/>
              </a:rPr>
              <a:t>.</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"Relationships are messy and they're complicated," acknowledges </a:t>
            </a:r>
            <a:r>
              <a:rPr lang="en-US" sz="1200" kern="1200" dirty="0" err="1">
                <a:solidFill>
                  <a:schemeClr val="tx1"/>
                </a:solidFill>
                <a:effectLst/>
                <a:latin typeface="+mn-lt"/>
                <a:ea typeface="+mn-ea"/>
                <a:cs typeface="+mn-cs"/>
              </a:rPr>
              <a:t>Waldinger</a:t>
            </a:r>
            <a:r>
              <a:rPr lang="en-US" sz="1200" kern="1200" dirty="0">
                <a:solidFill>
                  <a:schemeClr val="tx1"/>
                </a:solidFill>
                <a:effectLst/>
                <a:latin typeface="+mn-lt"/>
                <a:ea typeface="+mn-ea"/>
                <a:cs typeface="+mn-cs"/>
              </a:rPr>
              <a:t>. But he's adamant in his research-backed assessment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t>
            </a:r>
            <a:r>
              <a:rPr lang="en-US" sz="1200" b="1" kern="1200" dirty="0">
                <a:solidFill>
                  <a:schemeClr val="tx1"/>
                </a:solidFill>
                <a:effectLst/>
                <a:latin typeface="+mn-lt"/>
                <a:ea typeface="+mn-ea"/>
                <a:cs typeface="+mn-cs"/>
              </a:rPr>
              <a:t>The good life is built with good relationships.“</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Taken from: http://www.inc.com/melanie-curtin/want-a-life-of-fulfillment-a-75-year-harvard-study-says-to-prioritize-this-one-t.html</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2276846-1892-4B78-827F-4CC9AAA48B57}" type="slidenum">
              <a:rPr lang="en-US" smtClean="0"/>
              <a:t>8</a:t>
            </a:fld>
            <a:endParaRPr lang="en-US"/>
          </a:p>
        </p:txBody>
      </p:sp>
    </p:spTree>
    <p:extLst>
      <p:ext uri="{BB962C8B-B14F-4D97-AF65-F5344CB8AC3E}">
        <p14:creationId xmlns:p14="http://schemas.microsoft.com/office/powerpoint/2010/main" val="2166727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 . .</a:t>
            </a:r>
          </a:p>
          <a:p>
            <a:r>
              <a:rPr lang="en-US" sz="1200" kern="1200" dirty="0" smtClean="0">
                <a:solidFill>
                  <a:schemeClr val="tx1"/>
                </a:solidFill>
                <a:effectLst/>
                <a:latin typeface="+mn-lt"/>
                <a:ea typeface="+mn-ea"/>
                <a:cs typeface="+mn-cs"/>
              </a:rPr>
              <a:t>So you’ve made a covenant with your spouse for life. Now, if you want to live longer, then work on making your relationship better.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Does she long to see you after you have been away on a Rangers event, or does she dread the mess you will be piling up in the entry. Does she look across a crowded room and is thankful you are hers, or is she thinking how can I get rid of him?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live in a society of “it’s not my fault.” Well I’m here to tell you, that in many areas yes, it is. Marriage and parenting are work. You have to invest yourself into your marriage; it is not all about you.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276846-1892-4B78-827F-4CC9AAA48B57}" type="slidenum">
              <a:rPr lang="en-US" smtClean="0"/>
              <a:t>9</a:t>
            </a:fld>
            <a:endParaRPr lang="en-US"/>
          </a:p>
        </p:txBody>
      </p:sp>
    </p:spTree>
    <p:extLst>
      <p:ext uri="{BB962C8B-B14F-4D97-AF65-F5344CB8AC3E}">
        <p14:creationId xmlns:p14="http://schemas.microsoft.com/office/powerpoint/2010/main" val="2764288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[hold on advancing the slide]</a:t>
            </a:r>
          </a:p>
          <a:p>
            <a:r>
              <a:rPr lang="en-US" dirty="0"/>
              <a:t>Allow me to read: Ephesians 5: 22-33 NIV</a:t>
            </a:r>
          </a:p>
          <a:p>
            <a:r>
              <a:rPr lang="en-US" sz="1200" b="1" i="0" u="none" strike="noStrike" kern="1200" dirty="0">
                <a:solidFill>
                  <a:schemeClr val="tx1"/>
                </a:solidFill>
                <a:effectLst/>
                <a:latin typeface="+mn-lt"/>
                <a:ea typeface="+mn-ea"/>
                <a:cs typeface="+mn-cs"/>
              </a:rPr>
              <a:t>22</a:t>
            </a:r>
            <a:r>
              <a:rPr lang="en-US" sz="1200" b="0" i="0" u="none" strike="noStrike" kern="1200" dirty="0">
                <a:solidFill>
                  <a:schemeClr val="tx1"/>
                </a:solidFill>
                <a:effectLst/>
                <a:latin typeface="+mn-lt"/>
                <a:ea typeface="+mn-ea"/>
                <a:cs typeface="+mn-cs"/>
              </a:rPr>
              <a:t> Wives, submit yourselves to your own husbands as you do to the Lord. </a:t>
            </a:r>
          </a:p>
          <a:p>
            <a:r>
              <a:rPr lang="en-US" sz="1200" b="1" i="0" u="none" strike="noStrike" kern="1200" dirty="0">
                <a:solidFill>
                  <a:schemeClr val="tx1"/>
                </a:solidFill>
                <a:effectLst/>
                <a:latin typeface="+mn-lt"/>
                <a:ea typeface="+mn-ea"/>
                <a:cs typeface="+mn-cs"/>
              </a:rPr>
              <a:t>23</a:t>
            </a:r>
            <a:r>
              <a:rPr lang="en-US" sz="1200" b="0" i="0" u="none" strike="noStrike" kern="1200" dirty="0">
                <a:solidFill>
                  <a:schemeClr val="tx1"/>
                </a:solidFill>
                <a:effectLst/>
                <a:latin typeface="+mn-lt"/>
                <a:ea typeface="+mn-ea"/>
                <a:cs typeface="+mn-cs"/>
              </a:rPr>
              <a:t> For the husband is the head of the wife as Christ is the head of the church, his body, of which he is the Savior. </a:t>
            </a:r>
          </a:p>
          <a:p>
            <a:r>
              <a:rPr lang="en-US" sz="1200" b="1" i="0" u="none" strike="noStrike" kern="1200" dirty="0">
                <a:solidFill>
                  <a:schemeClr val="tx1"/>
                </a:solidFill>
                <a:effectLst/>
                <a:latin typeface="+mn-lt"/>
                <a:ea typeface="+mn-ea"/>
                <a:cs typeface="+mn-cs"/>
              </a:rPr>
              <a:t>24</a:t>
            </a:r>
            <a:r>
              <a:rPr lang="en-US" sz="1200" b="0" i="0" u="none" strike="noStrike" kern="1200" dirty="0">
                <a:solidFill>
                  <a:schemeClr val="tx1"/>
                </a:solidFill>
                <a:effectLst/>
                <a:latin typeface="+mn-lt"/>
                <a:ea typeface="+mn-ea"/>
                <a:cs typeface="+mn-cs"/>
              </a:rPr>
              <a:t> Now as the church submits to Christ, so also wives should submit to their husbands in everything. </a:t>
            </a:r>
          </a:p>
          <a:p>
            <a:r>
              <a:rPr lang="en-US" sz="1200" b="1" i="0" u="none" strike="noStrike" kern="1200" dirty="0">
                <a:solidFill>
                  <a:schemeClr val="tx1"/>
                </a:solidFill>
                <a:effectLst/>
                <a:latin typeface="+mn-lt"/>
                <a:ea typeface="+mn-ea"/>
                <a:cs typeface="+mn-cs"/>
              </a:rPr>
              <a:t>25</a:t>
            </a:r>
            <a:r>
              <a:rPr lang="en-US" sz="1200" b="0" i="0" u="none" strike="noStrike" kern="1200" dirty="0">
                <a:solidFill>
                  <a:schemeClr val="tx1"/>
                </a:solidFill>
                <a:effectLst/>
                <a:latin typeface="+mn-lt"/>
                <a:ea typeface="+mn-ea"/>
                <a:cs typeface="+mn-cs"/>
              </a:rPr>
              <a:t> Husbands, love your wives, just as Christ loved the church and gave himself up for her </a:t>
            </a:r>
          </a:p>
          <a:p>
            <a:r>
              <a:rPr lang="en-US" sz="1200" b="1" i="0" u="none" strike="noStrike" kern="1200" dirty="0">
                <a:solidFill>
                  <a:schemeClr val="tx1"/>
                </a:solidFill>
                <a:effectLst/>
                <a:latin typeface="+mn-lt"/>
                <a:ea typeface="+mn-ea"/>
                <a:cs typeface="+mn-cs"/>
              </a:rPr>
              <a:t>26</a:t>
            </a:r>
            <a:r>
              <a:rPr lang="en-US" sz="1200" b="0" i="0" u="none" strike="noStrike" kern="1200" dirty="0">
                <a:solidFill>
                  <a:schemeClr val="tx1"/>
                </a:solidFill>
                <a:effectLst/>
                <a:latin typeface="+mn-lt"/>
                <a:ea typeface="+mn-ea"/>
                <a:cs typeface="+mn-cs"/>
              </a:rPr>
              <a:t> to make her holy, cleansing her by the washing with water through the word, </a:t>
            </a:r>
          </a:p>
          <a:p>
            <a:r>
              <a:rPr lang="en-US" sz="1200" b="1" i="0" u="none" strike="noStrike" kern="1200" dirty="0">
                <a:solidFill>
                  <a:schemeClr val="tx1"/>
                </a:solidFill>
                <a:effectLst/>
                <a:latin typeface="+mn-lt"/>
                <a:ea typeface="+mn-ea"/>
                <a:cs typeface="+mn-cs"/>
              </a:rPr>
              <a:t>27</a:t>
            </a:r>
            <a:r>
              <a:rPr lang="en-US" sz="1200" b="0" i="0" u="none" strike="noStrike" kern="1200" dirty="0">
                <a:solidFill>
                  <a:schemeClr val="tx1"/>
                </a:solidFill>
                <a:effectLst/>
                <a:latin typeface="+mn-lt"/>
                <a:ea typeface="+mn-ea"/>
                <a:cs typeface="+mn-cs"/>
              </a:rPr>
              <a:t> and to present her to himself as a radiant church, without stain or wrinkle or any other blemish, but holy and blameless. </a:t>
            </a:r>
          </a:p>
          <a:p>
            <a:r>
              <a:rPr lang="en-US" sz="1200" b="1" i="0" u="none" strike="noStrike" kern="1200" dirty="0">
                <a:solidFill>
                  <a:schemeClr val="tx1"/>
                </a:solidFill>
                <a:effectLst/>
                <a:latin typeface="+mn-lt"/>
                <a:ea typeface="+mn-ea"/>
                <a:cs typeface="+mn-cs"/>
              </a:rPr>
              <a:t>28</a:t>
            </a:r>
            <a:r>
              <a:rPr lang="en-US" sz="1200" b="0" i="0" u="none" strike="noStrike" kern="1200" dirty="0">
                <a:solidFill>
                  <a:schemeClr val="tx1"/>
                </a:solidFill>
                <a:effectLst/>
                <a:latin typeface="+mn-lt"/>
                <a:ea typeface="+mn-ea"/>
                <a:cs typeface="+mn-cs"/>
              </a:rPr>
              <a:t> In this same way, husbands ought to love their wives as their own bodies. He who loves his wife loves himself. </a:t>
            </a:r>
          </a:p>
          <a:p>
            <a:r>
              <a:rPr lang="en-US" sz="1200" b="1" i="0" u="none" strike="noStrike" kern="1200" dirty="0">
                <a:solidFill>
                  <a:schemeClr val="tx1"/>
                </a:solidFill>
                <a:effectLst/>
                <a:latin typeface="+mn-lt"/>
                <a:ea typeface="+mn-ea"/>
                <a:cs typeface="+mn-cs"/>
              </a:rPr>
              <a:t>29</a:t>
            </a:r>
            <a:r>
              <a:rPr lang="en-US" sz="1200" b="0" i="0" u="none" strike="noStrike" kern="1200" dirty="0">
                <a:solidFill>
                  <a:schemeClr val="tx1"/>
                </a:solidFill>
                <a:effectLst/>
                <a:latin typeface="+mn-lt"/>
                <a:ea typeface="+mn-ea"/>
                <a:cs typeface="+mn-cs"/>
              </a:rPr>
              <a:t> After all, no one ever hated their own body, but they feed and care for their body, just as Christ does the church— </a:t>
            </a:r>
          </a:p>
          <a:p>
            <a:r>
              <a:rPr lang="en-US" sz="1200" b="1" i="0" u="none" strike="noStrike" kern="1200" dirty="0">
                <a:solidFill>
                  <a:schemeClr val="tx1"/>
                </a:solidFill>
                <a:effectLst/>
                <a:latin typeface="+mn-lt"/>
                <a:ea typeface="+mn-ea"/>
                <a:cs typeface="+mn-cs"/>
              </a:rPr>
              <a:t>30</a:t>
            </a:r>
            <a:r>
              <a:rPr lang="en-US" sz="1200" b="0" i="0" u="none" strike="noStrike" kern="1200" dirty="0">
                <a:solidFill>
                  <a:schemeClr val="tx1"/>
                </a:solidFill>
                <a:effectLst/>
                <a:latin typeface="+mn-lt"/>
                <a:ea typeface="+mn-ea"/>
                <a:cs typeface="+mn-cs"/>
              </a:rPr>
              <a:t> for we are members of his body. </a:t>
            </a:r>
          </a:p>
          <a:p>
            <a:r>
              <a:rPr lang="en-US" sz="1200" b="1" i="0" u="none" strike="noStrike" kern="1200" dirty="0">
                <a:solidFill>
                  <a:schemeClr val="tx1"/>
                </a:solidFill>
                <a:effectLst/>
                <a:latin typeface="+mn-lt"/>
                <a:ea typeface="+mn-ea"/>
                <a:cs typeface="+mn-cs"/>
              </a:rPr>
              <a:t>31</a:t>
            </a:r>
            <a:r>
              <a:rPr lang="en-US" sz="1200" b="0" i="0" u="none" strike="noStrike" kern="1200" dirty="0">
                <a:solidFill>
                  <a:schemeClr val="tx1"/>
                </a:solidFill>
                <a:effectLst/>
                <a:latin typeface="+mn-lt"/>
                <a:ea typeface="+mn-ea"/>
                <a:cs typeface="+mn-cs"/>
              </a:rPr>
              <a:t> “For this reason a man will leave his father and mother and be united to his wife, and the two will become one flesh.” </a:t>
            </a:r>
          </a:p>
          <a:p>
            <a:r>
              <a:rPr lang="en-US" sz="1200" b="1" i="0" u="none" strike="noStrike" kern="1200" dirty="0">
                <a:solidFill>
                  <a:schemeClr val="tx1"/>
                </a:solidFill>
                <a:effectLst/>
                <a:latin typeface="+mn-lt"/>
                <a:ea typeface="+mn-ea"/>
                <a:cs typeface="+mn-cs"/>
              </a:rPr>
              <a:t>32</a:t>
            </a:r>
            <a:r>
              <a:rPr lang="en-US" sz="1200" b="0" i="0" u="none" strike="noStrike" kern="1200" dirty="0">
                <a:solidFill>
                  <a:schemeClr val="tx1"/>
                </a:solidFill>
                <a:effectLst/>
                <a:latin typeface="+mn-lt"/>
                <a:ea typeface="+mn-ea"/>
                <a:cs typeface="+mn-cs"/>
              </a:rPr>
              <a:t>This is a profound mystery—but I am talking about Christ and the church. </a:t>
            </a:r>
          </a:p>
          <a:p>
            <a:r>
              <a:rPr lang="en-US" sz="1200" b="1" i="0" u="none" strike="noStrike" kern="1200" dirty="0">
                <a:solidFill>
                  <a:schemeClr val="tx1"/>
                </a:solidFill>
                <a:effectLst/>
                <a:latin typeface="+mn-lt"/>
                <a:ea typeface="+mn-ea"/>
                <a:cs typeface="+mn-cs"/>
              </a:rPr>
              <a:t>33</a:t>
            </a:r>
            <a:r>
              <a:rPr lang="en-US" sz="1200" b="0" i="0" u="none" strike="noStrike" kern="1200" dirty="0">
                <a:solidFill>
                  <a:schemeClr val="tx1"/>
                </a:solidFill>
                <a:effectLst/>
                <a:latin typeface="+mn-lt"/>
                <a:ea typeface="+mn-ea"/>
                <a:cs typeface="+mn-cs"/>
              </a:rPr>
              <a:t>However, each one of you also must love his wife as he loves himself, and the wife must respect her husband.</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What do we get out of this – TWO main points:</a:t>
            </a:r>
          </a:p>
          <a:p>
            <a:endParaRPr lang="en-US" sz="1200" b="0" i="0" u="none" strike="noStrike" kern="1200" dirty="0">
              <a:solidFill>
                <a:schemeClr val="tx1"/>
              </a:solidFill>
              <a:effectLst/>
              <a:latin typeface="+mn-lt"/>
              <a:ea typeface="+mn-ea"/>
              <a:cs typeface="+mn-cs"/>
            </a:endParaRPr>
          </a:p>
          <a:p>
            <a:pPr marL="228600" indent="-228600">
              <a:buAutoNum type="arabicPeriod"/>
            </a:pPr>
            <a:r>
              <a:rPr lang="en-US" sz="1200" b="0" i="0" u="none" strike="noStrike" kern="1200" dirty="0">
                <a:solidFill>
                  <a:schemeClr val="tx1"/>
                </a:solidFill>
                <a:effectLst/>
                <a:latin typeface="+mn-lt"/>
                <a:ea typeface="+mn-ea"/>
                <a:cs typeface="+mn-cs"/>
              </a:rPr>
              <a:t>Husband love your wife</a:t>
            </a:r>
          </a:p>
          <a:p>
            <a:pPr marL="228600" indent="-228600">
              <a:buAutoNum type="arabicPeriod"/>
            </a:pPr>
            <a:r>
              <a:rPr lang="en-US" sz="1200" b="0" i="0" u="none" strike="noStrike" kern="1200" dirty="0">
                <a:solidFill>
                  <a:schemeClr val="tx1"/>
                </a:solidFill>
                <a:effectLst/>
                <a:latin typeface="+mn-lt"/>
                <a:ea typeface="+mn-ea"/>
                <a:cs typeface="+mn-cs"/>
              </a:rPr>
              <a:t>Wife respect your husband</a:t>
            </a:r>
          </a:p>
          <a:p>
            <a:pPr marL="228600" indent="-228600">
              <a:buAutoNum type="arabicPeriod"/>
            </a:pPr>
            <a:endParaRPr lang="en-US" sz="1200" b="0" i="0" u="none" strike="noStrike" kern="1200" dirty="0">
              <a:solidFill>
                <a:schemeClr val="tx1"/>
              </a:solidFill>
              <a:effectLst/>
              <a:latin typeface="+mn-lt"/>
              <a:ea typeface="+mn-ea"/>
              <a:cs typeface="+mn-cs"/>
            </a:endParaRPr>
          </a:p>
          <a:p>
            <a:pPr marL="0" indent="0">
              <a:buNone/>
            </a:pPr>
            <a:r>
              <a:rPr lang="en-US" sz="1200" b="0" i="0" u="none" strike="noStrike" kern="1200" dirty="0">
                <a:solidFill>
                  <a:schemeClr val="tx1"/>
                </a:solidFill>
                <a:effectLst/>
                <a:latin typeface="+mn-lt"/>
                <a:ea typeface="+mn-ea"/>
                <a:cs typeface="+mn-cs"/>
              </a:rPr>
              <a:t>Interestingly, it doesn’t say vice versa. Men – your wife deserves to be LOVED</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 to </a:t>
            </a:r>
            <a:r>
              <a:rPr lang="en-US" sz="1200" b="0" i="0" u="none" strike="noStrike" kern="1200" dirty="0">
                <a:solidFill>
                  <a:schemeClr val="tx1"/>
                </a:solidFill>
                <a:effectLst/>
                <a:latin typeface="+mn-lt"/>
                <a:ea typeface="+mn-ea"/>
                <a:cs typeface="+mn-cs"/>
              </a:rPr>
              <a:t>be cherished, to be protected, to love and care for her as if she is your own body.  WOMEN- are instructed to respect their husbands. It does not say women are required to love their husband. But when respect is given in an appropriate </a:t>
            </a:r>
            <a:r>
              <a:rPr lang="en-US" sz="1200" b="0" i="0" u="none" strike="noStrike" kern="1200" dirty="0" smtClean="0">
                <a:solidFill>
                  <a:schemeClr val="tx1"/>
                </a:solidFill>
                <a:effectLst/>
                <a:latin typeface="+mn-lt"/>
                <a:ea typeface="+mn-ea"/>
                <a:cs typeface="+mn-cs"/>
              </a:rPr>
              <a:t>way, </a:t>
            </a:r>
            <a:r>
              <a:rPr lang="en-US" sz="1200" b="0" i="0" u="none" strike="noStrike" kern="1200" dirty="0">
                <a:solidFill>
                  <a:schemeClr val="tx1"/>
                </a:solidFill>
                <a:effectLst/>
                <a:latin typeface="+mn-lt"/>
                <a:ea typeface="+mn-ea"/>
                <a:cs typeface="+mn-cs"/>
              </a:rPr>
              <a:t>the husband will truly feel loved.</a:t>
            </a:r>
          </a:p>
          <a:p>
            <a:endParaRPr lang="en-US" dirty="0"/>
          </a:p>
        </p:txBody>
      </p:sp>
      <p:sp>
        <p:nvSpPr>
          <p:cNvPr id="4" name="Slide Number Placeholder 3"/>
          <p:cNvSpPr>
            <a:spLocks noGrp="1"/>
          </p:cNvSpPr>
          <p:nvPr>
            <p:ph type="sldNum" sz="quarter" idx="10"/>
          </p:nvPr>
        </p:nvSpPr>
        <p:spPr/>
        <p:txBody>
          <a:bodyPr/>
          <a:lstStyle/>
          <a:p>
            <a:fld id="{32276846-1892-4B78-827F-4CC9AAA48B57}" type="slidenum">
              <a:rPr lang="en-US" smtClean="0"/>
              <a:t>10</a:t>
            </a:fld>
            <a:endParaRPr lang="en-US"/>
          </a:p>
        </p:txBody>
      </p:sp>
    </p:spTree>
    <p:extLst>
      <p:ext uri="{BB962C8B-B14F-4D97-AF65-F5344CB8AC3E}">
        <p14:creationId xmlns:p14="http://schemas.microsoft.com/office/powerpoint/2010/main" val="2220721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77B45CB-BC56-4E7A-BC0E-3873C8A09750}" type="datetimeFigureOut">
              <a:rPr lang="en-US" smtClean="0"/>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9CD51-90F0-4D44-9132-813E8BEF1133}" type="slidenum">
              <a:rPr lang="en-US" smtClean="0"/>
              <a:t>‹#›</a:t>
            </a:fld>
            <a:endParaRPr lang="en-US"/>
          </a:p>
        </p:txBody>
      </p:sp>
    </p:spTree>
    <p:extLst>
      <p:ext uri="{BB962C8B-B14F-4D97-AF65-F5344CB8AC3E}">
        <p14:creationId xmlns:p14="http://schemas.microsoft.com/office/powerpoint/2010/main" val="447147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7B45CB-BC56-4E7A-BC0E-3873C8A09750}" type="datetimeFigureOut">
              <a:rPr lang="en-US" smtClean="0"/>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9CD51-90F0-4D44-9132-813E8BEF1133}" type="slidenum">
              <a:rPr lang="en-US" smtClean="0"/>
              <a:t>‹#›</a:t>
            </a:fld>
            <a:endParaRPr lang="en-US"/>
          </a:p>
        </p:txBody>
      </p:sp>
    </p:spTree>
    <p:extLst>
      <p:ext uri="{BB962C8B-B14F-4D97-AF65-F5344CB8AC3E}">
        <p14:creationId xmlns:p14="http://schemas.microsoft.com/office/powerpoint/2010/main" val="943035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7B45CB-BC56-4E7A-BC0E-3873C8A09750}" type="datetimeFigureOut">
              <a:rPr lang="en-US" smtClean="0"/>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9CD51-90F0-4D44-9132-813E8BEF1133}" type="slidenum">
              <a:rPr lang="en-US" smtClean="0"/>
              <a:t>‹#›</a:t>
            </a:fld>
            <a:endParaRPr lang="en-US"/>
          </a:p>
        </p:txBody>
      </p:sp>
    </p:spTree>
    <p:extLst>
      <p:ext uri="{BB962C8B-B14F-4D97-AF65-F5344CB8AC3E}">
        <p14:creationId xmlns:p14="http://schemas.microsoft.com/office/powerpoint/2010/main" val="4196660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7B45CB-BC56-4E7A-BC0E-3873C8A09750}" type="datetimeFigureOut">
              <a:rPr lang="en-US" smtClean="0"/>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9CD51-90F0-4D44-9132-813E8BEF1133}" type="slidenum">
              <a:rPr lang="en-US" smtClean="0"/>
              <a:t>‹#›</a:t>
            </a:fld>
            <a:endParaRPr lang="en-US"/>
          </a:p>
        </p:txBody>
      </p:sp>
    </p:spTree>
    <p:extLst>
      <p:ext uri="{BB962C8B-B14F-4D97-AF65-F5344CB8AC3E}">
        <p14:creationId xmlns:p14="http://schemas.microsoft.com/office/powerpoint/2010/main" val="1640504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7B45CB-BC56-4E7A-BC0E-3873C8A09750}" type="datetimeFigureOut">
              <a:rPr lang="en-US" smtClean="0"/>
              <a:t>3/9/17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9CD51-90F0-4D44-9132-813E8BEF1133}" type="slidenum">
              <a:rPr lang="en-US" smtClean="0"/>
              <a:t>‹#›</a:t>
            </a:fld>
            <a:endParaRPr lang="en-US"/>
          </a:p>
        </p:txBody>
      </p:sp>
    </p:spTree>
    <p:extLst>
      <p:ext uri="{BB962C8B-B14F-4D97-AF65-F5344CB8AC3E}">
        <p14:creationId xmlns:p14="http://schemas.microsoft.com/office/powerpoint/2010/main" val="1263045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7B45CB-BC56-4E7A-BC0E-3873C8A09750}" type="datetimeFigureOut">
              <a:rPr lang="en-US" smtClean="0"/>
              <a:t>3/9/17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9CD51-90F0-4D44-9132-813E8BEF1133}" type="slidenum">
              <a:rPr lang="en-US" smtClean="0"/>
              <a:t>‹#›</a:t>
            </a:fld>
            <a:endParaRPr lang="en-US"/>
          </a:p>
        </p:txBody>
      </p:sp>
    </p:spTree>
    <p:extLst>
      <p:ext uri="{BB962C8B-B14F-4D97-AF65-F5344CB8AC3E}">
        <p14:creationId xmlns:p14="http://schemas.microsoft.com/office/powerpoint/2010/main" val="2818491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7B45CB-BC56-4E7A-BC0E-3873C8A09750}" type="datetimeFigureOut">
              <a:rPr lang="en-US" smtClean="0"/>
              <a:t>3/9/17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D9CD51-90F0-4D44-9132-813E8BEF1133}" type="slidenum">
              <a:rPr lang="en-US" smtClean="0"/>
              <a:t>‹#›</a:t>
            </a:fld>
            <a:endParaRPr lang="en-US"/>
          </a:p>
        </p:txBody>
      </p:sp>
    </p:spTree>
    <p:extLst>
      <p:ext uri="{BB962C8B-B14F-4D97-AF65-F5344CB8AC3E}">
        <p14:creationId xmlns:p14="http://schemas.microsoft.com/office/powerpoint/2010/main" val="3319811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7B45CB-BC56-4E7A-BC0E-3873C8A09750}" type="datetimeFigureOut">
              <a:rPr lang="en-US" smtClean="0"/>
              <a:t>3/9/17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D9CD51-90F0-4D44-9132-813E8BEF1133}" type="slidenum">
              <a:rPr lang="en-US" smtClean="0"/>
              <a:t>‹#›</a:t>
            </a:fld>
            <a:endParaRPr lang="en-US"/>
          </a:p>
        </p:txBody>
      </p:sp>
    </p:spTree>
    <p:extLst>
      <p:ext uri="{BB962C8B-B14F-4D97-AF65-F5344CB8AC3E}">
        <p14:creationId xmlns:p14="http://schemas.microsoft.com/office/powerpoint/2010/main" val="2289288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7B45CB-BC56-4E7A-BC0E-3873C8A09750}" type="datetimeFigureOut">
              <a:rPr lang="en-US" smtClean="0"/>
              <a:t>3/9/17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D9CD51-90F0-4D44-9132-813E8BEF1133}" type="slidenum">
              <a:rPr lang="en-US" smtClean="0"/>
              <a:t>‹#›</a:t>
            </a:fld>
            <a:endParaRPr lang="en-US"/>
          </a:p>
        </p:txBody>
      </p:sp>
    </p:spTree>
    <p:extLst>
      <p:ext uri="{BB962C8B-B14F-4D97-AF65-F5344CB8AC3E}">
        <p14:creationId xmlns:p14="http://schemas.microsoft.com/office/powerpoint/2010/main" val="445880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7B45CB-BC56-4E7A-BC0E-3873C8A09750}" type="datetimeFigureOut">
              <a:rPr lang="en-US" smtClean="0"/>
              <a:t>3/9/17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9CD51-90F0-4D44-9132-813E8BEF1133}" type="slidenum">
              <a:rPr lang="en-US" smtClean="0"/>
              <a:t>‹#›</a:t>
            </a:fld>
            <a:endParaRPr lang="en-US"/>
          </a:p>
        </p:txBody>
      </p:sp>
    </p:spTree>
    <p:extLst>
      <p:ext uri="{BB962C8B-B14F-4D97-AF65-F5344CB8AC3E}">
        <p14:creationId xmlns:p14="http://schemas.microsoft.com/office/powerpoint/2010/main" val="66868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7B45CB-BC56-4E7A-BC0E-3873C8A09750}" type="datetimeFigureOut">
              <a:rPr lang="en-US" smtClean="0"/>
              <a:t>3/9/17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9CD51-90F0-4D44-9132-813E8BEF1133}" type="slidenum">
              <a:rPr lang="en-US" smtClean="0"/>
              <a:t>‹#›</a:t>
            </a:fld>
            <a:endParaRPr lang="en-US"/>
          </a:p>
        </p:txBody>
      </p:sp>
    </p:spTree>
    <p:extLst>
      <p:ext uri="{BB962C8B-B14F-4D97-AF65-F5344CB8AC3E}">
        <p14:creationId xmlns:p14="http://schemas.microsoft.com/office/powerpoint/2010/main" val="31978478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B45CB-BC56-4E7A-BC0E-3873C8A09750}" type="datetimeFigureOut">
              <a:rPr lang="en-US" smtClean="0"/>
              <a:t>3/9/17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9CD51-90F0-4D44-9132-813E8BEF1133}" type="slidenum">
              <a:rPr lang="en-US" smtClean="0"/>
              <a:t>‹#›</a:t>
            </a:fld>
            <a:endParaRPr lang="en-US"/>
          </a:p>
        </p:txBody>
      </p:sp>
    </p:spTree>
    <p:extLst>
      <p:ext uri="{BB962C8B-B14F-4D97-AF65-F5344CB8AC3E}">
        <p14:creationId xmlns:p14="http://schemas.microsoft.com/office/powerpoint/2010/main" val="3285036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12.xml.rels><?xml version="1.0" encoding="UTF-8" standalone="yes" ?><Relationships xmlns="http://schemas.openxmlformats.org/package/2006/relationships"><Relationship Id="rId3" Target="../media/image2.jpg" Type="http://schemas.openxmlformats.org/officeDocument/2006/relationships/image"/><Relationship Id="rId4" Target="../media/image8.jpeg" Type="http://schemas.openxmlformats.org/officeDocument/2006/relationships/image"/><Relationship Id="rId1" Target="../slideLayouts/slideLayout2.xml" Type="http://schemas.openxmlformats.org/officeDocument/2006/relationships/slideLayout"/><Relationship Id="rId2" Target="../notesSlides/notesSlide11.xml" Type="http://schemas.openxmlformats.org/officeDocument/2006/relationships/notesSlide"/></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2.jpg"/><Relationship Id="rId6"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jpg"/></Relationships>
</file>

<file path=ppt/slides/_rels/slide2.xml.rels><?xml version="1.0" encoding="UTF-8" standalone="yes" ?><Relationships xmlns="http://schemas.openxmlformats.org/package/2006/relationships"><Relationship Id="rId3" Target="../media/image2.jpg" Type="http://schemas.openxmlformats.org/officeDocument/2006/relationships/image"/><Relationship Id="rId4" Target="../media/image3.jpeg" Type="http://schemas.openxmlformats.org/officeDocument/2006/relationships/image"/><Relationship Id="rId1" Target="../slideLayouts/slideLayout2.xml" Type="http://schemas.openxmlformats.org/officeDocument/2006/relationships/slideLayout"/><Relationship Id="rId2" Target="../notesSlides/notesSlide1.xml" Type="http://schemas.openxmlformats.org/officeDocument/2006/relationships/notesSlide"/></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3" Target="../media/image2.jpg" Type="http://schemas.openxmlformats.org/officeDocument/2006/relationships/image"/><Relationship Id="rId4" Target="../media/image5.jpeg" Type="http://schemas.openxmlformats.org/officeDocument/2006/relationships/image"/><Relationship Id="rId1" Target="../slideLayouts/slideLayout2.xml" Type="http://schemas.openxmlformats.org/officeDocument/2006/relationships/slideLayout"/><Relationship Id="rId2" Target="../notesSlides/notesSlide4.xml" Type="http://schemas.openxmlformats.org/officeDocument/2006/relationships/notesSlide"/></Relationships>
</file>

<file path=ppt/slides/_rels/slide6.xml.rels><?xml version="1.0" encoding="UTF-8" standalone="yes" ?><Relationships xmlns="http://schemas.openxmlformats.org/package/2006/relationships"><Relationship Id="rId3" Target="../media/image2.jpg" Type="http://schemas.openxmlformats.org/officeDocument/2006/relationships/image"/><Relationship Id="rId4" Target="../media/image6.jpeg" Type="http://schemas.openxmlformats.org/officeDocument/2006/relationships/image"/><Relationship Id="rId1" Target="../slideLayouts/slideLayout2.xml" Type="http://schemas.openxmlformats.org/officeDocument/2006/relationships/slideLayout"/><Relationship Id="rId2" Target="../notesSlides/notesSlide5.xml" Type="http://schemas.openxmlformats.org/officeDocument/2006/relationships/notesSlide"/></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3" Target="../media/image2.jpg" Type="http://schemas.openxmlformats.org/officeDocument/2006/relationships/image"/><Relationship Id="rId4" Target="../media/image7.jpeg" Type="http://schemas.openxmlformats.org/officeDocument/2006/relationships/image"/><Relationship Id="rId1" Target="../slideLayouts/slideLayout2.xml" Type="http://schemas.openxmlformats.org/officeDocument/2006/relationships/slideLayout"/><Relationship Id="rId2" Target="../notesSlides/notesSlide7.xml" Type="http://schemas.openxmlformats.org/officeDocument/2006/relationships/notesSlide"/></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7"/>
            <a:ext cx="9144000" cy="2770627"/>
          </a:xfrm>
        </p:spPr>
        <p:txBody>
          <a:bodyPr>
            <a:normAutofit/>
          </a:bodyPr>
          <a:lstStyle/>
          <a:p>
            <a:r>
              <a:rPr lang="en-US" sz="6000" b="1" dirty="0">
                <a:latin typeface="Harrington" panose="04040505050A02020702" pitchFamily="82" charset="0"/>
                <a:cs typeface="Cordia New" panose="020B0304020202020204" pitchFamily="34" charset="-34"/>
              </a:rPr>
              <a:t>MARRIAGE / PARENTING</a:t>
            </a:r>
          </a:p>
        </p:txBody>
      </p:sp>
    </p:spTree>
    <p:extLst>
      <p:ext uri="{BB962C8B-B14F-4D97-AF65-F5344CB8AC3E}">
        <p14:creationId xmlns:p14="http://schemas.microsoft.com/office/powerpoint/2010/main" val="264966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Ephesians 5:22-33</a:t>
            </a:r>
          </a:p>
        </p:txBody>
      </p:sp>
      <p:sp>
        <p:nvSpPr>
          <p:cNvPr id="3" name="Content Placeholder 2"/>
          <p:cNvSpPr>
            <a:spLocks noGrp="1"/>
          </p:cNvSpPr>
          <p:nvPr>
            <p:ph idx="1"/>
          </p:nvPr>
        </p:nvSpPr>
        <p:spPr>
          <a:xfrm>
            <a:off x="838200" y="1825625"/>
            <a:ext cx="10515600" cy="4351338"/>
          </a:xfrm>
        </p:spPr>
        <p:txBody>
          <a:bodyPr>
            <a:normAutofit/>
          </a:bodyPr>
          <a:lstStyle/>
          <a:p>
            <a:pPr marL="0" indent="0">
              <a:buNone/>
            </a:pPr>
            <a:r>
              <a:rPr lang="en-US" sz="4800" dirty="0"/>
              <a:t>Husband love your wife.</a:t>
            </a:r>
          </a:p>
          <a:p>
            <a:pPr marL="0" indent="0">
              <a:buNone/>
            </a:pPr>
            <a:endParaRPr lang="en-US" sz="4800" dirty="0"/>
          </a:p>
          <a:p>
            <a:pPr marL="0" indent="0">
              <a:buNone/>
            </a:pPr>
            <a:r>
              <a:rPr lang="en-US" sz="4800" dirty="0"/>
              <a:t>Wife respect your husband.</a:t>
            </a:r>
          </a:p>
        </p:txBody>
      </p:sp>
    </p:spTree>
    <p:extLst>
      <p:ext uri="{BB962C8B-B14F-4D97-AF65-F5344CB8AC3E}">
        <p14:creationId xmlns:p14="http://schemas.microsoft.com/office/powerpoint/2010/main" val="344870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then?</a:t>
            </a:r>
          </a:p>
        </p:txBody>
      </p:sp>
      <p:sp>
        <p:nvSpPr>
          <p:cNvPr id="3" name="Content Placeholder 2"/>
          <p:cNvSpPr>
            <a:spLocks noGrp="1"/>
          </p:cNvSpPr>
          <p:nvPr>
            <p:ph idx="1"/>
          </p:nvPr>
        </p:nvSpPr>
        <p:spPr>
          <a:xfrm>
            <a:off x="838200" y="1825625"/>
            <a:ext cx="10515600" cy="4351338"/>
          </a:xfrm>
        </p:spPr>
        <p:txBody>
          <a:bodyPr>
            <a:normAutofit/>
          </a:bodyPr>
          <a:lstStyle/>
          <a:p>
            <a:pPr marL="0" indent="0">
              <a:buNone/>
            </a:pPr>
            <a:endParaRPr lang="en-US" sz="4800" dirty="0"/>
          </a:p>
          <a:p>
            <a:pPr marL="0" indent="0">
              <a:buNone/>
            </a:pPr>
            <a:r>
              <a:rPr lang="en-US" sz="4800" dirty="0"/>
              <a:t>What are ways that you can make your wife feel loved?</a:t>
            </a:r>
          </a:p>
          <a:p>
            <a:pPr marL="0" indent="0">
              <a:buNone/>
            </a:pPr>
            <a:endParaRPr lang="en-US" sz="4800" dirty="0"/>
          </a:p>
        </p:txBody>
      </p:sp>
    </p:spTree>
    <p:extLst>
      <p:ext uri="{BB962C8B-B14F-4D97-AF65-F5344CB8AC3E}">
        <p14:creationId xmlns:p14="http://schemas.microsoft.com/office/powerpoint/2010/main" val="2387557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Parenting</a:t>
            </a:r>
          </a:p>
        </p:txBody>
      </p:sp>
      <p:pic>
        <p:nvPicPr>
          <p:cNvPr id="4" name="Content Placeholder 3"/>
          <p:cNvPicPr>
            <a:picLocks noGrp="1" noChangeAspect="1"/>
          </p:cNvPicPr>
          <p:nvPr>
            <p:ph idx="1"/>
          </p:nvPr>
        </p:nvPicPr>
        <p:blipFill>
          <a:blip r:embed="rId4"/>
          <a:stretch>
            <a:fillRect/>
          </a:stretch>
        </p:blipFill>
        <p:spPr>
          <a:xfrm>
            <a:off x="2255520" y="1474404"/>
            <a:ext cx="7680960" cy="5120640"/>
          </a:xfrm>
          <a:prstGeom prst="rect">
            <a:avLst/>
          </a:prstGeom>
        </p:spPr>
      </p:pic>
    </p:spTree>
    <p:extLst>
      <p:ext uri="{BB962C8B-B14F-4D97-AF65-F5344CB8AC3E}">
        <p14:creationId xmlns:p14="http://schemas.microsoft.com/office/powerpoint/2010/main" val="3789465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 watching you, Dad.</a:t>
            </a:r>
          </a:p>
        </p:txBody>
      </p:sp>
      <p:pic>
        <p:nvPicPr>
          <p:cNvPr id="4" name="I'm Watching You Dad - Inspirational Video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407259" y="1479674"/>
            <a:ext cx="9144669" cy="5029200"/>
          </a:xfrm>
        </p:spPr>
      </p:pic>
    </p:spTree>
    <p:extLst>
      <p:ext uri="{BB962C8B-B14F-4D97-AF65-F5344CB8AC3E}">
        <p14:creationId xmlns:p14="http://schemas.microsoft.com/office/powerpoint/2010/main" val="22634327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Ephesians 6:4</a:t>
            </a:r>
          </a:p>
        </p:txBody>
      </p:sp>
      <p:sp>
        <p:nvSpPr>
          <p:cNvPr id="6" name="Content Placeholder 5"/>
          <p:cNvSpPr>
            <a:spLocks noGrp="1"/>
          </p:cNvSpPr>
          <p:nvPr>
            <p:ph idx="1"/>
          </p:nvPr>
        </p:nvSpPr>
        <p:spPr/>
        <p:txBody>
          <a:bodyPr>
            <a:normAutofit/>
          </a:bodyPr>
          <a:lstStyle/>
          <a:p>
            <a:pPr marL="0" indent="0">
              <a:buNone/>
            </a:pPr>
            <a:endParaRPr lang="en-US" sz="4800" i="1" dirty="0"/>
          </a:p>
          <a:p>
            <a:pPr marL="0" indent="0">
              <a:buNone/>
            </a:pPr>
            <a:r>
              <a:rPr lang="en-US" sz="4800" i="1" dirty="0"/>
              <a:t>“Fathers, do not provoke your children to anger, but bring them up in the discipline and instruction of the Lord.”</a:t>
            </a:r>
            <a:endParaRPr lang="en-US" sz="4800" dirty="0"/>
          </a:p>
        </p:txBody>
      </p:sp>
    </p:spTree>
    <p:extLst>
      <p:ext uri="{BB962C8B-B14F-4D97-AF65-F5344CB8AC3E}">
        <p14:creationId xmlns:p14="http://schemas.microsoft.com/office/powerpoint/2010/main" val="1155404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base"/>
            <a:r>
              <a:rPr lang="en-US" dirty="0"/>
              <a:t>Colossians 3:21</a:t>
            </a:r>
          </a:p>
        </p:txBody>
      </p:sp>
      <p:sp>
        <p:nvSpPr>
          <p:cNvPr id="6" name="Content Placeholder 5"/>
          <p:cNvSpPr>
            <a:spLocks noGrp="1"/>
          </p:cNvSpPr>
          <p:nvPr>
            <p:ph idx="1"/>
          </p:nvPr>
        </p:nvSpPr>
        <p:spPr/>
        <p:txBody>
          <a:bodyPr>
            <a:normAutofit/>
          </a:bodyPr>
          <a:lstStyle/>
          <a:p>
            <a:pPr marL="0" indent="0">
              <a:buNone/>
            </a:pPr>
            <a:endParaRPr lang="en-US" sz="4800" i="1" dirty="0"/>
          </a:p>
          <a:p>
            <a:pPr marL="0" indent="0">
              <a:buNone/>
            </a:pPr>
            <a:r>
              <a:rPr lang="en-US" sz="4800" i="1" dirty="0"/>
              <a:t>“Fathers, do not provoke your children, </a:t>
            </a:r>
            <a:r>
              <a:rPr lang="en-US" sz="4800" b="1" i="1" dirty="0"/>
              <a:t>lest they become discouraged</a:t>
            </a:r>
            <a:r>
              <a:rPr lang="en-US" sz="4800" i="1" dirty="0"/>
              <a:t>.”</a:t>
            </a:r>
            <a:endParaRPr lang="en-US" sz="4800" dirty="0"/>
          </a:p>
        </p:txBody>
      </p:sp>
    </p:spTree>
    <p:extLst>
      <p:ext uri="{BB962C8B-B14F-4D97-AF65-F5344CB8AC3E}">
        <p14:creationId xmlns:p14="http://schemas.microsoft.com/office/powerpoint/2010/main" val="2852349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Talk Topics</a:t>
            </a:r>
          </a:p>
        </p:txBody>
      </p:sp>
      <p:sp>
        <p:nvSpPr>
          <p:cNvPr id="3" name="Content Placeholder 2"/>
          <p:cNvSpPr>
            <a:spLocks noGrp="1"/>
          </p:cNvSpPr>
          <p:nvPr>
            <p:ph idx="1"/>
          </p:nvPr>
        </p:nvSpPr>
        <p:spPr>
          <a:xfrm>
            <a:off x="838200" y="2091632"/>
            <a:ext cx="10515600" cy="4351338"/>
          </a:xfrm>
        </p:spPr>
        <p:txBody>
          <a:bodyPr>
            <a:normAutofit lnSpcReduction="10000"/>
          </a:bodyPr>
          <a:lstStyle/>
          <a:p>
            <a:pPr marL="514350" indent="-514350">
              <a:buAutoNum type="arabicPeriod"/>
            </a:pPr>
            <a:r>
              <a:rPr lang="en-US" sz="3600" dirty="0"/>
              <a:t>What is something that you do to make your spouse feel special?</a:t>
            </a:r>
          </a:p>
          <a:p>
            <a:pPr marL="514350" indent="-514350">
              <a:buAutoNum type="arabicPeriod"/>
            </a:pPr>
            <a:r>
              <a:rPr lang="en-US" sz="3600" dirty="0"/>
              <a:t>As a table, come up with new suggestions to make your spouse feel special.</a:t>
            </a:r>
          </a:p>
          <a:p>
            <a:pPr marL="514350" indent="-514350">
              <a:buAutoNum type="arabicPeriod"/>
            </a:pPr>
            <a:r>
              <a:rPr lang="en-US" sz="3600" dirty="0"/>
              <a:t>What sage advice can you share with the younger parents at your table?</a:t>
            </a:r>
          </a:p>
          <a:p>
            <a:pPr marL="514350" indent="-514350">
              <a:buAutoNum type="arabicPeriod"/>
            </a:pPr>
            <a:r>
              <a:rPr lang="en-US" sz="3600" dirty="0"/>
              <a:t>If you are willing, share in what areas you can improve in your relationship with your children?</a:t>
            </a:r>
            <a:r>
              <a:rPr lang="en-US" dirty="0"/>
              <a:t/>
            </a:r>
            <a:br>
              <a:rPr lang="en-US" dirty="0"/>
            </a:br>
            <a:endParaRPr lang="en-US" dirty="0"/>
          </a:p>
          <a:p>
            <a:pPr marL="514350" indent="-514350">
              <a:buAutoNum type="arabicPeriod"/>
            </a:pPr>
            <a:endParaRPr lang="en-US" dirty="0"/>
          </a:p>
        </p:txBody>
      </p:sp>
    </p:spTree>
    <p:extLst>
      <p:ext uri="{BB962C8B-B14F-4D97-AF65-F5344CB8AC3E}">
        <p14:creationId xmlns:p14="http://schemas.microsoft.com/office/powerpoint/2010/main" val="285448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4"/>
          <a:stretch>
            <a:fillRect/>
          </a:stretch>
        </p:blipFill>
        <p:spPr>
          <a:xfrm>
            <a:off x="3427182" y="365125"/>
            <a:ext cx="5337636" cy="6309360"/>
          </a:xfrm>
          <a:prstGeom prst="rect">
            <a:avLst/>
          </a:prstGeom>
        </p:spPr>
      </p:pic>
    </p:spTree>
    <p:extLst>
      <p:ext uri="{BB962C8B-B14F-4D97-AF65-F5344CB8AC3E}">
        <p14:creationId xmlns:p14="http://schemas.microsoft.com/office/powerpoint/2010/main" val="2062860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 What are your priorities?</a:t>
            </a:r>
          </a:p>
        </p:txBody>
      </p:sp>
      <p:sp>
        <p:nvSpPr>
          <p:cNvPr id="3" name="Content Placeholder 2"/>
          <p:cNvSpPr>
            <a:spLocks noGrp="1"/>
          </p:cNvSpPr>
          <p:nvPr>
            <p:ph idx="1"/>
          </p:nvPr>
        </p:nvSpPr>
        <p:spPr>
          <a:xfrm>
            <a:off x="838200" y="1825625"/>
            <a:ext cx="10515600" cy="4351338"/>
          </a:xfrm>
        </p:spPr>
        <p:txBody>
          <a:bodyPr>
            <a:normAutofit lnSpcReduction="10000"/>
          </a:bodyPr>
          <a:lstStyle/>
          <a:p>
            <a:pPr marL="457200" lvl="1" indent="0">
              <a:buNone/>
            </a:pPr>
            <a:r>
              <a:rPr lang="en-US" sz="4800" dirty="0"/>
              <a:t>1</a:t>
            </a:r>
            <a:r>
              <a:rPr lang="en-US" sz="4800" baseline="30000" dirty="0"/>
              <a:t>st</a:t>
            </a:r>
            <a:r>
              <a:rPr lang="en-US" sz="4800" dirty="0"/>
              <a:t> God/Ministry – Royal Rangers </a:t>
            </a:r>
          </a:p>
          <a:p>
            <a:pPr marL="457200" lvl="1" indent="0">
              <a:buNone/>
            </a:pPr>
            <a:r>
              <a:rPr lang="en-US" sz="4800" dirty="0"/>
              <a:t>2</a:t>
            </a:r>
            <a:r>
              <a:rPr lang="en-US" sz="4800" baseline="30000" dirty="0"/>
              <a:t>rd</a:t>
            </a:r>
            <a:r>
              <a:rPr lang="en-US" sz="4800" dirty="0"/>
              <a:t> Church</a:t>
            </a:r>
          </a:p>
          <a:p>
            <a:pPr marL="457200" lvl="1" indent="0">
              <a:buNone/>
            </a:pPr>
            <a:r>
              <a:rPr lang="en-US" sz="4800" dirty="0"/>
              <a:t>3</a:t>
            </a:r>
            <a:r>
              <a:rPr lang="en-US" sz="4800" baseline="30000" dirty="0"/>
              <a:t>rd</a:t>
            </a:r>
            <a:r>
              <a:rPr lang="en-US" sz="4800" dirty="0"/>
              <a:t> Wife &amp; Children</a:t>
            </a:r>
          </a:p>
          <a:p>
            <a:pPr marL="457200" lvl="1" indent="0">
              <a:buNone/>
            </a:pPr>
            <a:r>
              <a:rPr lang="en-US" sz="4800" dirty="0"/>
              <a:t>4</a:t>
            </a:r>
            <a:r>
              <a:rPr lang="en-US" sz="4800" baseline="30000" dirty="0"/>
              <a:t>th</a:t>
            </a:r>
            <a:r>
              <a:rPr lang="en-US" sz="4800" dirty="0"/>
              <a:t> Work</a:t>
            </a:r>
          </a:p>
          <a:p>
            <a:pPr marL="457200" lvl="1" indent="0">
              <a:buNone/>
            </a:pPr>
            <a:endParaRPr lang="en-US" sz="4800" dirty="0"/>
          </a:p>
          <a:p>
            <a:pPr marL="457200" lvl="1" indent="0">
              <a:buNone/>
            </a:pPr>
            <a:r>
              <a:rPr lang="en-US" sz="8000" b="1" dirty="0"/>
              <a:t>WRONG!</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1564" y="2721134"/>
            <a:ext cx="2755385" cy="2560320"/>
          </a:xfrm>
          <a:prstGeom prst="rect">
            <a:avLst/>
          </a:prstGeom>
        </p:spPr>
      </p:pic>
    </p:spTree>
    <p:extLst>
      <p:ext uri="{BB962C8B-B14F-4D97-AF65-F5344CB8AC3E}">
        <p14:creationId xmlns:p14="http://schemas.microsoft.com/office/powerpoint/2010/main" val="70864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Vertical)">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 What are your priorities?</a:t>
            </a:r>
          </a:p>
        </p:txBody>
      </p:sp>
      <p:sp>
        <p:nvSpPr>
          <p:cNvPr id="3" name="Content Placeholder 2"/>
          <p:cNvSpPr>
            <a:spLocks noGrp="1"/>
          </p:cNvSpPr>
          <p:nvPr>
            <p:ph idx="1"/>
          </p:nvPr>
        </p:nvSpPr>
        <p:spPr>
          <a:xfrm>
            <a:off x="838200" y="1825625"/>
            <a:ext cx="10515600" cy="4351338"/>
          </a:xfrm>
        </p:spPr>
        <p:txBody>
          <a:bodyPr>
            <a:normAutofit/>
          </a:bodyPr>
          <a:lstStyle/>
          <a:p>
            <a:pPr marL="457200" lvl="1" indent="0">
              <a:buNone/>
            </a:pPr>
            <a:r>
              <a:rPr lang="en-US" sz="4800" dirty="0"/>
              <a:t>1</a:t>
            </a:r>
            <a:r>
              <a:rPr lang="en-US" sz="4800" baseline="30000" dirty="0"/>
              <a:t>st</a:t>
            </a:r>
            <a:r>
              <a:rPr lang="en-US" sz="4800" dirty="0"/>
              <a:t> God</a:t>
            </a:r>
          </a:p>
          <a:p>
            <a:pPr marL="457200" lvl="1" indent="0">
              <a:buNone/>
            </a:pPr>
            <a:r>
              <a:rPr lang="en-US" sz="4800" dirty="0"/>
              <a:t>2</a:t>
            </a:r>
            <a:r>
              <a:rPr lang="en-US" sz="4800" baseline="30000" dirty="0"/>
              <a:t>nd</a:t>
            </a:r>
            <a:r>
              <a:rPr lang="en-US" sz="4800" dirty="0"/>
              <a:t> Wife &amp; Children</a:t>
            </a:r>
          </a:p>
          <a:p>
            <a:pPr marL="457200" lvl="1" indent="0">
              <a:buNone/>
            </a:pPr>
            <a:r>
              <a:rPr lang="en-US" sz="4800" dirty="0"/>
              <a:t>3</a:t>
            </a:r>
            <a:r>
              <a:rPr lang="en-US" sz="4800" baseline="30000" dirty="0"/>
              <a:t>rd</a:t>
            </a:r>
            <a:r>
              <a:rPr lang="en-US" sz="4800" dirty="0"/>
              <a:t> Work</a:t>
            </a:r>
          </a:p>
          <a:p>
            <a:pPr marL="457200" lvl="1" indent="0">
              <a:buNone/>
            </a:pPr>
            <a:r>
              <a:rPr lang="en-US" sz="4800" dirty="0"/>
              <a:t>4</a:t>
            </a:r>
            <a:r>
              <a:rPr lang="en-US" sz="4800" baseline="30000" dirty="0"/>
              <a:t>th</a:t>
            </a:r>
            <a:r>
              <a:rPr lang="en-US" sz="4800" dirty="0"/>
              <a:t> Church</a:t>
            </a:r>
          </a:p>
          <a:p>
            <a:pPr marL="457200" lvl="1" indent="0">
              <a:buNone/>
            </a:pPr>
            <a:r>
              <a:rPr lang="en-US" sz="4800" dirty="0"/>
              <a:t>5</a:t>
            </a:r>
            <a:r>
              <a:rPr lang="en-US" sz="4800" baseline="30000" dirty="0"/>
              <a:t>th</a:t>
            </a:r>
            <a:r>
              <a:rPr lang="en-US" sz="4800" dirty="0"/>
              <a:t> Ministry</a:t>
            </a:r>
          </a:p>
        </p:txBody>
      </p:sp>
    </p:spTree>
    <p:extLst>
      <p:ext uri="{BB962C8B-B14F-4D97-AF65-F5344CB8AC3E}">
        <p14:creationId xmlns:p14="http://schemas.microsoft.com/office/powerpoint/2010/main" val="206260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Marriage</a:t>
            </a:r>
          </a:p>
        </p:txBody>
      </p:sp>
      <p:pic>
        <p:nvPicPr>
          <p:cNvPr id="7" name="Content Placeholder 6"/>
          <p:cNvPicPr>
            <a:picLocks noGrp="1" noChangeAspect="1"/>
          </p:cNvPicPr>
          <p:nvPr>
            <p:ph idx="1"/>
          </p:nvPr>
        </p:nvPicPr>
        <p:blipFill>
          <a:blip r:embed="rId4"/>
          <a:stretch>
            <a:fillRect/>
          </a:stretch>
        </p:blipFill>
        <p:spPr>
          <a:xfrm>
            <a:off x="3415665" y="1356417"/>
            <a:ext cx="5360670" cy="5120640"/>
          </a:xfrm>
          <a:prstGeom prst="rect">
            <a:avLst/>
          </a:prstGeom>
        </p:spPr>
      </p:pic>
    </p:spTree>
    <p:extLst>
      <p:ext uri="{BB962C8B-B14F-4D97-AF65-F5344CB8AC3E}">
        <p14:creationId xmlns:p14="http://schemas.microsoft.com/office/powerpoint/2010/main" val="674587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Marriage</a:t>
            </a:r>
          </a:p>
        </p:txBody>
      </p:sp>
      <p:pic>
        <p:nvPicPr>
          <p:cNvPr id="6" name="Content Placeholder 5"/>
          <p:cNvPicPr>
            <a:picLocks noGrp="1" noChangeAspect="1"/>
          </p:cNvPicPr>
          <p:nvPr>
            <p:ph idx="1"/>
          </p:nvPr>
        </p:nvPicPr>
        <p:blipFill>
          <a:blip r:embed="rId4"/>
          <a:stretch>
            <a:fillRect/>
          </a:stretch>
        </p:blipFill>
        <p:spPr>
          <a:xfrm>
            <a:off x="3581400" y="1027906"/>
            <a:ext cx="5029200" cy="5029200"/>
          </a:xfrm>
          <a:prstGeom prst="rect">
            <a:avLst/>
          </a:prstGeom>
        </p:spPr>
      </p:pic>
    </p:spTree>
    <p:extLst>
      <p:ext uri="{BB962C8B-B14F-4D97-AF65-F5344CB8AC3E}">
        <p14:creationId xmlns:p14="http://schemas.microsoft.com/office/powerpoint/2010/main" val="210954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Content Placeholder 5"/>
          <p:cNvSpPr>
            <a:spLocks noGrp="1"/>
          </p:cNvSpPr>
          <p:nvPr>
            <p:ph idx="1"/>
          </p:nvPr>
        </p:nvSpPr>
        <p:spPr/>
        <p:txBody>
          <a:bodyPr>
            <a:normAutofit/>
          </a:bodyPr>
          <a:lstStyle/>
          <a:p>
            <a:pPr marL="0" indent="0" algn="ctr">
              <a:buNone/>
            </a:pPr>
            <a:r>
              <a:rPr lang="en-US" sz="6000" dirty="0"/>
              <a:t>“If marriage is going to reach its potential, it will require an all-out investment by both husband and wife.”</a:t>
            </a:r>
          </a:p>
          <a:p>
            <a:pPr marL="0" indent="0" algn="ctr">
              <a:buNone/>
            </a:pPr>
            <a:r>
              <a:rPr lang="en-US" sz="3600" dirty="0"/>
              <a:t>- Dr. James Dobson</a:t>
            </a:r>
          </a:p>
        </p:txBody>
      </p:sp>
    </p:spTree>
    <p:extLst>
      <p:ext uri="{BB962C8B-B14F-4D97-AF65-F5344CB8AC3E}">
        <p14:creationId xmlns:p14="http://schemas.microsoft.com/office/powerpoint/2010/main" val="4174572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t"/>
            <a:r>
              <a:rPr lang="en-US" b="1" dirty="0"/>
              <a:t>This 75-Year Harvard Study Found the 1 Secret to Leading a Fulfilling Life</a:t>
            </a:r>
            <a:r>
              <a:rPr lang="en-US" dirty="0"/>
              <a:t/>
            </a:r>
            <a:br>
              <a:rPr lang="en-US" dirty="0"/>
            </a:br>
            <a:endParaRPr lang="en-US" dirty="0"/>
          </a:p>
        </p:txBody>
      </p:sp>
      <p:pic>
        <p:nvPicPr>
          <p:cNvPr id="4" name="Content Placeholder 3"/>
          <p:cNvPicPr>
            <a:picLocks noGrp="1" noChangeAspect="1"/>
          </p:cNvPicPr>
          <p:nvPr>
            <p:ph idx="1"/>
          </p:nvPr>
        </p:nvPicPr>
        <p:blipFill rotWithShape="1">
          <a:blip r:embed="rId4"/>
          <a:srcRect l="35485"/>
          <a:stretch/>
        </p:blipFill>
        <p:spPr>
          <a:xfrm>
            <a:off x="4754879" y="1858169"/>
            <a:ext cx="5960745" cy="4286250"/>
          </a:xfrm>
          <a:prstGeom prst="rect">
            <a:avLst/>
          </a:prstGeom>
        </p:spPr>
      </p:pic>
      <p:sp>
        <p:nvSpPr>
          <p:cNvPr id="5" name="Rectangle 4"/>
          <p:cNvSpPr/>
          <p:nvPr/>
        </p:nvSpPr>
        <p:spPr>
          <a:xfrm>
            <a:off x="838200" y="1858169"/>
            <a:ext cx="3593123" cy="3970318"/>
          </a:xfrm>
          <a:prstGeom prst="rect">
            <a:avLst/>
          </a:prstGeom>
        </p:spPr>
        <p:txBody>
          <a:bodyPr wrap="square">
            <a:spAutoFit/>
          </a:bodyPr>
          <a:lstStyle/>
          <a:p>
            <a:r>
              <a:rPr lang="en-US" sz="3600" dirty="0"/>
              <a:t>Here's some wisdom gleaned from one of the longest longitudinal studies ever conducted.</a:t>
            </a:r>
          </a:p>
        </p:txBody>
      </p:sp>
    </p:spTree>
    <p:extLst>
      <p:ext uri="{BB962C8B-B14F-4D97-AF65-F5344CB8AC3E}">
        <p14:creationId xmlns:p14="http://schemas.microsoft.com/office/powerpoint/2010/main" val="37086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you READY??</a:t>
            </a:r>
          </a:p>
        </p:txBody>
      </p:sp>
      <p:sp>
        <p:nvSpPr>
          <p:cNvPr id="3" name="Content Placeholder 2"/>
          <p:cNvSpPr>
            <a:spLocks noGrp="1"/>
          </p:cNvSpPr>
          <p:nvPr>
            <p:ph idx="1"/>
          </p:nvPr>
        </p:nvSpPr>
        <p:spPr/>
        <p:txBody>
          <a:bodyPr/>
          <a:lstStyle/>
          <a:p>
            <a:pPr marL="0" indent="0">
              <a:buNone/>
            </a:pPr>
            <a:r>
              <a:rPr lang="en-US" sz="7200" dirty="0"/>
              <a:t>“Good relationships keep </a:t>
            </a:r>
          </a:p>
          <a:p>
            <a:pPr marL="0" indent="0">
              <a:buNone/>
            </a:pPr>
            <a:r>
              <a:rPr lang="en-US" sz="7200" dirty="0"/>
              <a:t>  us happier and healthier.</a:t>
            </a:r>
          </a:p>
          <a:p>
            <a:pPr marL="0" indent="0">
              <a:buNone/>
            </a:pPr>
            <a:r>
              <a:rPr lang="en-US" sz="7200" dirty="0"/>
              <a:t>  Period.”</a:t>
            </a:r>
          </a:p>
          <a:p>
            <a:endParaRPr lang="en-US" dirty="0"/>
          </a:p>
        </p:txBody>
      </p:sp>
    </p:spTree>
    <p:extLst>
      <p:ext uri="{BB962C8B-B14F-4D97-AF65-F5344CB8AC3E}">
        <p14:creationId xmlns:p14="http://schemas.microsoft.com/office/powerpoint/2010/main" val="49658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1601</TotalTime>
  <Words>1205</Words>
  <Application>Microsoft Macintosh PowerPoint</Application>
  <PresentationFormat>Widescreen</PresentationFormat>
  <Paragraphs>179</Paragraphs>
  <Slides>16</Slides>
  <Notes>15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Calibri</vt:lpstr>
      <vt:lpstr>Calibri Light</vt:lpstr>
      <vt:lpstr>Cordia New</vt:lpstr>
      <vt:lpstr>Harrington</vt:lpstr>
      <vt:lpstr>Arial</vt:lpstr>
      <vt:lpstr>Office Theme</vt:lpstr>
      <vt:lpstr>PowerPoint Presentation</vt:lpstr>
      <vt:lpstr>PowerPoint Presentation</vt:lpstr>
      <vt:lpstr>SOCIAL – What are your priorities?</vt:lpstr>
      <vt:lpstr>SOCIAL – What are your priorities?</vt:lpstr>
      <vt:lpstr>Marriage</vt:lpstr>
      <vt:lpstr>Marriage</vt:lpstr>
      <vt:lpstr>PowerPoint Presentation</vt:lpstr>
      <vt:lpstr>This 75-Year Harvard Study Found the 1 Secret to Leading a Fulfilling Life </vt:lpstr>
      <vt:lpstr>Are you READY??</vt:lpstr>
      <vt:lpstr>Ephesians 5:22-33</vt:lpstr>
      <vt:lpstr>So what then?</vt:lpstr>
      <vt:lpstr>Parenting</vt:lpstr>
      <vt:lpstr>I’m watching you, Dad.</vt:lpstr>
      <vt:lpstr>Ephesians 6:4</vt:lpstr>
      <vt:lpstr>Colossians 3:21</vt:lpstr>
      <vt:lpstr>Table Talk Topics</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Morrison</dc:creator>
  <cp:lastModifiedBy>Morrison, David</cp:lastModifiedBy>
  <cp:revision>54</cp:revision>
  <dcterms:created xsi:type="dcterms:W3CDTF">2017-03-07T20:40:23Z</dcterms:created>
  <dcterms:modified xsi:type="dcterms:W3CDTF">2017-03-09T19:01:43Z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22938391</vt:lpwstr>
  </property>
  <property fmtid="{D5CDD505-2E9C-101B-9397-08002B2CF9AE}" name="NXPowerLiteSettings" pid="3">
    <vt:lpwstr>C700052003A000</vt:lpwstr>
  </property>
  <property fmtid="{D5CDD505-2E9C-101B-9397-08002B2CF9AE}" name="NXPowerLiteVersion" pid="4">
    <vt:lpwstr>D8.0.4</vt:lpwstr>
  </property>
</Properties>
</file>