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86C2F1-B928-4F86-99E0-70D8417D21A9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10BB02-499A-4218-8BF0-5C206B4FC5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5264B-5E56-4025-B95A-981C04CBB62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E4BE7A-C0AE-40E5-91F5-89D0C332D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64E0-82CF-434C-BE52-D1AC7C75202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5CC-2A35-46C1-A38F-5F6A2088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royalrangers.eleapcourses.com/" TargetMode="External"/><Relationship Id="rId2" Type="http://schemas.openxmlformats.org/officeDocument/2006/relationships/hyperlink" Target="http://www.royalrangers.com/training/gener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Training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dirty="0"/>
              <a:t>with David Morrison and Rick Barnhouse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9433048" cy="75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4932040" y="2276872"/>
            <a:ext cx="3096344" cy="1872208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lesson begins with an overview, so the trainee will know what to expect.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1619672" y="2420888"/>
            <a:ext cx="4104456" cy="1296144"/>
          </a:xfrm>
          <a:prstGeom prst="wedgeRectCallout">
            <a:avLst>
              <a:gd name="adj1" fmla="val -60699"/>
              <a:gd name="adj2" fmla="val 37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system keeps track of you progress and checks off lessons completed.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0672" r="60429" b="25434"/>
          <a:stretch>
            <a:fillRect/>
          </a:stretch>
        </p:blipFill>
        <p:spPr bwMode="auto">
          <a:xfrm>
            <a:off x="2123728" y="404664"/>
            <a:ext cx="48245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Quizzing before you have completed the lessons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3344" r="13590" b="5897"/>
          <a:stretch>
            <a:fillRect/>
          </a:stretch>
        </p:blipFill>
        <p:spPr bwMode="auto">
          <a:xfrm>
            <a:off x="323528" y="116632"/>
            <a:ext cx="6552729" cy="537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076056" y="1628800"/>
            <a:ext cx="2304256" cy="1296144"/>
          </a:xfrm>
          <a:prstGeom prst="wedgeRoundRectCallout">
            <a:avLst>
              <a:gd name="adj1" fmla="val -60516"/>
              <a:gd name="adj2" fmla="val -32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Additional files and links provide added content. They can be printed.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119" t="11623" r="25771" b="5727"/>
          <a:stretch>
            <a:fillRect/>
          </a:stretch>
        </p:blipFill>
        <p:spPr bwMode="auto">
          <a:xfrm>
            <a:off x="395536" y="0"/>
            <a:ext cx="8208912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788024" y="692696"/>
            <a:ext cx="2808312" cy="1728192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course ends with a recap of the training process (and the benefits of chartering).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39166" b="49059"/>
          <a:stretch>
            <a:fillRect/>
          </a:stretch>
        </p:blipFill>
        <p:spPr bwMode="auto">
          <a:xfrm>
            <a:off x="323528" y="332656"/>
            <a:ext cx="74168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Once the lessons are complete, the trainee has access to the quiz.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25000" b="42415"/>
          <a:stretch>
            <a:fillRect/>
          </a:stretch>
        </p:blipFill>
        <p:spPr bwMode="auto">
          <a:xfrm>
            <a:off x="0" y="0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question is multiple choice or T/F. A status bar show the trainee’s progress.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34442" b="37528"/>
          <a:stretch>
            <a:fillRect/>
          </a:stretch>
        </p:blipFill>
        <p:spPr bwMode="auto">
          <a:xfrm>
            <a:off x="251520" y="216024"/>
            <a:ext cx="79928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1547664" y="4005064"/>
            <a:ext cx="3168352" cy="162076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all questions are answered, the trainees can either go back and review answers, or submit  the answers.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21129" r="15706"/>
          <a:stretch>
            <a:fillRect/>
          </a:stretch>
        </p:blipFill>
        <p:spPr bwMode="auto">
          <a:xfrm>
            <a:off x="0" y="-1"/>
            <a:ext cx="9144000" cy="684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148064" y="188640"/>
            <a:ext cx="3744416" cy="2088232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user can review all answers, obtain feedback, look at wrong answers, accept a score to pass, or retry the quiz for a higher score (up to three times).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22929" b="29688"/>
          <a:stretch>
            <a:fillRect/>
          </a:stretch>
        </p:blipFill>
        <p:spPr bwMode="auto">
          <a:xfrm>
            <a:off x="323528" y="188640"/>
            <a:ext cx="8676456" cy="633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932040" y="908720"/>
            <a:ext cx="3744416" cy="2088232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the user returns to the course, he or she is required to submit a feedback form before they can apply for a certificate.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Online Training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19256" cy="2985195"/>
          </a:xfrm>
        </p:spPr>
        <p:txBody>
          <a:bodyPr>
            <a:norm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</a:rPr>
              <a:t>Ranger Safety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Outpost Committee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Outpost Coordinator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Outpost Chaplain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Preventing Child and Substance Abuse</a:t>
            </a:r>
          </a:p>
          <a:p>
            <a:r>
              <a:rPr lang="en-US" sz="4000" baseline="30000" dirty="0">
                <a:solidFill>
                  <a:schemeClr val="bg1"/>
                </a:solidFill>
              </a:rPr>
              <a:t>Working with Boys with Disabilities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56781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779912" y="1484784"/>
            <a:ext cx="2016224" cy="12961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652120" y="980728"/>
            <a:ext cx="2736304" cy="1152128"/>
          </a:xfrm>
          <a:prstGeom prst="wedgeRoundRectCallout">
            <a:avLst>
              <a:gd name="adj1" fmla="val 33338"/>
              <a:gd name="adj2" fmla="val 700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Once the course is complete, the quiz passed and the feedback given, the user can download a certificate.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316" t="11812" r="2548" b="3287"/>
          <a:stretch>
            <a:fillRect/>
          </a:stretch>
        </p:blipFill>
        <p:spPr bwMode="auto">
          <a:xfrm>
            <a:off x="-108520" y="37232"/>
            <a:ext cx="9252520" cy="68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5148064" y="188640"/>
            <a:ext cx="3744416" cy="2088232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trainee should email a copy of this certificate to his district training coordinator and /or district director.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Online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19256" cy="345638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4000" baseline="30000" dirty="0">
                <a:solidFill>
                  <a:schemeClr val="bg1"/>
                </a:solidFill>
              </a:rPr>
              <a:t>Training does not have to be completed in one setting.</a:t>
            </a:r>
          </a:p>
          <a:p>
            <a:pPr marL="0">
              <a:spcBef>
                <a:spcPts val="0"/>
              </a:spcBef>
            </a:pPr>
            <a:r>
              <a:rPr lang="en-US" sz="4000" baseline="30000" dirty="0">
                <a:solidFill>
                  <a:schemeClr val="bg1"/>
                </a:solidFill>
              </a:rPr>
              <a:t>Trainees may go back and continue the course or access their course for 1 year.</a:t>
            </a:r>
          </a:p>
          <a:p>
            <a:pPr marL="0">
              <a:spcBef>
                <a:spcPts val="0"/>
              </a:spcBef>
            </a:pPr>
            <a:r>
              <a:rPr lang="en-US" sz="4000" baseline="30000" dirty="0">
                <a:solidFill>
                  <a:schemeClr val="bg1"/>
                </a:solidFill>
              </a:rPr>
              <a:t>Trainees have up to three tries to pass a quiz.</a:t>
            </a:r>
          </a:p>
          <a:p>
            <a:pPr marL="0">
              <a:spcBef>
                <a:spcPts val="0"/>
              </a:spcBef>
            </a:pPr>
            <a:r>
              <a:rPr lang="en-US" sz="4000" baseline="30000" dirty="0">
                <a:solidFill>
                  <a:schemeClr val="bg1"/>
                </a:solidFill>
              </a:rPr>
              <a:t>They should not accept their results until the have a passing grade.</a:t>
            </a:r>
          </a:p>
          <a:p>
            <a:pPr marL="0">
              <a:spcBef>
                <a:spcPts val="0"/>
              </a:spcBef>
            </a:pPr>
            <a:r>
              <a:rPr lang="en-US" sz="4000" baseline="30000" dirty="0">
                <a:solidFill>
                  <a:schemeClr val="bg1"/>
                </a:solidFill>
              </a:rPr>
              <a:t>In the event that they accidentally accept a failing score, they can request that the test be reset through the portal.</a:t>
            </a:r>
          </a:p>
          <a:p>
            <a:pPr>
              <a:buNone/>
            </a:pPr>
            <a:endParaRPr lang="en-US" sz="40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D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682408" cy="29802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80920" cy="316835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Our Access Points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hlinkClick r:id="rId2"/>
              </a:rPr>
              <a:t>www.royalrangers.com/training/general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hlinkClick r:id="rId3"/>
              </a:rPr>
              <a:t>National Royal Rangers Online Training Portal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61156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820472" cy="705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92480" cy="71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96536" cy="751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 flipV="1">
            <a:off x="3995936" y="1916832"/>
            <a:ext cx="2952328" cy="1080120"/>
          </a:xfrm>
          <a:prstGeom prst="rightArrow">
            <a:avLst>
              <a:gd name="adj1" fmla="val 455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Purchased Courses</a:t>
            </a:r>
          </a:p>
          <a:p>
            <a:pPr algn="ctr"/>
            <a:r>
              <a:rPr lang="en-US" dirty="0"/>
              <a:t> and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331</Words>
  <Application>Microsoft Office PowerPoint</Application>
  <PresentationFormat>On-screen Show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Online Training Opportunities</vt:lpstr>
      <vt:lpstr>Online Training Offerings</vt:lpstr>
      <vt:lpstr>  Our Access Points www.royalrangers.com/training/general  National Royal Rangers Online Training Portal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Training</vt:lpstr>
      <vt:lpstr>PowerPoint Presentation</vt:lpstr>
    </vt:vector>
  </TitlesOfParts>
  <Company>BHS,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</dc:title>
  <dc:creator>Rick Barnhouse</dc:creator>
  <cp:lastModifiedBy>Blanchard, Sandra</cp:lastModifiedBy>
  <cp:revision>35</cp:revision>
  <dcterms:created xsi:type="dcterms:W3CDTF">2017-03-09T22:40:24Z</dcterms:created>
  <dcterms:modified xsi:type="dcterms:W3CDTF">2017-03-11T23:14:34Z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2582725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