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5" r:id="rId3"/>
    <p:sldId id="263" r:id="rId4"/>
    <p:sldId id="257" r:id="rId5"/>
    <p:sldId id="259" r:id="rId6"/>
    <p:sldId id="258" r:id="rId7"/>
    <p:sldId id="260" r:id="rId8"/>
    <p:sldId id="264"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485" autoAdjust="0"/>
  </p:normalViewPr>
  <p:slideViewPr>
    <p:cSldViewPr snapToGrid="0">
      <p:cViewPr varScale="1">
        <p:scale>
          <a:sx n="79" d="100"/>
          <a:sy n="79" d="100"/>
        </p:scale>
        <p:origin x="11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33242-6ECA-417D-A9E7-13616A8475B3}"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DF419-C136-495E-BB6E-9DD2F814AE2D}" type="slidenum">
              <a:rPr lang="en-US" smtClean="0"/>
              <a:t>‹#›</a:t>
            </a:fld>
            <a:endParaRPr lang="en-US"/>
          </a:p>
        </p:txBody>
      </p:sp>
    </p:spTree>
    <p:extLst>
      <p:ext uri="{BB962C8B-B14F-4D97-AF65-F5344CB8AC3E}">
        <p14:creationId xmlns:p14="http://schemas.microsoft.com/office/powerpoint/2010/main" val="14322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Royal Rangers program provides churches with a powerful tool for developing boys into Christlike young men.  But as with any program, the full benefits are only achieved as the result of a well-planned and well-conducted process. A systematic process of planning and preparation is therefore essential to the success of any outpost.</a:t>
            </a:r>
          </a:p>
          <a:p>
            <a:endParaRPr lang="en-US" dirty="0"/>
          </a:p>
          <a:p>
            <a:r>
              <a:rPr lang="en-US" dirty="0"/>
              <a:t>The following represents a suggested program planning process that can help to insure your outpost is achieving the greatest results of your efforts. The process requires time and effort to complete but it will be time well spent, resulting in a program than that provides leaders, parents, and boys with a roadmap for success while minimizing the stress and challenges of trying to throw things together week by week.</a:t>
            </a:r>
          </a:p>
          <a:p>
            <a:endParaRPr lang="en-US" dirty="0"/>
          </a:p>
        </p:txBody>
      </p:sp>
      <p:sp>
        <p:nvSpPr>
          <p:cNvPr id="4" name="Slide Number Placeholder 3"/>
          <p:cNvSpPr>
            <a:spLocks noGrp="1"/>
          </p:cNvSpPr>
          <p:nvPr>
            <p:ph type="sldNum" sz="quarter" idx="10"/>
          </p:nvPr>
        </p:nvSpPr>
        <p:spPr/>
        <p:txBody>
          <a:bodyPr/>
          <a:lstStyle/>
          <a:p>
            <a:fld id="{636DF419-C136-495E-BB6E-9DD2F814AE2D}" type="slidenum">
              <a:rPr lang="en-US" smtClean="0"/>
              <a:t>1</a:t>
            </a:fld>
            <a:endParaRPr lang="en-US"/>
          </a:p>
        </p:txBody>
      </p:sp>
    </p:spTree>
    <p:extLst>
      <p:ext uri="{BB962C8B-B14F-4D97-AF65-F5344CB8AC3E}">
        <p14:creationId xmlns:p14="http://schemas.microsoft.com/office/powerpoint/2010/main" val="135551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each of these handouts in front of you.  We’ll review each of them as we progress through the presentation.</a:t>
            </a:r>
          </a:p>
          <a:p>
            <a:endParaRPr lang="en-US" dirty="0"/>
          </a:p>
          <a:p>
            <a:r>
              <a:rPr lang="en-US" dirty="0"/>
              <a:t>The “Outpost Program Planning” article is for future reference for more detailed information.</a:t>
            </a:r>
          </a:p>
        </p:txBody>
      </p:sp>
      <p:sp>
        <p:nvSpPr>
          <p:cNvPr id="4" name="Slide Number Placeholder 3"/>
          <p:cNvSpPr>
            <a:spLocks noGrp="1"/>
          </p:cNvSpPr>
          <p:nvPr>
            <p:ph type="sldNum" sz="quarter" idx="10"/>
          </p:nvPr>
        </p:nvSpPr>
        <p:spPr/>
        <p:txBody>
          <a:bodyPr/>
          <a:lstStyle/>
          <a:p>
            <a:fld id="{636DF419-C136-495E-BB6E-9DD2F814AE2D}" type="slidenum">
              <a:rPr lang="en-US" smtClean="0"/>
              <a:t>2</a:t>
            </a:fld>
            <a:endParaRPr lang="en-US"/>
          </a:p>
        </p:txBody>
      </p:sp>
    </p:spTree>
    <p:extLst>
      <p:ext uri="{BB962C8B-B14F-4D97-AF65-F5344CB8AC3E}">
        <p14:creationId xmlns:p14="http://schemas.microsoft.com/office/powerpoint/2010/main" val="214062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filling out a “Weekly Program Plan” for each age group.</a:t>
            </a:r>
          </a:p>
        </p:txBody>
      </p:sp>
      <p:sp>
        <p:nvSpPr>
          <p:cNvPr id="4" name="Slide Number Placeholder 3"/>
          <p:cNvSpPr>
            <a:spLocks noGrp="1"/>
          </p:cNvSpPr>
          <p:nvPr>
            <p:ph type="sldNum" sz="quarter" idx="10"/>
          </p:nvPr>
        </p:nvSpPr>
        <p:spPr/>
        <p:txBody>
          <a:bodyPr/>
          <a:lstStyle/>
          <a:p>
            <a:fld id="{636DF419-C136-495E-BB6E-9DD2F814AE2D}" type="slidenum">
              <a:rPr lang="en-US" smtClean="0"/>
              <a:t>3</a:t>
            </a:fld>
            <a:endParaRPr lang="en-US"/>
          </a:p>
        </p:txBody>
      </p:sp>
    </p:spTree>
    <p:extLst>
      <p:ext uri="{BB962C8B-B14F-4D97-AF65-F5344CB8AC3E}">
        <p14:creationId xmlns:p14="http://schemas.microsoft.com/office/powerpoint/2010/main" val="9214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these documents:</a:t>
            </a:r>
          </a:p>
          <a:p>
            <a:r>
              <a:rPr lang="en-US" dirty="0"/>
              <a:t>---Activity Interest Survey</a:t>
            </a:r>
          </a:p>
          <a:p>
            <a:r>
              <a:rPr lang="en-US" dirty="0"/>
              <a:t>---Skills resource Inventory</a:t>
            </a:r>
          </a:p>
          <a:p>
            <a:r>
              <a:rPr lang="en-US" dirty="0"/>
              <a:t>---Optimal Activities List</a:t>
            </a:r>
          </a:p>
          <a:p>
            <a:endParaRPr lang="en-US" dirty="0"/>
          </a:p>
        </p:txBody>
      </p:sp>
      <p:sp>
        <p:nvSpPr>
          <p:cNvPr id="4" name="Slide Number Placeholder 3"/>
          <p:cNvSpPr>
            <a:spLocks noGrp="1"/>
          </p:cNvSpPr>
          <p:nvPr>
            <p:ph type="sldNum" sz="quarter" idx="10"/>
          </p:nvPr>
        </p:nvSpPr>
        <p:spPr/>
        <p:txBody>
          <a:bodyPr/>
          <a:lstStyle/>
          <a:p>
            <a:fld id="{636DF419-C136-495E-BB6E-9DD2F814AE2D}" type="slidenum">
              <a:rPr lang="en-US" smtClean="0"/>
              <a:t>8</a:t>
            </a:fld>
            <a:endParaRPr lang="en-US"/>
          </a:p>
        </p:txBody>
      </p:sp>
    </p:spTree>
    <p:extLst>
      <p:ext uri="{BB962C8B-B14F-4D97-AF65-F5344CB8AC3E}">
        <p14:creationId xmlns:p14="http://schemas.microsoft.com/office/powerpoint/2010/main" val="158767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0131" y="422381"/>
            <a:ext cx="9603275" cy="1049235"/>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810131" y="1633594"/>
            <a:ext cx="9603275" cy="3450613"/>
          </a:xfrm>
        </p:spPr>
        <p:txBody>
          <a:bodyPr anchor="t"/>
          <a:lstStyle>
            <a:lvl1pPr>
              <a:defRPr sz="3600"/>
            </a:lvl1pPr>
            <a:lvl2pPr>
              <a:defRPr sz="2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p:cNvCxnSpPr/>
          <p:nvPr/>
        </p:nvCxnSpPr>
        <p:spPr>
          <a:xfrm>
            <a:off x="812448" y="1464950"/>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1/26/2018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1/26/2018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C4BE4-5B9A-4842-87DA-D6CA8FF8C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6760" cy="6858000"/>
          </a:xfrm>
          <a:prstGeom prst="rect">
            <a:avLst/>
          </a:prstGeom>
        </p:spPr>
      </p:pic>
      <p:sp>
        <p:nvSpPr>
          <p:cNvPr id="2" name="Title 1">
            <a:extLst>
              <a:ext uri="{FF2B5EF4-FFF2-40B4-BE49-F238E27FC236}">
                <a16:creationId xmlns:a16="http://schemas.microsoft.com/office/drawing/2014/main" id="{052A2DE4-4937-4CD2-BCDB-EBDE4AFAF86D}"/>
              </a:ext>
            </a:extLst>
          </p:cNvPr>
          <p:cNvSpPr>
            <a:spLocks noGrp="1"/>
          </p:cNvSpPr>
          <p:nvPr>
            <p:ph type="ctrTitle"/>
          </p:nvPr>
        </p:nvSpPr>
        <p:spPr>
          <a:xfrm>
            <a:off x="2417779" y="2158284"/>
            <a:ext cx="8637073" cy="2541431"/>
          </a:xfrm>
        </p:spPr>
        <p:txBody>
          <a:bodyPr/>
          <a:lstStyle/>
          <a:p>
            <a:r>
              <a:rPr lang="en-US" dirty="0">
                <a:solidFill>
                  <a:schemeClr val="bg1"/>
                </a:solidFill>
              </a:rPr>
              <a:t>Annual Program Planning</a:t>
            </a:r>
          </a:p>
        </p:txBody>
      </p:sp>
      <p:sp>
        <p:nvSpPr>
          <p:cNvPr id="3" name="Subtitle 2">
            <a:extLst>
              <a:ext uri="{FF2B5EF4-FFF2-40B4-BE49-F238E27FC236}">
                <a16:creationId xmlns:a16="http://schemas.microsoft.com/office/drawing/2014/main" id="{26C559DF-6BFE-479F-8EC5-99CC78DDEA9B}"/>
              </a:ext>
            </a:extLst>
          </p:cNvPr>
          <p:cNvSpPr>
            <a:spLocks noGrp="1"/>
          </p:cNvSpPr>
          <p:nvPr>
            <p:ph type="subTitle" idx="1"/>
          </p:nvPr>
        </p:nvSpPr>
        <p:spPr>
          <a:xfrm>
            <a:off x="2417779" y="4653421"/>
            <a:ext cx="8637072" cy="977621"/>
          </a:xfrm>
        </p:spPr>
        <p:txBody>
          <a:bodyPr/>
          <a:lstStyle/>
          <a:p>
            <a:r>
              <a:rPr lang="en-US" dirty="0">
                <a:solidFill>
                  <a:schemeClr val="bg1"/>
                </a:solidFill>
              </a:rPr>
              <a:t>A Resource for Royal Rangers Outpost Leaders</a:t>
            </a:r>
          </a:p>
        </p:txBody>
      </p:sp>
      <p:pic>
        <p:nvPicPr>
          <p:cNvPr id="5" name="Picture 4">
            <a:extLst>
              <a:ext uri="{FF2B5EF4-FFF2-40B4-BE49-F238E27FC236}">
                <a16:creationId xmlns:a16="http://schemas.microsoft.com/office/drawing/2014/main" id="{661B7E49-32F7-4A72-99D3-30130EE6F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97" y="5398807"/>
            <a:ext cx="1269148" cy="1176257"/>
          </a:xfrm>
          <a:prstGeom prst="rect">
            <a:avLst/>
          </a:prstGeom>
        </p:spPr>
      </p:pic>
    </p:spTree>
    <p:extLst>
      <p:ext uri="{BB962C8B-B14F-4D97-AF65-F5344CB8AC3E}">
        <p14:creationId xmlns:p14="http://schemas.microsoft.com/office/powerpoint/2010/main" val="25207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7C1D-C257-4D0A-B283-DBEDDDC86471}"/>
              </a:ext>
            </a:extLst>
          </p:cNvPr>
          <p:cNvSpPr>
            <a:spLocks noGrp="1"/>
          </p:cNvSpPr>
          <p:nvPr>
            <p:ph type="title"/>
          </p:nvPr>
        </p:nvSpPr>
        <p:spPr/>
        <p:txBody>
          <a:bodyPr/>
          <a:lstStyle/>
          <a:p>
            <a:r>
              <a:rPr lang="en-US" dirty="0"/>
              <a:t>Step 4:  Form the Plan</a:t>
            </a:r>
          </a:p>
        </p:txBody>
      </p:sp>
      <p:sp>
        <p:nvSpPr>
          <p:cNvPr id="3" name="Content Placeholder 2">
            <a:extLst>
              <a:ext uri="{FF2B5EF4-FFF2-40B4-BE49-F238E27FC236}">
                <a16:creationId xmlns:a16="http://schemas.microsoft.com/office/drawing/2014/main" id="{014CE9C7-BF25-44F5-816F-2AE77ABFB194}"/>
              </a:ext>
            </a:extLst>
          </p:cNvPr>
          <p:cNvSpPr>
            <a:spLocks noGrp="1"/>
          </p:cNvSpPr>
          <p:nvPr>
            <p:ph idx="1"/>
          </p:nvPr>
        </p:nvSpPr>
        <p:spPr/>
        <p:txBody>
          <a:bodyPr/>
          <a:lstStyle/>
          <a:p>
            <a:r>
              <a:rPr lang="en-US" dirty="0"/>
              <a:t>Evaluate each activity &amp; make selections</a:t>
            </a:r>
          </a:p>
          <a:p>
            <a:r>
              <a:rPr lang="en-US" dirty="0"/>
              <a:t>Define the resources needed – gear, rooms, etc.</a:t>
            </a:r>
          </a:p>
          <a:p>
            <a:r>
              <a:rPr lang="en-US" dirty="0"/>
              <a:t>Create an “annual program plan”</a:t>
            </a:r>
          </a:p>
        </p:txBody>
      </p:sp>
    </p:spTree>
    <p:extLst>
      <p:ext uri="{BB962C8B-B14F-4D97-AF65-F5344CB8AC3E}">
        <p14:creationId xmlns:p14="http://schemas.microsoft.com/office/powerpoint/2010/main" val="82798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E115-0C60-4931-B096-1D5CCFB71212}"/>
              </a:ext>
            </a:extLst>
          </p:cNvPr>
          <p:cNvSpPr>
            <a:spLocks noGrp="1"/>
          </p:cNvSpPr>
          <p:nvPr>
            <p:ph type="title"/>
          </p:nvPr>
        </p:nvSpPr>
        <p:spPr/>
        <p:txBody>
          <a:bodyPr/>
          <a:lstStyle/>
          <a:p>
            <a:r>
              <a:rPr lang="en-US" dirty="0"/>
              <a:t>Step 5:  Make Assignments</a:t>
            </a:r>
          </a:p>
        </p:txBody>
      </p:sp>
      <p:sp>
        <p:nvSpPr>
          <p:cNvPr id="3" name="Content Placeholder 2">
            <a:extLst>
              <a:ext uri="{FF2B5EF4-FFF2-40B4-BE49-F238E27FC236}">
                <a16:creationId xmlns:a16="http://schemas.microsoft.com/office/drawing/2014/main" id="{85010F3C-8A57-475F-800B-AC4F1E87EFBE}"/>
              </a:ext>
            </a:extLst>
          </p:cNvPr>
          <p:cNvSpPr>
            <a:spLocks noGrp="1"/>
          </p:cNvSpPr>
          <p:nvPr>
            <p:ph idx="1"/>
          </p:nvPr>
        </p:nvSpPr>
        <p:spPr>
          <a:xfrm>
            <a:off x="810131" y="1633594"/>
            <a:ext cx="6639181" cy="3450613"/>
          </a:xfrm>
        </p:spPr>
        <p:txBody>
          <a:bodyPr>
            <a:normAutofit fontScale="92500"/>
          </a:bodyPr>
          <a:lstStyle/>
          <a:p>
            <a:r>
              <a:rPr lang="en-US" dirty="0"/>
              <a:t>Enlist men to help, according to the surveys collected</a:t>
            </a:r>
          </a:p>
          <a:p>
            <a:r>
              <a:rPr lang="en-US" dirty="0"/>
              <a:t>Identify equipment &amp; facilities needed and who will provide each</a:t>
            </a:r>
          </a:p>
          <a:p>
            <a:r>
              <a:rPr lang="en-US" dirty="0"/>
              <a:t>Enlist parents to help</a:t>
            </a:r>
          </a:p>
        </p:txBody>
      </p:sp>
      <p:pic>
        <p:nvPicPr>
          <p:cNvPr id="5" name="Picture 4">
            <a:extLst>
              <a:ext uri="{FF2B5EF4-FFF2-40B4-BE49-F238E27FC236}">
                <a16:creationId xmlns:a16="http://schemas.microsoft.com/office/drawing/2014/main" id="{D04CBCAE-16EE-4A81-BDE3-FE1724198DCB}"/>
              </a:ext>
            </a:extLst>
          </p:cNvPr>
          <p:cNvPicPr>
            <a:picLocks noChangeAspect="1"/>
          </p:cNvPicPr>
          <p:nvPr/>
        </p:nvPicPr>
        <p:blipFill>
          <a:blip r:embed="rId2"/>
          <a:stretch>
            <a:fillRect/>
          </a:stretch>
        </p:blipFill>
        <p:spPr>
          <a:xfrm>
            <a:off x="8046720" y="1633594"/>
            <a:ext cx="2926080" cy="4290789"/>
          </a:xfrm>
          <a:prstGeom prst="rect">
            <a:avLst/>
          </a:prstGeom>
        </p:spPr>
      </p:pic>
    </p:spTree>
    <p:extLst>
      <p:ext uri="{BB962C8B-B14F-4D97-AF65-F5344CB8AC3E}">
        <p14:creationId xmlns:p14="http://schemas.microsoft.com/office/powerpoint/2010/main" val="261359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D537-6084-4895-B92F-ADF293E4E6BE}"/>
              </a:ext>
            </a:extLst>
          </p:cNvPr>
          <p:cNvSpPr>
            <a:spLocks noGrp="1"/>
          </p:cNvSpPr>
          <p:nvPr>
            <p:ph type="title"/>
          </p:nvPr>
        </p:nvSpPr>
        <p:spPr/>
        <p:txBody>
          <a:bodyPr/>
          <a:lstStyle/>
          <a:p>
            <a:r>
              <a:rPr lang="en-US" dirty="0"/>
              <a:t>Step 6:  Get the Word Out</a:t>
            </a:r>
          </a:p>
        </p:txBody>
      </p:sp>
      <p:sp>
        <p:nvSpPr>
          <p:cNvPr id="3" name="Content Placeholder 2">
            <a:extLst>
              <a:ext uri="{FF2B5EF4-FFF2-40B4-BE49-F238E27FC236}">
                <a16:creationId xmlns:a16="http://schemas.microsoft.com/office/drawing/2014/main" id="{43902C1C-AB40-4EEC-8135-58A0E55F7181}"/>
              </a:ext>
            </a:extLst>
          </p:cNvPr>
          <p:cNvSpPr>
            <a:spLocks noGrp="1"/>
          </p:cNvSpPr>
          <p:nvPr>
            <p:ph idx="1"/>
          </p:nvPr>
        </p:nvSpPr>
        <p:spPr/>
        <p:txBody>
          <a:bodyPr/>
          <a:lstStyle/>
          <a:p>
            <a:r>
              <a:rPr lang="en-US" dirty="0"/>
              <a:t>Google Calendar</a:t>
            </a:r>
          </a:p>
          <a:p>
            <a:r>
              <a:rPr lang="en-US" dirty="0"/>
              <a:t>Outpost Web Site / blog site</a:t>
            </a:r>
          </a:p>
          <a:p>
            <a:r>
              <a:rPr lang="en-US" dirty="0"/>
              <a:t>E-mail Newsletter</a:t>
            </a:r>
          </a:p>
          <a:p>
            <a:r>
              <a:rPr lang="en-US" dirty="0"/>
              <a:t>Facebook</a:t>
            </a:r>
          </a:p>
        </p:txBody>
      </p:sp>
      <p:pic>
        <p:nvPicPr>
          <p:cNvPr id="5" name="Picture 4">
            <a:extLst>
              <a:ext uri="{FF2B5EF4-FFF2-40B4-BE49-F238E27FC236}">
                <a16:creationId xmlns:a16="http://schemas.microsoft.com/office/drawing/2014/main" id="{8E893387-9BF2-4065-8C96-47F69CAD921F}"/>
              </a:ext>
            </a:extLst>
          </p:cNvPr>
          <p:cNvPicPr>
            <a:picLocks noChangeAspect="1"/>
          </p:cNvPicPr>
          <p:nvPr/>
        </p:nvPicPr>
        <p:blipFill>
          <a:blip r:embed="rId2"/>
          <a:stretch>
            <a:fillRect/>
          </a:stretch>
        </p:blipFill>
        <p:spPr>
          <a:xfrm>
            <a:off x="7790688" y="1845086"/>
            <a:ext cx="3962400" cy="1298125"/>
          </a:xfrm>
          <a:prstGeom prst="rect">
            <a:avLst/>
          </a:prstGeom>
        </p:spPr>
      </p:pic>
      <p:pic>
        <p:nvPicPr>
          <p:cNvPr id="9" name="Picture 8">
            <a:extLst>
              <a:ext uri="{FF2B5EF4-FFF2-40B4-BE49-F238E27FC236}">
                <a16:creationId xmlns:a16="http://schemas.microsoft.com/office/drawing/2014/main" id="{8E53408A-4DE3-47F0-8405-8E4B5AE5C451}"/>
              </a:ext>
            </a:extLst>
          </p:cNvPr>
          <p:cNvPicPr>
            <a:picLocks noChangeAspect="1"/>
          </p:cNvPicPr>
          <p:nvPr/>
        </p:nvPicPr>
        <p:blipFill>
          <a:blip r:embed="rId3"/>
          <a:stretch>
            <a:fillRect/>
          </a:stretch>
        </p:blipFill>
        <p:spPr>
          <a:xfrm>
            <a:off x="4716789" y="4163459"/>
            <a:ext cx="2377577" cy="1664970"/>
          </a:xfrm>
          <a:prstGeom prst="rect">
            <a:avLst/>
          </a:prstGeom>
        </p:spPr>
      </p:pic>
      <p:pic>
        <p:nvPicPr>
          <p:cNvPr id="11" name="Picture 10">
            <a:extLst>
              <a:ext uri="{FF2B5EF4-FFF2-40B4-BE49-F238E27FC236}">
                <a16:creationId xmlns:a16="http://schemas.microsoft.com/office/drawing/2014/main" id="{092B5804-673B-4F6E-92BD-3493B57CE5EB}"/>
              </a:ext>
            </a:extLst>
          </p:cNvPr>
          <p:cNvPicPr>
            <a:picLocks noChangeAspect="1"/>
          </p:cNvPicPr>
          <p:nvPr/>
        </p:nvPicPr>
        <p:blipFill>
          <a:blip r:embed="rId4"/>
          <a:stretch>
            <a:fillRect/>
          </a:stretch>
        </p:blipFill>
        <p:spPr>
          <a:xfrm>
            <a:off x="6660280" y="3124326"/>
            <a:ext cx="4130842" cy="941832"/>
          </a:xfrm>
          <a:prstGeom prst="rect">
            <a:avLst/>
          </a:prstGeom>
        </p:spPr>
      </p:pic>
      <p:pic>
        <p:nvPicPr>
          <p:cNvPr id="13" name="Picture 12">
            <a:extLst>
              <a:ext uri="{FF2B5EF4-FFF2-40B4-BE49-F238E27FC236}">
                <a16:creationId xmlns:a16="http://schemas.microsoft.com/office/drawing/2014/main" id="{BCAD2226-7238-4207-86DB-68B92C686631}"/>
              </a:ext>
            </a:extLst>
          </p:cNvPr>
          <p:cNvPicPr>
            <a:picLocks noChangeAspect="1"/>
          </p:cNvPicPr>
          <p:nvPr/>
        </p:nvPicPr>
        <p:blipFill>
          <a:blip r:embed="rId5"/>
          <a:stretch>
            <a:fillRect/>
          </a:stretch>
        </p:blipFill>
        <p:spPr>
          <a:xfrm>
            <a:off x="7850133" y="4536449"/>
            <a:ext cx="3366507" cy="1116695"/>
          </a:xfrm>
          <a:prstGeom prst="rect">
            <a:avLst/>
          </a:prstGeom>
        </p:spPr>
      </p:pic>
    </p:spTree>
    <p:extLst>
      <p:ext uri="{BB962C8B-B14F-4D97-AF65-F5344CB8AC3E}">
        <p14:creationId xmlns:p14="http://schemas.microsoft.com/office/powerpoint/2010/main" val="363709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2131-4673-43FC-AA94-EB6007629CDB}"/>
              </a:ext>
            </a:extLst>
          </p:cNvPr>
          <p:cNvSpPr>
            <a:spLocks noGrp="1"/>
          </p:cNvSpPr>
          <p:nvPr>
            <p:ph type="title"/>
          </p:nvPr>
        </p:nvSpPr>
        <p:spPr/>
        <p:txBody>
          <a:bodyPr/>
          <a:lstStyle/>
          <a:p>
            <a:r>
              <a:rPr lang="en-US" dirty="0"/>
              <a:t>Handouts</a:t>
            </a:r>
          </a:p>
        </p:txBody>
      </p:sp>
      <p:sp>
        <p:nvSpPr>
          <p:cNvPr id="3" name="Content Placeholder 2">
            <a:extLst>
              <a:ext uri="{FF2B5EF4-FFF2-40B4-BE49-F238E27FC236}">
                <a16:creationId xmlns:a16="http://schemas.microsoft.com/office/drawing/2014/main" id="{D7C6AAD2-B2BD-495C-A91F-7A6C9EE23DE8}"/>
              </a:ext>
            </a:extLst>
          </p:cNvPr>
          <p:cNvSpPr>
            <a:spLocks noGrp="1"/>
          </p:cNvSpPr>
          <p:nvPr>
            <p:ph idx="1"/>
          </p:nvPr>
        </p:nvSpPr>
        <p:spPr>
          <a:xfrm>
            <a:off x="810131" y="1633594"/>
            <a:ext cx="9603275" cy="4218566"/>
          </a:xfrm>
        </p:spPr>
        <p:txBody>
          <a:bodyPr>
            <a:normAutofit/>
          </a:bodyPr>
          <a:lstStyle/>
          <a:p>
            <a:r>
              <a:rPr lang="en-US" dirty="0"/>
              <a:t>Outpost Annual Program Planning (article)</a:t>
            </a:r>
          </a:p>
          <a:p>
            <a:r>
              <a:rPr lang="en-US" dirty="0"/>
              <a:t>Sample Weekly Program Plan (spreadsheet)</a:t>
            </a:r>
          </a:p>
          <a:p>
            <a:r>
              <a:rPr lang="en-US" dirty="0"/>
              <a:t>Activity Interest Survey</a:t>
            </a:r>
          </a:p>
          <a:p>
            <a:r>
              <a:rPr lang="en-US" dirty="0"/>
              <a:t>Skills Resource Inventory</a:t>
            </a:r>
          </a:p>
          <a:p>
            <a:r>
              <a:rPr lang="en-US" dirty="0"/>
              <a:t>Optimal Activities List</a:t>
            </a:r>
          </a:p>
        </p:txBody>
      </p:sp>
    </p:spTree>
    <p:extLst>
      <p:ext uri="{BB962C8B-B14F-4D97-AF65-F5344CB8AC3E}">
        <p14:creationId xmlns:p14="http://schemas.microsoft.com/office/powerpoint/2010/main" val="78721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9068-7930-4C8C-A00C-92B461BC655E}"/>
              </a:ext>
            </a:extLst>
          </p:cNvPr>
          <p:cNvSpPr>
            <a:spLocks noGrp="1"/>
          </p:cNvSpPr>
          <p:nvPr>
            <p:ph type="title"/>
          </p:nvPr>
        </p:nvSpPr>
        <p:spPr>
          <a:xfrm>
            <a:off x="810131" y="422381"/>
            <a:ext cx="10918573" cy="1049235"/>
          </a:xfrm>
        </p:spPr>
        <p:txBody>
          <a:bodyPr/>
          <a:lstStyle/>
          <a:p>
            <a:r>
              <a:rPr lang="en-US" dirty="0"/>
              <a:t>ANNUAL Planning CONFERENCE</a:t>
            </a:r>
          </a:p>
        </p:txBody>
      </p:sp>
      <p:sp>
        <p:nvSpPr>
          <p:cNvPr id="3" name="Content Placeholder 2">
            <a:extLst>
              <a:ext uri="{FF2B5EF4-FFF2-40B4-BE49-F238E27FC236}">
                <a16:creationId xmlns:a16="http://schemas.microsoft.com/office/drawing/2014/main" id="{A52DFB36-C28D-4941-BE88-1AD40140AAA2}"/>
              </a:ext>
            </a:extLst>
          </p:cNvPr>
          <p:cNvSpPr>
            <a:spLocks noGrp="1"/>
          </p:cNvSpPr>
          <p:nvPr>
            <p:ph idx="1"/>
          </p:nvPr>
        </p:nvSpPr>
        <p:spPr>
          <a:xfrm>
            <a:off x="810131" y="1633594"/>
            <a:ext cx="4700653" cy="4535558"/>
          </a:xfrm>
        </p:spPr>
        <p:txBody>
          <a:bodyPr/>
          <a:lstStyle/>
          <a:p>
            <a:r>
              <a:rPr lang="en-US" dirty="0"/>
              <a:t>Secluded Location – free from interruptions</a:t>
            </a:r>
          </a:p>
          <a:p>
            <a:r>
              <a:rPr lang="en-US" dirty="0"/>
              <a:t>Include all outpost leaders</a:t>
            </a:r>
          </a:p>
          <a:p>
            <a:r>
              <a:rPr lang="en-US" dirty="0"/>
              <a:t>Include junior leaders</a:t>
            </a:r>
          </a:p>
        </p:txBody>
      </p:sp>
      <p:pic>
        <p:nvPicPr>
          <p:cNvPr id="5" name="Picture 4">
            <a:extLst>
              <a:ext uri="{FF2B5EF4-FFF2-40B4-BE49-F238E27FC236}">
                <a16:creationId xmlns:a16="http://schemas.microsoft.com/office/drawing/2014/main" id="{58A1AFA4-3087-4986-B3D6-78FB8FC6D1D3}"/>
              </a:ext>
            </a:extLst>
          </p:cNvPr>
          <p:cNvPicPr>
            <a:picLocks noChangeAspect="1"/>
          </p:cNvPicPr>
          <p:nvPr/>
        </p:nvPicPr>
        <p:blipFill>
          <a:blip r:embed="rId3"/>
          <a:stretch>
            <a:fillRect/>
          </a:stretch>
        </p:blipFill>
        <p:spPr>
          <a:xfrm>
            <a:off x="5357457" y="2081058"/>
            <a:ext cx="6468784" cy="3640629"/>
          </a:xfrm>
          <a:prstGeom prst="rect">
            <a:avLst/>
          </a:prstGeom>
        </p:spPr>
      </p:pic>
    </p:spTree>
    <p:extLst>
      <p:ext uri="{BB962C8B-B14F-4D97-AF65-F5344CB8AC3E}">
        <p14:creationId xmlns:p14="http://schemas.microsoft.com/office/powerpoint/2010/main" val="49596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847C-85E8-4D5A-B60F-59AF9A83EBA5}"/>
              </a:ext>
            </a:extLst>
          </p:cNvPr>
          <p:cNvSpPr>
            <a:spLocks noGrp="1"/>
          </p:cNvSpPr>
          <p:nvPr>
            <p:ph type="title"/>
          </p:nvPr>
        </p:nvSpPr>
        <p:spPr/>
        <p:txBody>
          <a:bodyPr/>
          <a:lstStyle/>
          <a:p>
            <a:r>
              <a:rPr lang="en-US" dirty="0"/>
              <a:t>Program Planning Process</a:t>
            </a:r>
          </a:p>
        </p:txBody>
      </p:sp>
      <p:sp>
        <p:nvSpPr>
          <p:cNvPr id="3" name="Content Placeholder 2">
            <a:extLst>
              <a:ext uri="{FF2B5EF4-FFF2-40B4-BE49-F238E27FC236}">
                <a16:creationId xmlns:a16="http://schemas.microsoft.com/office/drawing/2014/main" id="{2ABCFCC2-61B9-413D-9C15-12FE5E62CB5F}"/>
              </a:ext>
            </a:extLst>
          </p:cNvPr>
          <p:cNvSpPr>
            <a:spLocks noGrp="1"/>
          </p:cNvSpPr>
          <p:nvPr>
            <p:ph idx="1"/>
          </p:nvPr>
        </p:nvSpPr>
        <p:spPr>
          <a:xfrm>
            <a:off x="810131" y="1633594"/>
            <a:ext cx="9603275" cy="4254588"/>
          </a:xfrm>
        </p:spPr>
        <p:txBody>
          <a:bodyPr>
            <a:normAutofit fontScale="92500" lnSpcReduction="10000"/>
          </a:bodyPr>
          <a:lstStyle/>
          <a:p>
            <a:pPr marL="742950" indent="-742950">
              <a:buFont typeface="+mj-lt"/>
              <a:buAutoNum type="arabicPeriod"/>
            </a:pPr>
            <a:r>
              <a:rPr lang="en-US" dirty="0"/>
              <a:t>Prepare the Calendar</a:t>
            </a:r>
          </a:p>
          <a:p>
            <a:pPr marL="742950" indent="-742950">
              <a:buFont typeface="+mj-lt"/>
              <a:buAutoNum type="arabicPeriod"/>
            </a:pPr>
            <a:r>
              <a:rPr lang="en-US" dirty="0"/>
              <a:t>Review Last Year</a:t>
            </a:r>
          </a:p>
          <a:p>
            <a:pPr marL="742950" indent="-742950">
              <a:buFont typeface="+mj-lt"/>
              <a:buAutoNum type="arabicPeriod"/>
            </a:pPr>
            <a:r>
              <a:rPr lang="en-US" dirty="0"/>
              <a:t>Brainstorm Ideas</a:t>
            </a:r>
          </a:p>
          <a:p>
            <a:pPr marL="742950" indent="-742950">
              <a:buFont typeface="+mj-lt"/>
              <a:buAutoNum type="arabicPeriod"/>
            </a:pPr>
            <a:r>
              <a:rPr lang="en-US" dirty="0"/>
              <a:t>Form the Plan</a:t>
            </a:r>
          </a:p>
          <a:p>
            <a:pPr marL="742950" indent="-742950">
              <a:buFont typeface="+mj-lt"/>
              <a:buAutoNum type="arabicPeriod"/>
            </a:pPr>
            <a:r>
              <a:rPr lang="en-US" dirty="0"/>
              <a:t>Make Assignments</a:t>
            </a:r>
          </a:p>
          <a:p>
            <a:pPr marL="742950" indent="-742950">
              <a:buFont typeface="+mj-lt"/>
              <a:buAutoNum type="arabicPeriod"/>
            </a:pPr>
            <a:r>
              <a:rPr lang="en-US" dirty="0"/>
              <a:t>Get the Word Out</a:t>
            </a:r>
          </a:p>
        </p:txBody>
      </p:sp>
      <p:pic>
        <p:nvPicPr>
          <p:cNvPr id="5" name="Picture 4">
            <a:extLst>
              <a:ext uri="{FF2B5EF4-FFF2-40B4-BE49-F238E27FC236}">
                <a16:creationId xmlns:a16="http://schemas.microsoft.com/office/drawing/2014/main" id="{4A07C50D-8C9C-4B39-91F3-806FB7E739F8}"/>
              </a:ext>
            </a:extLst>
          </p:cNvPr>
          <p:cNvPicPr>
            <a:picLocks noChangeAspect="1"/>
          </p:cNvPicPr>
          <p:nvPr/>
        </p:nvPicPr>
        <p:blipFill>
          <a:blip r:embed="rId2"/>
          <a:stretch>
            <a:fillRect/>
          </a:stretch>
        </p:blipFill>
        <p:spPr>
          <a:xfrm>
            <a:off x="6271198" y="2282262"/>
            <a:ext cx="4526404" cy="2957251"/>
          </a:xfrm>
          <a:prstGeom prst="rect">
            <a:avLst/>
          </a:prstGeom>
        </p:spPr>
      </p:pic>
    </p:spTree>
    <p:extLst>
      <p:ext uri="{BB962C8B-B14F-4D97-AF65-F5344CB8AC3E}">
        <p14:creationId xmlns:p14="http://schemas.microsoft.com/office/powerpoint/2010/main" val="281966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AF34-319A-4B68-8EDB-5177F4F350D1}"/>
              </a:ext>
            </a:extLst>
          </p:cNvPr>
          <p:cNvSpPr>
            <a:spLocks noGrp="1"/>
          </p:cNvSpPr>
          <p:nvPr>
            <p:ph type="title"/>
          </p:nvPr>
        </p:nvSpPr>
        <p:spPr>
          <a:xfrm>
            <a:off x="810132" y="422381"/>
            <a:ext cx="10204232" cy="1115474"/>
          </a:xfrm>
        </p:spPr>
        <p:txBody>
          <a:bodyPr>
            <a:normAutofit/>
          </a:bodyPr>
          <a:lstStyle/>
          <a:p>
            <a:r>
              <a:rPr lang="en-US" dirty="0"/>
              <a:t>Step 1:  Prepare the Calendar</a:t>
            </a:r>
          </a:p>
        </p:txBody>
      </p:sp>
      <p:sp>
        <p:nvSpPr>
          <p:cNvPr id="3" name="Content Placeholder 2">
            <a:extLst>
              <a:ext uri="{FF2B5EF4-FFF2-40B4-BE49-F238E27FC236}">
                <a16:creationId xmlns:a16="http://schemas.microsoft.com/office/drawing/2014/main" id="{2FE9E0CF-30BA-4EC2-B306-3F07D572D6F9}"/>
              </a:ext>
            </a:extLst>
          </p:cNvPr>
          <p:cNvSpPr>
            <a:spLocks noGrp="1"/>
          </p:cNvSpPr>
          <p:nvPr>
            <p:ph idx="1"/>
          </p:nvPr>
        </p:nvSpPr>
        <p:spPr>
          <a:xfrm>
            <a:off x="810132" y="1847664"/>
            <a:ext cx="4163651" cy="3957390"/>
          </a:xfrm>
        </p:spPr>
        <p:txBody>
          <a:bodyPr>
            <a:normAutofit fontScale="77500" lnSpcReduction="20000"/>
          </a:bodyPr>
          <a:lstStyle/>
          <a:p>
            <a:pPr marL="0" indent="0">
              <a:buNone/>
            </a:pPr>
            <a:r>
              <a:rPr lang="en-US" sz="4000" dirty="0"/>
              <a:t>Collect dates from all relevant sources &amp; add them to a common calendar</a:t>
            </a:r>
          </a:p>
          <a:p>
            <a:pPr marL="692150"/>
            <a:r>
              <a:rPr lang="en-US" sz="4000" dirty="0"/>
              <a:t>Google Calendar</a:t>
            </a:r>
          </a:p>
          <a:p>
            <a:pPr marL="692150"/>
            <a:r>
              <a:rPr lang="en-US" sz="4000" dirty="0"/>
              <a:t>Annual wall calendar</a:t>
            </a:r>
          </a:p>
        </p:txBody>
      </p:sp>
      <p:grpSp>
        <p:nvGrpSpPr>
          <p:cNvPr id="4" name="Group 3">
            <a:extLst>
              <a:ext uri="{FF2B5EF4-FFF2-40B4-BE49-F238E27FC236}">
                <a16:creationId xmlns:a16="http://schemas.microsoft.com/office/drawing/2014/main" id="{6F7F1A56-2996-4D94-AEAB-1BF0A818163A}"/>
              </a:ext>
            </a:extLst>
          </p:cNvPr>
          <p:cNvGrpSpPr/>
          <p:nvPr/>
        </p:nvGrpSpPr>
        <p:grpSpPr>
          <a:xfrm>
            <a:off x="5500256" y="1690255"/>
            <a:ext cx="6374388" cy="4114799"/>
            <a:chOff x="4694421" y="287701"/>
            <a:chExt cx="7180223" cy="5517354"/>
          </a:xfrm>
        </p:grpSpPr>
        <p:pic>
          <p:nvPicPr>
            <p:cNvPr id="5" name="Picture 4">
              <a:extLst>
                <a:ext uri="{FF2B5EF4-FFF2-40B4-BE49-F238E27FC236}">
                  <a16:creationId xmlns:a16="http://schemas.microsoft.com/office/drawing/2014/main" id="{B83EBD9F-154E-4FF9-A6F2-89BB79E3F16C}"/>
                </a:ext>
              </a:extLst>
            </p:cNvPr>
            <p:cNvPicPr>
              <a:picLocks noChangeAspect="1"/>
            </p:cNvPicPr>
            <p:nvPr/>
          </p:nvPicPr>
          <p:blipFill>
            <a:blip r:embed="rId2"/>
            <a:stretch>
              <a:fillRect/>
            </a:stretch>
          </p:blipFill>
          <p:spPr>
            <a:xfrm>
              <a:off x="4694421" y="287701"/>
              <a:ext cx="7180223" cy="5517354"/>
            </a:xfrm>
            <a:prstGeom prst="rect">
              <a:avLst/>
            </a:prstGeom>
          </p:spPr>
        </p:pic>
        <p:sp>
          <p:nvSpPr>
            <p:cNvPr id="6" name="Rectangle 5">
              <a:extLst>
                <a:ext uri="{FF2B5EF4-FFF2-40B4-BE49-F238E27FC236}">
                  <a16:creationId xmlns:a16="http://schemas.microsoft.com/office/drawing/2014/main" id="{EF633185-B17C-48A4-A0C1-B03965CD48AF}"/>
                </a:ext>
              </a:extLst>
            </p:cNvPr>
            <p:cNvSpPr/>
            <p:nvPr/>
          </p:nvSpPr>
          <p:spPr>
            <a:xfrm>
              <a:off x="4890656" y="498764"/>
              <a:ext cx="6733308" cy="5112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3CB649A-B8C4-4D11-8AF9-1973D43AECA0}"/>
              </a:ext>
            </a:extLst>
          </p:cNvPr>
          <p:cNvSpPr txBox="1"/>
          <p:nvPr/>
        </p:nvSpPr>
        <p:spPr>
          <a:xfrm>
            <a:off x="6137564" y="2369125"/>
            <a:ext cx="5292436" cy="2785378"/>
          </a:xfrm>
          <a:prstGeom prst="rect">
            <a:avLst/>
          </a:prstGeom>
          <a:noFill/>
        </p:spPr>
        <p:txBody>
          <a:bodyPr wrap="square" rtlCol="0">
            <a:spAutoFit/>
          </a:bodyPr>
          <a:lstStyle/>
          <a:p>
            <a:pPr marL="457200" indent="-457200">
              <a:spcAft>
                <a:spcPts val="600"/>
              </a:spcAft>
              <a:buFont typeface="Wingdings" panose="05000000000000000000" pitchFamily="2" charset="2"/>
              <a:buChar char="ü"/>
            </a:pPr>
            <a:r>
              <a:rPr lang="en-US" sz="3200" dirty="0">
                <a:latin typeface="Comic Sans MS" panose="030F0702030302020204" pitchFamily="66" charset="0"/>
              </a:rPr>
              <a:t>Church events</a:t>
            </a:r>
          </a:p>
          <a:p>
            <a:pPr marL="457200" indent="-457200">
              <a:spcAft>
                <a:spcPts val="600"/>
              </a:spcAft>
              <a:buFont typeface="Wingdings" panose="05000000000000000000" pitchFamily="2" charset="2"/>
              <a:buChar char="ü"/>
            </a:pPr>
            <a:r>
              <a:rPr lang="en-US" sz="3200" dirty="0">
                <a:latin typeface="Comic Sans MS" panose="030F0702030302020204" pitchFamily="66" charset="0"/>
              </a:rPr>
              <a:t>District, regional, &amp; national events</a:t>
            </a:r>
          </a:p>
          <a:p>
            <a:pPr marL="457200" indent="-457200">
              <a:spcAft>
                <a:spcPts val="600"/>
              </a:spcAft>
              <a:buFont typeface="Wingdings" panose="05000000000000000000" pitchFamily="2" charset="2"/>
              <a:buChar char="ü"/>
            </a:pPr>
            <a:r>
              <a:rPr lang="en-US" sz="3200" dirty="0">
                <a:latin typeface="Comic Sans MS" panose="030F0702030302020204" pitchFamily="66" charset="0"/>
              </a:rPr>
              <a:t>Community events</a:t>
            </a:r>
          </a:p>
          <a:p>
            <a:pPr marL="457200" indent="-457200">
              <a:spcAft>
                <a:spcPts val="600"/>
              </a:spcAft>
              <a:buFont typeface="Wingdings" panose="05000000000000000000" pitchFamily="2" charset="2"/>
              <a:buChar char="ü"/>
            </a:pPr>
            <a:r>
              <a:rPr lang="en-US" sz="3200" dirty="0">
                <a:latin typeface="Comic Sans MS" panose="030F0702030302020204" pitchFamily="66" charset="0"/>
              </a:rPr>
              <a:t>School events</a:t>
            </a:r>
          </a:p>
        </p:txBody>
      </p:sp>
    </p:spTree>
    <p:extLst>
      <p:ext uri="{BB962C8B-B14F-4D97-AF65-F5344CB8AC3E}">
        <p14:creationId xmlns:p14="http://schemas.microsoft.com/office/powerpoint/2010/main" val="125614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6B39-7BA3-4482-8585-F6FFA0B55FE6}"/>
              </a:ext>
            </a:extLst>
          </p:cNvPr>
          <p:cNvSpPr>
            <a:spLocks noGrp="1"/>
          </p:cNvSpPr>
          <p:nvPr>
            <p:ph type="title"/>
          </p:nvPr>
        </p:nvSpPr>
        <p:spPr>
          <a:xfrm>
            <a:off x="810131" y="422381"/>
            <a:ext cx="9603275" cy="1049235"/>
          </a:xfrm>
        </p:spPr>
        <p:txBody>
          <a:bodyPr/>
          <a:lstStyle/>
          <a:p>
            <a:r>
              <a:rPr lang="en-US" dirty="0"/>
              <a:t>Step 2:  Review Last Year</a:t>
            </a:r>
          </a:p>
        </p:txBody>
      </p:sp>
      <p:sp>
        <p:nvSpPr>
          <p:cNvPr id="3" name="Content Placeholder 2">
            <a:extLst>
              <a:ext uri="{FF2B5EF4-FFF2-40B4-BE49-F238E27FC236}">
                <a16:creationId xmlns:a16="http://schemas.microsoft.com/office/drawing/2014/main" id="{CB352B55-BADB-4C96-94AE-9FC64F523816}"/>
              </a:ext>
            </a:extLst>
          </p:cNvPr>
          <p:cNvSpPr>
            <a:spLocks noGrp="1"/>
          </p:cNvSpPr>
          <p:nvPr>
            <p:ph idx="1"/>
          </p:nvPr>
        </p:nvSpPr>
        <p:spPr>
          <a:xfrm>
            <a:off x="810131" y="1633594"/>
            <a:ext cx="10107251" cy="4185315"/>
          </a:xfrm>
        </p:spPr>
        <p:txBody>
          <a:bodyPr>
            <a:normAutofit/>
          </a:bodyPr>
          <a:lstStyle/>
          <a:p>
            <a:r>
              <a:rPr lang="en-US" dirty="0"/>
              <a:t>Which activities went well &amp; which did not?</a:t>
            </a:r>
          </a:p>
          <a:p>
            <a:r>
              <a:rPr lang="en-US" dirty="0"/>
              <a:t>Which activities do we want to do again?</a:t>
            </a:r>
          </a:p>
          <a:p>
            <a:endParaRPr lang="en-US" dirty="0"/>
          </a:p>
          <a:p>
            <a:pPr marL="0" indent="0">
              <a:buNone/>
            </a:pPr>
            <a:r>
              <a:rPr lang="en-US" i="1" dirty="0"/>
              <a:t>Remember:  Keep this review time to a minimum since the focus of annual planning should be the coming year.</a:t>
            </a:r>
          </a:p>
        </p:txBody>
      </p:sp>
    </p:spTree>
    <p:extLst>
      <p:ext uri="{BB962C8B-B14F-4D97-AF65-F5344CB8AC3E}">
        <p14:creationId xmlns:p14="http://schemas.microsoft.com/office/powerpoint/2010/main" val="259662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A002-8AE2-4626-A1D7-2E997464E962}"/>
              </a:ext>
            </a:extLst>
          </p:cNvPr>
          <p:cNvSpPr>
            <a:spLocks noGrp="1"/>
          </p:cNvSpPr>
          <p:nvPr>
            <p:ph type="title"/>
          </p:nvPr>
        </p:nvSpPr>
        <p:spPr/>
        <p:txBody>
          <a:bodyPr/>
          <a:lstStyle/>
          <a:p>
            <a:r>
              <a:rPr lang="en-US" dirty="0"/>
              <a:t>Step 3:  Brainstorm Ideas</a:t>
            </a:r>
          </a:p>
        </p:txBody>
      </p:sp>
      <p:sp>
        <p:nvSpPr>
          <p:cNvPr id="3" name="Content Placeholder 2">
            <a:extLst>
              <a:ext uri="{FF2B5EF4-FFF2-40B4-BE49-F238E27FC236}">
                <a16:creationId xmlns:a16="http://schemas.microsoft.com/office/drawing/2014/main" id="{A1BF9BFA-310A-4326-998A-F9439BEDE2A1}"/>
              </a:ext>
            </a:extLst>
          </p:cNvPr>
          <p:cNvSpPr>
            <a:spLocks noGrp="1"/>
          </p:cNvSpPr>
          <p:nvPr>
            <p:ph idx="1"/>
          </p:nvPr>
        </p:nvSpPr>
        <p:spPr>
          <a:xfrm>
            <a:off x="810131" y="1633594"/>
            <a:ext cx="7590157" cy="4116042"/>
          </a:xfrm>
        </p:spPr>
        <p:txBody>
          <a:bodyPr>
            <a:normAutofit fontScale="85000" lnSpcReduction="10000"/>
          </a:bodyPr>
          <a:lstStyle/>
          <a:p>
            <a:r>
              <a:rPr lang="en-US" dirty="0"/>
              <a:t>Ideas for new activities</a:t>
            </a:r>
          </a:p>
          <a:p>
            <a:r>
              <a:rPr lang="en-US" dirty="0"/>
              <a:t>Nearby facilities or resources available to us</a:t>
            </a:r>
          </a:p>
          <a:p>
            <a:pPr lvl="1"/>
            <a:r>
              <a:rPr lang="en-US" dirty="0"/>
              <a:t>Lakes, fish hatcheries, shooting ranges, zoo, museum, theater, etc.</a:t>
            </a:r>
          </a:p>
          <a:p>
            <a:r>
              <a:rPr lang="en-US" dirty="0"/>
              <a:t>What are our boys interested in?</a:t>
            </a:r>
          </a:p>
          <a:p>
            <a:r>
              <a:rPr lang="en-US" dirty="0"/>
              <a:t>What skills or interest to the men of our church have to offer?</a:t>
            </a:r>
          </a:p>
        </p:txBody>
      </p:sp>
      <p:pic>
        <p:nvPicPr>
          <p:cNvPr id="5" name="Picture 4">
            <a:extLst>
              <a:ext uri="{FF2B5EF4-FFF2-40B4-BE49-F238E27FC236}">
                <a16:creationId xmlns:a16="http://schemas.microsoft.com/office/drawing/2014/main" id="{11B9BD0E-EF32-4C00-860D-6BBEB6E5AF67}"/>
              </a:ext>
            </a:extLst>
          </p:cNvPr>
          <p:cNvPicPr>
            <a:picLocks noChangeAspect="1"/>
          </p:cNvPicPr>
          <p:nvPr/>
        </p:nvPicPr>
        <p:blipFill>
          <a:blip r:embed="rId2"/>
          <a:stretch>
            <a:fillRect/>
          </a:stretch>
        </p:blipFill>
        <p:spPr>
          <a:xfrm>
            <a:off x="8309515" y="524256"/>
            <a:ext cx="3577473" cy="5919216"/>
          </a:xfrm>
          <a:prstGeom prst="rect">
            <a:avLst/>
          </a:prstGeom>
        </p:spPr>
      </p:pic>
    </p:spTree>
    <p:extLst>
      <p:ext uri="{BB962C8B-B14F-4D97-AF65-F5344CB8AC3E}">
        <p14:creationId xmlns:p14="http://schemas.microsoft.com/office/powerpoint/2010/main" val="277349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A6E4-984E-409F-B38F-578D4CD2A158}"/>
              </a:ext>
            </a:extLst>
          </p:cNvPr>
          <p:cNvSpPr>
            <a:spLocks noGrp="1"/>
          </p:cNvSpPr>
          <p:nvPr>
            <p:ph type="title"/>
          </p:nvPr>
        </p:nvSpPr>
        <p:spPr/>
        <p:txBody>
          <a:bodyPr/>
          <a:lstStyle/>
          <a:p>
            <a:r>
              <a:rPr lang="en-US" dirty="0"/>
              <a:t>Program Capability Assessment</a:t>
            </a:r>
          </a:p>
        </p:txBody>
      </p:sp>
      <p:sp>
        <p:nvSpPr>
          <p:cNvPr id="3" name="Content Placeholder 2">
            <a:extLst>
              <a:ext uri="{FF2B5EF4-FFF2-40B4-BE49-F238E27FC236}">
                <a16:creationId xmlns:a16="http://schemas.microsoft.com/office/drawing/2014/main" id="{B4EDAD88-6FC2-481B-9B7E-C9EAB92FB9E0}"/>
              </a:ext>
            </a:extLst>
          </p:cNvPr>
          <p:cNvSpPr>
            <a:spLocks noGrp="1"/>
          </p:cNvSpPr>
          <p:nvPr>
            <p:ph idx="1"/>
          </p:nvPr>
        </p:nvSpPr>
        <p:spPr>
          <a:xfrm>
            <a:off x="1295041" y="1952247"/>
            <a:ext cx="3858850" cy="2536625"/>
          </a:xfrm>
        </p:spPr>
        <p:txBody>
          <a:bodyPr>
            <a:normAutofit/>
          </a:bodyPr>
          <a:lstStyle/>
          <a:p>
            <a:pPr marL="0" indent="0" algn="ctr">
              <a:buNone/>
            </a:pPr>
            <a:r>
              <a:rPr lang="en-US" u="sng" dirty="0"/>
              <a:t>BOYS</a:t>
            </a:r>
          </a:p>
          <a:p>
            <a:pPr marL="0" indent="0" algn="ctr">
              <a:buNone/>
            </a:pPr>
            <a:r>
              <a:rPr lang="en-US" dirty="0"/>
              <a:t>Activity Interest Survey</a:t>
            </a:r>
          </a:p>
        </p:txBody>
      </p:sp>
      <p:sp>
        <p:nvSpPr>
          <p:cNvPr id="4" name="Content Placeholder 2">
            <a:extLst>
              <a:ext uri="{FF2B5EF4-FFF2-40B4-BE49-F238E27FC236}">
                <a16:creationId xmlns:a16="http://schemas.microsoft.com/office/drawing/2014/main" id="{9D8FA2E9-7996-4170-B0E9-6EAC93B0CC0A}"/>
              </a:ext>
            </a:extLst>
          </p:cNvPr>
          <p:cNvSpPr txBox="1">
            <a:spLocks/>
          </p:cNvSpPr>
          <p:nvPr/>
        </p:nvSpPr>
        <p:spPr>
          <a:xfrm>
            <a:off x="6518210" y="1952248"/>
            <a:ext cx="4537724" cy="253662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36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u="sng" dirty="0"/>
              <a:t>MEN</a:t>
            </a:r>
          </a:p>
          <a:p>
            <a:pPr marL="0" indent="0" algn="ctr">
              <a:buFont typeface="Arial" panose="020B0604020202020204" pitchFamily="34" charset="0"/>
              <a:buNone/>
            </a:pPr>
            <a:r>
              <a:rPr lang="en-US" dirty="0"/>
              <a:t>Skills Resource Inventory</a:t>
            </a:r>
          </a:p>
        </p:txBody>
      </p:sp>
      <p:sp>
        <p:nvSpPr>
          <p:cNvPr id="5" name="Content Placeholder 2">
            <a:extLst>
              <a:ext uri="{FF2B5EF4-FFF2-40B4-BE49-F238E27FC236}">
                <a16:creationId xmlns:a16="http://schemas.microsoft.com/office/drawing/2014/main" id="{B2EF219A-DF3E-4B74-B2EF-E0FA1E7D6D13}"/>
              </a:ext>
            </a:extLst>
          </p:cNvPr>
          <p:cNvSpPr txBox="1">
            <a:spLocks/>
          </p:cNvSpPr>
          <p:nvPr/>
        </p:nvSpPr>
        <p:spPr>
          <a:xfrm>
            <a:off x="2937164" y="4793673"/>
            <a:ext cx="6317671" cy="92825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36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en-US" dirty="0"/>
              <a:t>Optimal Activities List</a:t>
            </a:r>
          </a:p>
        </p:txBody>
      </p:sp>
      <p:pic>
        <p:nvPicPr>
          <p:cNvPr id="7" name="Picture 6">
            <a:extLst>
              <a:ext uri="{FF2B5EF4-FFF2-40B4-BE49-F238E27FC236}">
                <a16:creationId xmlns:a16="http://schemas.microsoft.com/office/drawing/2014/main" id="{304C8395-860D-41D8-B4F0-E5D5F06D8F4B}"/>
              </a:ext>
            </a:extLst>
          </p:cNvPr>
          <p:cNvPicPr>
            <a:picLocks noChangeAspect="1"/>
          </p:cNvPicPr>
          <p:nvPr/>
        </p:nvPicPr>
        <p:blipFill>
          <a:blip r:embed="rId3"/>
          <a:stretch>
            <a:fillRect/>
          </a:stretch>
        </p:blipFill>
        <p:spPr>
          <a:xfrm rot="5400000">
            <a:off x="6249077" y="3629890"/>
            <a:ext cx="858982" cy="858982"/>
          </a:xfrm>
          <a:prstGeom prst="rect">
            <a:avLst/>
          </a:prstGeom>
        </p:spPr>
      </p:pic>
      <p:pic>
        <p:nvPicPr>
          <p:cNvPr id="8" name="Picture 7">
            <a:extLst>
              <a:ext uri="{FF2B5EF4-FFF2-40B4-BE49-F238E27FC236}">
                <a16:creationId xmlns:a16="http://schemas.microsoft.com/office/drawing/2014/main" id="{EAF8E172-9203-48F4-A4A9-CC4850C52ECE}"/>
              </a:ext>
            </a:extLst>
          </p:cNvPr>
          <p:cNvPicPr>
            <a:picLocks noChangeAspect="1"/>
          </p:cNvPicPr>
          <p:nvPr/>
        </p:nvPicPr>
        <p:blipFill>
          <a:blip r:embed="rId3"/>
          <a:stretch>
            <a:fillRect/>
          </a:stretch>
        </p:blipFill>
        <p:spPr>
          <a:xfrm rot="16200000" flipH="1">
            <a:off x="4977068" y="3629890"/>
            <a:ext cx="858982" cy="858982"/>
          </a:xfrm>
          <a:prstGeom prst="rect">
            <a:avLst/>
          </a:prstGeom>
        </p:spPr>
      </p:pic>
    </p:spTree>
    <p:extLst>
      <p:ext uri="{BB962C8B-B14F-4D97-AF65-F5344CB8AC3E}">
        <p14:creationId xmlns:p14="http://schemas.microsoft.com/office/powerpoint/2010/main" val="271647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FB2C-7DB1-4158-983D-E197ED7049FC}"/>
              </a:ext>
            </a:extLst>
          </p:cNvPr>
          <p:cNvSpPr>
            <a:spLocks noGrp="1"/>
          </p:cNvSpPr>
          <p:nvPr>
            <p:ph type="title"/>
          </p:nvPr>
        </p:nvSpPr>
        <p:spPr/>
        <p:txBody>
          <a:bodyPr/>
          <a:lstStyle/>
          <a:p>
            <a:r>
              <a:rPr lang="en-US" dirty="0"/>
              <a:t>Key Point to Remember</a:t>
            </a:r>
          </a:p>
        </p:txBody>
      </p:sp>
      <p:sp>
        <p:nvSpPr>
          <p:cNvPr id="3" name="Content Placeholder 2">
            <a:extLst>
              <a:ext uri="{FF2B5EF4-FFF2-40B4-BE49-F238E27FC236}">
                <a16:creationId xmlns:a16="http://schemas.microsoft.com/office/drawing/2014/main" id="{DCEF261A-B042-409F-AC5F-CEF9A3051085}"/>
              </a:ext>
            </a:extLst>
          </p:cNvPr>
          <p:cNvSpPr>
            <a:spLocks noGrp="1"/>
          </p:cNvSpPr>
          <p:nvPr>
            <p:ph idx="1"/>
          </p:nvPr>
        </p:nvSpPr>
        <p:spPr>
          <a:xfrm>
            <a:off x="5169408" y="1633594"/>
            <a:ext cx="6315456" cy="3474854"/>
          </a:xfrm>
        </p:spPr>
        <p:txBody>
          <a:bodyPr>
            <a:normAutofit fontScale="92500" lnSpcReduction="10000"/>
          </a:bodyPr>
          <a:lstStyle/>
          <a:p>
            <a:pPr marL="0" indent="0">
              <a:buNone/>
            </a:pPr>
            <a:r>
              <a:rPr lang="en-US" dirty="0"/>
              <a:t>Effective outposts provide activities in ALL core competencies of the program</a:t>
            </a:r>
          </a:p>
          <a:p>
            <a:pPr lvl="1"/>
            <a:r>
              <a:rPr lang="en-US" dirty="0"/>
              <a:t>outdoors, sports, trade skills, technology, and arts.</a:t>
            </a:r>
          </a:p>
          <a:p>
            <a:pPr marL="0" indent="0" algn="ctr">
              <a:buNone/>
            </a:pPr>
            <a:r>
              <a:rPr lang="en-US" i="1" dirty="0"/>
              <a:t>Provide something for every boy!</a:t>
            </a:r>
          </a:p>
        </p:txBody>
      </p:sp>
      <p:pic>
        <p:nvPicPr>
          <p:cNvPr id="6" name="Picture 5">
            <a:extLst>
              <a:ext uri="{FF2B5EF4-FFF2-40B4-BE49-F238E27FC236}">
                <a16:creationId xmlns:a16="http://schemas.microsoft.com/office/drawing/2014/main" id="{3D8D5ADE-AEA0-4CE3-AD2B-A21EF2274145}"/>
              </a:ext>
            </a:extLst>
          </p:cNvPr>
          <p:cNvPicPr>
            <a:picLocks noChangeAspect="1"/>
          </p:cNvPicPr>
          <p:nvPr/>
        </p:nvPicPr>
        <p:blipFill>
          <a:blip r:embed="rId2"/>
          <a:stretch>
            <a:fillRect/>
          </a:stretch>
        </p:blipFill>
        <p:spPr>
          <a:xfrm>
            <a:off x="810131" y="1775460"/>
            <a:ext cx="4038600" cy="4038600"/>
          </a:xfrm>
          <a:prstGeom prst="rect">
            <a:avLst/>
          </a:prstGeom>
        </p:spPr>
      </p:pic>
    </p:spTree>
    <p:extLst>
      <p:ext uri="{BB962C8B-B14F-4D97-AF65-F5344CB8AC3E}">
        <p14:creationId xmlns:p14="http://schemas.microsoft.com/office/powerpoint/2010/main" val="38231531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319</TotalTime>
  <Words>535</Words>
  <Application>Microsoft Office PowerPoint</Application>
  <PresentationFormat>Widescreen</PresentationFormat>
  <Paragraphs>76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Gill Sans MT</vt:lpstr>
      <vt:lpstr>Wingdings</vt:lpstr>
      <vt:lpstr>Gallery</vt:lpstr>
      <vt:lpstr>Annual Program Planning</vt:lpstr>
      <vt:lpstr>Handouts</vt:lpstr>
      <vt:lpstr>ANNUAL Planning CONFERENCE</vt:lpstr>
      <vt:lpstr>Program Planning Process</vt:lpstr>
      <vt:lpstr>Step 1:  Prepare the Calendar</vt:lpstr>
      <vt:lpstr>Step 2:  Review Last Year</vt:lpstr>
      <vt:lpstr>Step 3:  Brainstorm Ideas</vt:lpstr>
      <vt:lpstr>Program Capability Assessment</vt:lpstr>
      <vt:lpstr>Key Point to Remember</vt:lpstr>
      <vt:lpstr>Step 4:  Form the Plan</vt:lpstr>
      <vt:lpstr>Step 5:  Make Assignments</vt:lpstr>
      <vt:lpstr>Step 6:  Get the Word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John</dc:creator>
  <cp:lastModifiedBy>Hicks, John</cp:lastModifiedBy>
  <cp:revision>22</cp:revision>
  <dcterms:created xsi:type="dcterms:W3CDTF">2018-01-19T16:08:03Z</dcterms:created>
  <dcterms:modified xsi:type="dcterms:W3CDTF">2018-01-26T18:04:24Z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1579066</vt:lpwstr>
  </property>
  <property fmtid="{D5CDD505-2E9C-101B-9397-08002B2CF9AE}" name="NXPowerLiteSettings" pid="3">
    <vt:lpwstr>C700052003A000</vt:lpwstr>
  </property>
  <property fmtid="{D5CDD505-2E9C-101B-9397-08002B2CF9AE}" name="NXPowerLiteVersion" pid="4">
    <vt:lpwstr>D8.0.4</vt:lpwstr>
  </property>
</Properties>
</file>