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7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6" autoAdjust="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1FF31-3017-4B04-AB95-98EFB7108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957D30-93C2-4F22-BAA2-5571CCB0A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2679F6-ABAF-4AD4-9C90-17F8305E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D8C068-C277-45E2-BB68-1B4130DC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05E1D-0A8C-48A7-BE72-AB2861B0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14F631-77FF-44D7-B33D-0B86EBB23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1B77CF5-DD69-462A-B2C3-38CB2E6C0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6F911-3512-4105-A4A8-87910019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CCC39-CC2F-4AA1-BE9E-9334D8FA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16CE73-F3BD-4DF2-A065-0D24C990C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84C90F-7C10-426C-A07B-A20CE19D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975E9A-0C25-4C4F-BC09-74535CC5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7FAEE6-2101-4690-9BC7-0B2119B1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03CE2-D541-4EC4-BBE0-509FA74E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E3EB426-929D-4DA7-B07C-EF54A2829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65470C-FC30-40D9-B1B4-41C7145E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84F3B-B626-4703-8E1B-7038317B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A00D0C-3D2E-4668-9AD6-A5BE888C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50E9E2-C0AC-43A2-B35F-B0C19530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1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E30D1-5A97-40CD-921A-B689F04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641B95-65F6-42E8-A20B-E678B656F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2C5F5B-874B-4B4A-81C0-5511E08F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57685B-0068-45D0-A54F-38A214FD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435436-3440-4208-814A-EC5D698C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7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FD011FB-5B52-4410-8BC7-98EA533C2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CAB884-0C1E-4DD9-874C-544473EE3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4B6BCF-F5F1-48BD-9B53-A6ED1022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341148-8732-435D-9762-527DDF78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6683FF-DC9B-4F7E-8D74-2341097B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1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BC2754-AEA3-436C-86BA-17B2C1668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1FF31-3017-4B04-AB95-98EFB7108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2375091"/>
            <a:ext cx="10963656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2679F6-ABAF-4AD4-9C90-17F8305E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D8C068-C277-45E2-BB68-1B4130DC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505E1D-0A8C-48A7-BE72-AB2861B0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0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D07968-4B7F-4202-B17D-52F12DDED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DF7A1-921F-499D-87DE-4C23F3B9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5D301-596E-4976-A114-839CFA35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3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077F4-E6A4-4B70-8223-8F5D6561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E6066-124A-44E6-B134-E6B8D82B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20329-3692-4144-9649-9BDAB508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7EC4EB-1D98-41EF-853B-9B6CE2D20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5259156"/>
            <a:ext cx="3422469" cy="10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0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ED5CB-5555-40BA-BEF5-8241587E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E5743D-F90E-4603-B60A-94E9E98A8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A9D5F-9459-488D-AF0C-3FE91A7E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E589D-B8FB-4747-A3E1-2AEBA991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A6941-7953-4995-9D86-EE6ABD0E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DC25D-AFB9-4D38-B86A-F0A88F4D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50990B-7B4D-4EE2-953C-4D8D11203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2AE5F9-2369-4782-9223-DD9AC63F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E7BBA3-A80E-4A00-AF02-A8D31F51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CDC83-05A7-43D0-A821-ADD2FC80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B8F76F-6699-431D-A4A4-7D582135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7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D58D6-C1F2-4C84-BE67-9E40818E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B8F20E-9548-4040-91A5-E1A41E296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C75F00-1DB0-40BF-8621-E2F378D5D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39B19F-661A-48BB-9E86-01D831A57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F81342-7F77-4763-8F42-E7EADBBF5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EDCF9F-2DB7-4D15-86FD-FAF4368E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CBEB7E-BE1C-4A81-9832-86B9CF2B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DD9CB7-35C2-414F-A241-F9BCE943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B55D03-2A85-4258-A7B0-92EB8A810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82F39-D32F-4306-83A0-74AD076D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4B8E9-DD08-4D03-AD73-7763CB21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45CD92-E573-4198-8A5B-A19B1524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3100FA-FA2C-408D-AB25-3AC65D05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473C4A-F620-4310-A0CD-A34392647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82F39-D32F-4306-83A0-74AD076D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24B8E9-DD08-4D03-AD73-7763CB21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45CD92-E573-4198-8A5B-A19B1524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3100FA-FA2C-408D-AB25-3AC65D05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7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242F10-7C84-4281-88F6-A991D9BB7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85B71F-ABB8-4B1C-97D7-6E675BF0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E529D49-53B8-4C14-BDBE-564ACF4F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836EE1-9D84-40FA-AE50-48093AD9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46526D-3EF7-4D41-A807-2518D12DF9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60568"/>
            <a:ext cx="3422469" cy="10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2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E1EF1CF-3E8B-4152-8284-4793A8D3FA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81E97D-49FF-46CA-8B03-BA4CBE5D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4EFA41-64BA-4A81-BFD6-BD5C505B6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818650-9150-484A-A71B-250C439E4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E162-4A7E-4A29-B46E-1E659E96DAAC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E82422-E966-4DD0-8FF8-1D1C4EF71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79DC76-6C75-44FE-9DDD-E74AA1BB2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C505-8809-4E4D-A4BC-33E2EE9C8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8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41D3E-3B66-4B84-A1F4-CC52E774A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762" y="3831335"/>
            <a:ext cx="10636370" cy="1050227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Applying the Advancement System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2537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ADVANCEMENT SYSTEM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advancement system may represent the biggest challenge for smaller churches</a:t>
            </a:r>
          </a:p>
          <a:p>
            <a:pPr lvl="1"/>
            <a:r>
              <a:rPr lang="en-US" sz="2800" dirty="0"/>
              <a:t>Every age group has a unique advancement trail</a:t>
            </a:r>
          </a:p>
          <a:p>
            <a:pPr lvl="1"/>
            <a:r>
              <a:rPr lang="en-US" sz="2800" dirty="0"/>
              <a:t>Requires significant effort by leaders to prepare, teach, and track each boy’s progress</a:t>
            </a:r>
          </a:p>
          <a:p>
            <a:pPr lvl="1"/>
            <a:r>
              <a:rPr lang="en-US" sz="2800" dirty="0"/>
              <a:t>Potentially highest cost</a:t>
            </a:r>
          </a:p>
          <a:p>
            <a:r>
              <a:rPr lang="en-US" sz="3600" dirty="0"/>
              <a:t>Let’s consider the options…</a:t>
            </a:r>
          </a:p>
        </p:txBody>
      </p:sp>
    </p:spTree>
    <p:extLst>
      <p:ext uri="{BB962C8B-B14F-4D97-AF65-F5344CB8AC3E}">
        <p14:creationId xmlns:p14="http://schemas.microsoft.com/office/powerpoint/2010/main" val="26628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ADVANCEMENT SYSTEM OPTIONS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4680" y="1286594"/>
          <a:ext cx="10925048" cy="467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1262">
                  <a:extLst>
                    <a:ext uri="{9D8B030D-6E8A-4147-A177-3AD203B41FA5}">
                      <a16:colId xmlns:a16="http://schemas.microsoft.com/office/drawing/2014/main" xmlns="" val="2446312819"/>
                    </a:ext>
                  </a:extLst>
                </a:gridCol>
                <a:gridCol w="2731262">
                  <a:extLst>
                    <a:ext uri="{9D8B030D-6E8A-4147-A177-3AD203B41FA5}">
                      <a16:colId xmlns:a16="http://schemas.microsoft.com/office/drawing/2014/main" xmlns="" val="2771270956"/>
                    </a:ext>
                  </a:extLst>
                </a:gridCol>
                <a:gridCol w="2731262">
                  <a:extLst>
                    <a:ext uri="{9D8B030D-6E8A-4147-A177-3AD203B41FA5}">
                      <a16:colId xmlns:a16="http://schemas.microsoft.com/office/drawing/2014/main" xmlns="" val="3849249152"/>
                    </a:ext>
                  </a:extLst>
                </a:gridCol>
                <a:gridCol w="2731262">
                  <a:extLst>
                    <a:ext uri="{9D8B030D-6E8A-4147-A177-3AD203B41FA5}">
                      <a16:colId xmlns:a16="http://schemas.microsoft.com/office/drawing/2014/main" xmlns="" val="1065348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14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RR Merits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RR Advancement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46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Ignore the RR advancement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Present no awards of any kind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 “activities” without any requirements or awards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Focus on “having fun together” rather than “achieving a set of objectives”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Ignore the RR advancement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Create your own awards system (certificates, buttons, hat pins,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 “activities” with awards by writing your own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Keep it fun while providing a simple achievement process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Ignore the RR advancement steps and merit color categories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Teach official RR skill, leadership, and Bible merits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Teach the same merit to the entire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Award RR merit patches but not advancement steps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Wear official RR awards vests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Boys earn merits according to the types and colors required for the official advancement system for their age group.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Boys earn periodic advancement steps and annual medals.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Boys wear RR awards vests and/or uniforms as defined in RR handbooks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26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rmAutofit/>
          </a:bodyPr>
          <a:lstStyle/>
          <a:p>
            <a:r>
              <a:rPr lang="en-US" dirty="0" smtClean="0"/>
              <a:t>ADVANCEMENT OPTIONS </a:t>
            </a:r>
            <a:r>
              <a:rPr lang="en-US" dirty="0"/>
              <a:t>- </a:t>
            </a: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4680" y="1286594"/>
          <a:ext cx="10943336" cy="467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5834">
                  <a:extLst>
                    <a:ext uri="{9D8B030D-6E8A-4147-A177-3AD203B41FA5}">
                      <a16:colId xmlns:a16="http://schemas.microsoft.com/office/drawing/2014/main" xmlns="" val="2446312819"/>
                    </a:ext>
                  </a:extLst>
                </a:gridCol>
                <a:gridCol w="2735834">
                  <a:extLst>
                    <a:ext uri="{9D8B030D-6E8A-4147-A177-3AD203B41FA5}">
                      <a16:colId xmlns:a16="http://schemas.microsoft.com/office/drawing/2014/main" xmlns="" val="2771270956"/>
                    </a:ext>
                  </a:extLst>
                </a:gridCol>
                <a:gridCol w="2735834">
                  <a:extLst>
                    <a:ext uri="{9D8B030D-6E8A-4147-A177-3AD203B41FA5}">
                      <a16:colId xmlns:a16="http://schemas.microsoft.com/office/drawing/2014/main" xmlns="" val="3849249152"/>
                    </a:ext>
                  </a:extLst>
                </a:gridCol>
                <a:gridCol w="2735834">
                  <a:extLst>
                    <a:ext uri="{9D8B030D-6E8A-4147-A177-3AD203B41FA5}">
                      <a16:colId xmlns:a16="http://schemas.microsoft.com/office/drawing/2014/main" xmlns="" val="1065348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14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RR Merits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RR Advancement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46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Simple &amp; easy to 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Most flexible, no schedules, fixed standards, or expectations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Lowest cost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&amp; easy to 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schedules &amp; expectations (other than those you create yourself)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Provides some form of achievement &amp; recognition, as simple or complex as you choose to make 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Potentially low-cost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Provides a more balanced advancement process, although in a limited format.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Merits earned are “transferable” to a full advancement system later, if desired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Merit materials, and award insignia are already available.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Merits earned are recognized by any RR outpost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Provides the most full &amp; balanced achievement &amp; recognition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Enables boys to earn nationally-recognized pinnacle awards (GMA)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All materials and insignia are provided, with no customization required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26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6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ADVANCEMENT OPTIONS </a:t>
            </a:r>
            <a:r>
              <a:rPr lang="en-US" dirty="0"/>
              <a:t>- </a:t>
            </a:r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14680" y="1286594"/>
          <a:ext cx="10952480" cy="467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38120">
                  <a:extLst>
                    <a:ext uri="{9D8B030D-6E8A-4147-A177-3AD203B41FA5}">
                      <a16:colId xmlns:a16="http://schemas.microsoft.com/office/drawing/2014/main" xmlns="" val="2446312819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2771270956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3849249152"/>
                    </a:ext>
                  </a:extLst>
                </a:gridCol>
                <a:gridCol w="2738120">
                  <a:extLst>
                    <a:ext uri="{9D8B030D-6E8A-4147-A177-3AD203B41FA5}">
                      <a16:colId xmlns:a16="http://schemas.microsoft.com/office/drawing/2014/main" xmlns="" val="1065348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414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RR Merits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  <a:r>
                        <a:rPr lang="en-US" baseline="0" dirty="0"/>
                        <a:t> RR Advancement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46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achievement or recognition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No standard by which to gauge a boy’s progress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Requires effort to create a customized award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Awards would not be recognized outside your church or outpost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Less flexibility - leaders must teach RR merits as written and boys must meet stated merit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Moderate cost for merit patches &amp; vests or uniforms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Requires a separate class for each age group  since advancement trails are unique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Leaders must follow a fixed schedule to insure boys will complete their advancement trail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Assumes regular attendance by boys, or a potentially elaborate “make-up work”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Highest cost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26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2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KEY POINT TO REMEMBER</a:t>
            </a:r>
            <a:endParaRPr lang="en-US" sz="4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Churches of ANY SIZE can have healthy, effective Royal Rangers programs by applying the MISSION and SEVEN METHODS of Royal Rangers within the context of their church and community.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56309" y="4502679"/>
            <a:ext cx="10230532" cy="1869518"/>
            <a:chOff x="1056309" y="4502679"/>
            <a:chExt cx="10230532" cy="1869518"/>
          </a:xfrm>
        </p:grpSpPr>
        <p:grpSp>
          <p:nvGrpSpPr>
            <p:cNvPr id="31" name="Group 30"/>
            <p:cNvGrpSpPr/>
            <p:nvPr/>
          </p:nvGrpSpPr>
          <p:grpSpPr>
            <a:xfrm>
              <a:off x="1056309" y="4502682"/>
              <a:ext cx="1668000" cy="1628173"/>
              <a:chOff x="215061" y="4356378"/>
              <a:chExt cx="1668000" cy="162817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466" y="4356378"/>
                <a:ext cx="1252163" cy="125216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5061" y="5607799"/>
                <a:ext cx="1668000" cy="37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Friendship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323436" y="4502680"/>
              <a:ext cx="1668000" cy="1620510"/>
              <a:chOff x="4482188" y="4356376"/>
              <a:chExt cx="1668000" cy="162051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0253" y="4356376"/>
                <a:ext cx="1231682" cy="1231682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482188" y="5600134"/>
                <a:ext cx="1668000" cy="37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Activities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784681" y="4502680"/>
              <a:ext cx="1668000" cy="1869517"/>
              <a:chOff x="5943433" y="4356376"/>
              <a:chExt cx="1668000" cy="1869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0871" y="4356376"/>
                <a:ext cx="1223186" cy="122318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943433" y="5579562"/>
                <a:ext cx="166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Advancement System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618841" y="4502679"/>
              <a:ext cx="1668000" cy="1860987"/>
              <a:chOff x="8777593" y="4356375"/>
              <a:chExt cx="1668000" cy="186098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0548" y="4356375"/>
                <a:ext cx="1218895" cy="12188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777593" y="5571031"/>
                <a:ext cx="166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Interactive Learning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453076" y="4502681"/>
              <a:ext cx="1668000" cy="1626929"/>
              <a:chOff x="1611828" y="4356377"/>
              <a:chExt cx="1668000" cy="162692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8547" y="4356377"/>
                <a:ext cx="1250831" cy="125083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611828" y="5606554"/>
                <a:ext cx="1668000" cy="37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Uniforms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926669" y="4502680"/>
              <a:ext cx="1668000" cy="1614090"/>
              <a:chOff x="3085421" y="4356376"/>
              <a:chExt cx="1668000" cy="161409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2176" y="4356376"/>
                <a:ext cx="1250177" cy="1250177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085421" y="5601134"/>
                <a:ext cx="166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Patrol System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8193796" y="4502680"/>
              <a:ext cx="1668000" cy="1608434"/>
              <a:chOff x="7352548" y="4356376"/>
              <a:chExt cx="1668000" cy="160843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1433" y="4356376"/>
                <a:ext cx="1223186" cy="1223186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352548" y="5588058"/>
                <a:ext cx="1668000" cy="37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Service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07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8225" cy="1045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GOLD MEDAL OF ACHIEVEMENT REQUIREMENTS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5672" y="2455913"/>
            <a:ext cx="9677400" cy="392659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Earn any TWO of the following awards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2800" dirty="0" smtClean="0"/>
          </a:p>
          <a:p>
            <a:r>
              <a:rPr lang="en-US" sz="2800" dirty="0" smtClean="0"/>
              <a:t>Read the entire Bible, or listen to </a:t>
            </a:r>
            <a:r>
              <a:rPr lang="en-US" dirty="0" smtClean="0"/>
              <a:t>it as an audio book</a:t>
            </a:r>
          </a:p>
          <a:p>
            <a:r>
              <a:rPr lang="en-US" sz="2800" dirty="0" smtClean="0"/>
              <a:t>Be at least 12 years old (and not yet reached 18 years of age)</a:t>
            </a:r>
          </a:p>
          <a:p>
            <a:r>
              <a:rPr lang="en-US" dirty="0" smtClean="0"/>
              <a:t>Be an active member of Royal Rangers outpost for at least 3 years</a:t>
            </a:r>
          </a:p>
          <a:p>
            <a:r>
              <a:rPr lang="en-US" sz="2800" dirty="0" smtClean="0"/>
              <a:t>Complete the GMA Capstone Project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99">
                        <a14:foregroundMark x1="19520" y1="84262" x2="4204" y2="60048"/>
                        <a14:foregroundMark x1="5105" y1="61501" x2="7508" y2="36077"/>
                        <a14:foregroundMark x1="7508" y1="36077" x2="7508" y2="36077"/>
                        <a14:foregroundMark x1="6607" y1="32688" x2="27027" y2="9927"/>
                        <a14:foregroundMark x1="30030" y1="7264" x2="59159" y2="6053"/>
                        <a14:foregroundMark x1="25225" y1="11138" x2="53754" y2="4116"/>
                        <a14:foregroundMark x1="56757" y1="3390" x2="56757" y2="3390"/>
                        <a14:foregroundMark x1="56757" y1="3390" x2="84384" y2="18402"/>
                        <a14:foregroundMark x1="84384" y1="17191" x2="84384" y2="17191"/>
                        <a14:foregroundMark x1="86787" y1="18402" x2="97297" y2="42615"/>
                        <a14:foregroundMark x1="95796" y1="41162" x2="90991" y2="72639"/>
                        <a14:foregroundMark x1="91592" y1="68039" x2="71471" y2="92010"/>
                        <a14:foregroundMark x1="72372" y1="93462" x2="41441" y2="96610"/>
                        <a14:foregroundMark x1="41441" y1="96610" x2="41441" y2="96610"/>
                        <a14:foregroundMark x1="41441" y1="96610" x2="9009" y2="73850"/>
                        <a14:foregroundMark x1="28529" y1="75061" x2="9910" y2="53511"/>
                        <a14:foregroundMark x1="17117" y1="55690" x2="29429" y2="23487"/>
                        <a14:foregroundMark x1="30030" y1="21550" x2="31832" y2="21065"/>
                        <a14:foregroundMark x1="49550" y1="85472" x2="78679" y2="71913"/>
                        <a14:foregroundMark x1="74775" y1="79661" x2="77778" y2="40678"/>
                        <a14:foregroundMark x1="84384" y1="61985" x2="78679" y2="76998"/>
                        <a14:foregroundMark x1="88589" y1="66102" x2="85285" y2="39225"/>
                        <a14:foregroundMark x1="80480" y1="57627" x2="80480" y2="31477"/>
                        <a14:foregroundMark x1="60060" y1="79661" x2="56757" y2="8475"/>
                        <a14:foregroundMark x1="53754" y1="11864" x2="84384" y2="29540"/>
                        <a14:foregroundMark x1="53754" y1="20339" x2="78679" y2="36077"/>
                        <a14:foregroundMark x1="70571" y1="35351" x2="71471" y2="71186"/>
                        <a14:foregroundMark x1="72372" y1="66586" x2="36637" y2="78450"/>
                        <a14:foregroundMark x1="42342" y1="82324" x2="29429" y2="25666"/>
                        <a14:foregroundMark x1="25225" y1="40678" x2="57658" y2="18402"/>
                        <a14:foregroundMark x1="56757" y1="9927" x2="85285" y2="30024"/>
                        <a14:foregroundMark x1="56156" y1="7264" x2="83483" y2="25666"/>
                        <a14:foregroundMark x1="61862" y1="18402" x2="90991" y2="39952"/>
                        <a14:foregroundMark x1="58559" y1="20339" x2="86787" y2="49153"/>
                        <a14:foregroundMark x1="55255" y1="26150" x2="83483" y2="60048"/>
                        <a14:foregroundMark x1="91592" y1="40678" x2="88589" y2="64165"/>
                        <a14:foregroundMark x1="84384" y1="56901" x2="69069" y2="84262"/>
                        <a14:foregroundMark x1="56757" y1="73123" x2="58559" y2="88136"/>
                        <a14:foregroundMark x1="52853" y1="76998" x2="72973" y2="81114"/>
                        <a14:foregroundMark x1="82883" y1="76513" x2="64264" y2="88136"/>
                        <a14:foregroundMark x1="63363" y1="76998" x2="61862" y2="90799"/>
                        <a14:foregroundMark x1="72372" y1="89588" x2="59159" y2="67312"/>
                        <a14:foregroundMark x1="59159" y1="92736" x2="53754" y2="71186"/>
                        <a14:foregroundMark x1="58559" y1="9201" x2="83483" y2="22276"/>
                        <a14:foregroundMark x1="56156" y1="7990" x2="44745" y2="11138"/>
                        <a14:foregroundMark x1="47147" y1="81598" x2="39940" y2="15012"/>
                        <a14:foregroundMark x1="65766" y1="25666" x2="69069" y2="41889"/>
                        <a14:foregroundMark x1="81081" y1="46973" x2="60961" y2="11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04" y="2941510"/>
            <a:ext cx="971696" cy="12051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538477" y="4363557"/>
            <a:ext cx="1917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Adventure Rangers</a:t>
            </a:r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8" l="0" r="98294">
                        <a14:foregroundMark x1="39590" y1="94823" x2="14676" y2="83106"/>
                        <a14:foregroundMark x1="10580" y1="73569" x2="341" y2="45504"/>
                        <a14:foregroundMark x1="5119" y1="41689" x2="23891" y2="9264"/>
                        <a14:foregroundMark x1="24915" y1="9809" x2="55973" y2="1090"/>
                        <a14:foregroundMark x1="53584" y1="3542" x2="84983" y2="16076"/>
                        <a14:foregroundMark x1="83276" y1="17984" x2="94198" y2="41689"/>
                        <a14:foregroundMark x1="94198" y1="36240" x2="95904" y2="63760"/>
                        <a14:foregroundMark x1="56655" y1="66213" x2="65529" y2="36240"/>
                        <a14:foregroundMark x1="38908" y1="94823" x2="73379" y2="91826"/>
                        <a14:foregroundMark x1="39590" y1="39782" x2="35836" y2="68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58" y="2952623"/>
            <a:ext cx="928137" cy="116017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82" y="2941510"/>
            <a:ext cx="934912" cy="11686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1239" y="4365426"/>
            <a:ext cx="171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Discovery Rangers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649756" y="4354413"/>
            <a:ext cx="177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Expedition Rangers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0" r="98385">
                        <a14:foregroundMark x1="75564" y1="91743" x2="75564" y2="91743"/>
                        <a14:backgroundMark x1="6832" y1="25470" x2="6832" y2="95755"/>
                        <a14:backgroundMark x1="4472" y1="24257" x2="248" y2="8126"/>
                        <a14:backgroundMark x1="66460" y1="1273" x2="19255" y2="1273"/>
                        <a14:backgroundMark x1="18509" y1="1698" x2="248" y2="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63359"/>
            <a:ext cx="1105428" cy="2265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9216" y="249838"/>
            <a:ext cx="1103472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8225" cy="1045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GMA WITH MERIT </a:t>
            </a:r>
            <a:br>
              <a:rPr lang="en-US" sz="4400" dirty="0" smtClean="0"/>
            </a:br>
            <a:r>
              <a:rPr lang="en-US" sz="4400" dirty="0" smtClean="0"/>
              <a:t>REQUIREMENTS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484502"/>
            <a:ext cx="9677400" cy="48228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Earn the GMA</a:t>
            </a:r>
          </a:p>
          <a:p>
            <a:r>
              <a:rPr lang="en-US" sz="3600" dirty="0"/>
              <a:t>Earn any </a:t>
            </a:r>
            <a:r>
              <a:rPr lang="en-US" sz="3600" dirty="0" smtClean="0"/>
              <a:t>THREE </a:t>
            </a:r>
            <a:r>
              <a:rPr lang="en-US" sz="3600" dirty="0"/>
              <a:t>of the following awards 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257929" y="3783610"/>
            <a:ext cx="8801821" cy="2073686"/>
            <a:chOff x="1257929" y="3134386"/>
            <a:chExt cx="8801821" cy="2073686"/>
          </a:xfrm>
        </p:grpSpPr>
        <p:grpSp>
          <p:nvGrpSpPr>
            <p:cNvPr id="8" name="Group 7"/>
            <p:cNvGrpSpPr/>
            <p:nvPr/>
          </p:nvGrpSpPr>
          <p:grpSpPr>
            <a:xfrm>
              <a:off x="3613355" y="3134386"/>
              <a:ext cx="6446395" cy="2073686"/>
              <a:chOff x="3613355" y="3134386"/>
              <a:chExt cx="6446395" cy="207368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9099">
                            <a14:foregroundMark x1="19520" y1="84262" x2="4204" y2="60048"/>
                            <a14:foregroundMark x1="5105" y1="61501" x2="7508" y2="36077"/>
                            <a14:foregroundMark x1="7508" y1="36077" x2="7508" y2="36077"/>
                            <a14:foregroundMark x1="6607" y1="32688" x2="27027" y2="9927"/>
                            <a14:foregroundMark x1="30030" y1="7264" x2="59159" y2="6053"/>
                            <a14:foregroundMark x1="25225" y1="11138" x2="53754" y2="4116"/>
                            <a14:foregroundMark x1="56757" y1="3390" x2="56757" y2="3390"/>
                            <a14:foregroundMark x1="56757" y1="3390" x2="84384" y2="18402"/>
                            <a14:foregroundMark x1="84384" y1="17191" x2="84384" y2="17191"/>
                            <a14:foregroundMark x1="86787" y1="18402" x2="97297" y2="42615"/>
                            <a14:foregroundMark x1="95796" y1="41162" x2="90991" y2="72639"/>
                            <a14:foregroundMark x1="91592" y1="68039" x2="71471" y2="92010"/>
                            <a14:foregroundMark x1="72372" y1="93462" x2="41441" y2="96610"/>
                            <a14:foregroundMark x1="41441" y1="96610" x2="41441" y2="96610"/>
                            <a14:foregroundMark x1="41441" y1="96610" x2="9009" y2="73850"/>
                            <a14:foregroundMark x1="28529" y1="75061" x2="9910" y2="53511"/>
                            <a14:foregroundMark x1="17117" y1="55690" x2="29429" y2="23487"/>
                            <a14:foregroundMark x1="30030" y1="21550" x2="31832" y2="21065"/>
                            <a14:foregroundMark x1="49550" y1="85472" x2="78679" y2="71913"/>
                            <a14:foregroundMark x1="74775" y1="79661" x2="77778" y2="40678"/>
                            <a14:foregroundMark x1="84384" y1="61985" x2="78679" y2="76998"/>
                            <a14:foregroundMark x1="88589" y1="66102" x2="85285" y2="39225"/>
                            <a14:foregroundMark x1="80480" y1="57627" x2="80480" y2="31477"/>
                            <a14:foregroundMark x1="60060" y1="79661" x2="56757" y2="8475"/>
                            <a14:foregroundMark x1="53754" y1="11864" x2="84384" y2="29540"/>
                            <a14:foregroundMark x1="53754" y1="20339" x2="78679" y2="36077"/>
                            <a14:foregroundMark x1="70571" y1="35351" x2="71471" y2="71186"/>
                            <a14:foregroundMark x1="72372" y1="66586" x2="36637" y2="78450"/>
                            <a14:foregroundMark x1="42342" y1="82324" x2="29429" y2="25666"/>
                            <a14:foregroundMark x1="25225" y1="40678" x2="57658" y2="18402"/>
                            <a14:foregroundMark x1="56757" y1="9927" x2="85285" y2="30024"/>
                            <a14:foregroundMark x1="56156" y1="7264" x2="83483" y2="25666"/>
                            <a14:foregroundMark x1="61862" y1="18402" x2="90991" y2="39952"/>
                            <a14:foregroundMark x1="58559" y1="20339" x2="86787" y2="49153"/>
                            <a14:foregroundMark x1="55255" y1="26150" x2="83483" y2="60048"/>
                            <a14:foregroundMark x1="91592" y1="40678" x2="88589" y2="64165"/>
                            <a14:foregroundMark x1="84384" y1="56901" x2="69069" y2="84262"/>
                            <a14:foregroundMark x1="56757" y1="73123" x2="58559" y2="88136"/>
                            <a14:foregroundMark x1="52853" y1="76998" x2="72973" y2="81114"/>
                            <a14:foregroundMark x1="82883" y1="76513" x2="64264" y2="88136"/>
                            <a14:foregroundMark x1="63363" y1="76998" x2="61862" y2="90799"/>
                            <a14:foregroundMark x1="72372" y1="89588" x2="59159" y2="67312"/>
                            <a14:foregroundMark x1="59159" y1="92736" x2="53754" y2="71186"/>
                            <a14:foregroundMark x1="58559" y1="9201" x2="83483" y2="22276"/>
                            <a14:foregroundMark x1="56156" y1="7990" x2="44745" y2="11138"/>
                            <a14:foregroundMark x1="47147" y1="81598" x2="39940" y2="15012"/>
                            <a14:foregroundMark x1="65766" y1="25666" x2="69069" y2="41889"/>
                            <a14:foregroundMark x1="81081" y1="46973" x2="60961" y2="111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5899" y="3134386"/>
                <a:ext cx="1275089" cy="15814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901313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Adventure Rangers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638" l="0" r="98294">
                            <a14:foregroundMark x1="39590" y1="94823" x2="14676" y2="83106"/>
                            <a14:foregroundMark x1="10580" y1="73569" x2="341" y2="45504"/>
                            <a14:foregroundMark x1="5119" y1="41689" x2="23891" y2="9264"/>
                            <a14:foregroundMark x1="24915" y1="9809" x2="55973" y2="1090"/>
                            <a14:foregroundMark x1="53584" y1="3542" x2="84983" y2="16076"/>
                            <a14:foregroundMark x1="83276" y1="17984" x2="94198" y2="41689"/>
                            <a14:foregroundMark x1="94198" y1="36240" x2="95904" y2="63760"/>
                            <a14:foregroundMark x1="56655" y1="66213" x2="65529" y2="36240"/>
                            <a14:foregroundMark x1="38908" y1="94823" x2="73379" y2="91826"/>
                            <a14:foregroundMark x1="39590" y1="39782" x2="35836" y2="681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453" y="3145499"/>
                <a:ext cx="1217930" cy="1522412"/>
              </a:xfrm>
              <a:prstGeom prst="rect">
                <a:avLst/>
              </a:prstGeom>
              <a:noFill/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412" y="3134386"/>
                <a:ext cx="1226820" cy="153352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613355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Discovery Rangers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81187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Expedition Rangers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57929" y="4838740"/>
              <a:ext cx="1978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Ranger Kids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25" y="3170527"/>
              <a:ext cx="1236220" cy="15452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79" l="0" r="100000">
                        <a14:foregroundMark x1="9023" y1="3452" x2="91965" y2="2907"/>
                        <a14:foregroundMark x1="55006" y1="63053" x2="50680" y2="64022"/>
                        <a14:foregroundMark x1="74907" y1="94004" x2="79975" y2="89037"/>
                        <a14:foregroundMark x1="72930" y1="70260" x2="77874" y2="72925"/>
                        <a14:foregroundMark x1="65019" y1="96548" x2="73795" y2="94428"/>
                        <a14:foregroundMark x1="66996" y1="96911" x2="66996" y2="96911"/>
                        <a14:foregroundMark x1="66996" y1="96911" x2="66996" y2="96911"/>
                        <a14:foregroundMark x1="66996" y1="96911" x2="72682" y2="94912"/>
                        <a14:foregroundMark x1="72682" y1="94912" x2="72682" y2="94912"/>
                        <a14:backgroundMark x1="2225" y1="909" x2="6551" y2="98546"/>
                        <a14:backgroundMark x1="3337" y1="424" x2="97775" y2="787"/>
                        <a14:backgroundMark x1="98022" y1="1211" x2="92583" y2="97214"/>
                        <a14:backgroundMark x1="7046" y1="98122" x2="93325" y2="99455"/>
                        <a14:backgroundMark x1="52781" y1="63477" x2="52781" y2="63477"/>
                        <a14:backgroundMark x1="51174" y1="62689" x2="54141" y2="64688"/>
                        <a14:backgroundMark x1="53028" y1="62265" x2="53028" y2="62265"/>
                        <a14:backgroundMark x1="53028" y1="62265" x2="56366" y2="63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7" y="146304"/>
            <a:ext cx="1175739" cy="2400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79" l="0" r="100000">
                        <a14:foregroundMark x1="9023" y1="3452" x2="91965" y2="2907"/>
                        <a14:foregroundMark x1="55006" y1="63053" x2="50680" y2="64022"/>
                        <a14:foregroundMark x1="74907" y1="94004" x2="79975" y2="89037"/>
                        <a14:foregroundMark x1="72930" y1="70260" x2="77874" y2="72925"/>
                        <a14:foregroundMark x1="65019" y1="96548" x2="73795" y2="94428"/>
                        <a14:foregroundMark x1="66996" y1="96911" x2="66996" y2="96911"/>
                        <a14:foregroundMark x1="66996" y1="96911" x2="66996" y2="96911"/>
                        <a14:foregroundMark x1="66996" y1="96911" x2="72682" y2="94912"/>
                        <a14:foregroundMark x1="72682" y1="94912" x2="72682" y2="94912"/>
                        <a14:backgroundMark x1="2225" y1="909" x2="6551" y2="98546"/>
                        <a14:backgroundMark x1="3337" y1="424" x2="97775" y2="787"/>
                        <a14:backgroundMark x1="98022" y1="1211" x2="92583" y2="97214"/>
                        <a14:backgroundMark x1="7046" y1="98122" x2="93325" y2="99455"/>
                        <a14:backgroundMark x1="52781" y1="63477" x2="52781" y2="63477"/>
                        <a14:backgroundMark x1="51174" y1="62689" x2="54141" y2="64688"/>
                        <a14:backgroundMark x1="53028" y1="62265" x2="53028" y2="62265"/>
                        <a14:backgroundMark x1="53028" y1="62265" x2="56366" y2="63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06" y="139342"/>
            <a:ext cx="1175739" cy="24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8225" cy="1045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GMA WITH HONOR </a:t>
            </a:r>
            <a:br>
              <a:rPr lang="en-US" sz="4400" dirty="0" smtClean="0"/>
            </a:br>
            <a:r>
              <a:rPr lang="en-US" sz="4400" dirty="0" smtClean="0"/>
              <a:t>REQUIREMENTS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484502"/>
            <a:ext cx="9677400" cy="48228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Earn the GMA</a:t>
            </a:r>
          </a:p>
          <a:p>
            <a:r>
              <a:rPr lang="en-US" sz="3600" dirty="0"/>
              <a:t>Earn </a:t>
            </a:r>
            <a:r>
              <a:rPr lang="en-US" sz="3600" dirty="0" smtClean="0"/>
              <a:t>ALL FOUR of </a:t>
            </a:r>
            <a:r>
              <a:rPr lang="en-US" sz="3600" dirty="0"/>
              <a:t>the following awards 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257929" y="3783610"/>
            <a:ext cx="8801821" cy="2073686"/>
            <a:chOff x="1257929" y="3134386"/>
            <a:chExt cx="8801821" cy="2073686"/>
          </a:xfrm>
        </p:grpSpPr>
        <p:grpSp>
          <p:nvGrpSpPr>
            <p:cNvPr id="8" name="Group 7"/>
            <p:cNvGrpSpPr/>
            <p:nvPr/>
          </p:nvGrpSpPr>
          <p:grpSpPr>
            <a:xfrm>
              <a:off x="3613355" y="3134386"/>
              <a:ext cx="6446395" cy="2073686"/>
              <a:chOff x="3613355" y="3134386"/>
              <a:chExt cx="6446395" cy="2073686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99099">
                            <a14:foregroundMark x1="19520" y1="84262" x2="4204" y2="60048"/>
                            <a14:foregroundMark x1="5105" y1="61501" x2="7508" y2="36077"/>
                            <a14:foregroundMark x1="7508" y1="36077" x2="7508" y2="36077"/>
                            <a14:foregroundMark x1="6607" y1="32688" x2="27027" y2="9927"/>
                            <a14:foregroundMark x1="30030" y1="7264" x2="59159" y2="6053"/>
                            <a14:foregroundMark x1="25225" y1="11138" x2="53754" y2="4116"/>
                            <a14:foregroundMark x1="56757" y1="3390" x2="56757" y2="3390"/>
                            <a14:foregroundMark x1="56757" y1="3390" x2="84384" y2="18402"/>
                            <a14:foregroundMark x1="84384" y1="17191" x2="84384" y2="17191"/>
                            <a14:foregroundMark x1="86787" y1="18402" x2="97297" y2="42615"/>
                            <a14:foregroundMark x1="95796" y1="41162" x2="90991" y2="72639"/>
                            <a14:foregroundMark x1="91592" y1="68039" x2="71471" y2="92010"/>
                            <a14:foregroundMark x1="72372" y1="93462" x2="41441" y2="96610"/>
                            <a14:foregroundMark x1="41441" y1="96610" x2="41441" y2="96610"/>
                            <a14:foregroundMark x1="41441" y1="96610" x2="9009" y2="73850"/>
                            <a14:foregroundMark x1="28529" y1="75061" x2="9910" y2="53511"/>
                            <a14:foregroundMark x1="17117" y1="55690" x2="29429" y2="23487"/>
                            <a14:foregroundMark x1="30030" y1="21550" x2="31832" y2="21065"/>
                            <a14:foregroundMark x1="49550" y1="85472" x2="78679" y2="71913"/>
                            <a14:foregroundMark x1="74775" y1="79661" x2="77778" y2="40678"/>
                            <a14:foregroundMark x1="84384" y1="61985" x2="78679" y2="76998"/>
                            <a14:foregroundMark x1="88589" y1="66102" x2="85285" y2="39225"/>
                            <a14:foregroundMark x1="80480" y1="57627" x2="80480" y2="31477"/>
                            <a14:foregroundMark x1="60060" y1="79661" x2="56757" y2="8475"/>
                            <a14:foregroundMark x1="53754" y1="11864" x2="84384" y2="29540"/>
                            <a14:foregroundMark x1="53754" y1="20339" x2="78679" y2="36077"/>
                            <a14:foregroundMark x1="70571" y1="35351" x2="71471" y2="71186"/>
                            <a14:foregroundMark x1="72372" y1="66586" x2="36637" y2="78450"/>
                            <a14:foregroundMark x1="42342" y1="82324" x2="29429" y2="25666"/>
                            <a14:foregroundMark x1="25225" y1="40678" x2="57658" y2="18402"/>
                            <a14:foregroundMark x1="56757" y1="9927" x2="85285" y2="30024"/>
                            <a14:foregroundMark x1="56156" y1="7264" x2="83483" y2="25666"/>
                            <a14:foregroundMark x1="61862" y1="18402" x2="90991" y2="39952"/>
                            <a14:foregroundMark x1="58559" y1="20339" x2="86787" y2="49153"/>
                            <a14:foregroundMark x1="55255" y1="26150" x2="83483" y2="60048"/>
                            <a14:foregroundMark x1="91592" y1="40678" x2="88589" y2="64165"/>
                            <a14:foregroundMark x1="84384" y1="56901" x2="69069" y2="84262"/>
                            <a14:foregroundMark x1="56757" y1="73123" x2="58559" y2="88136"/>
                            <a14:foregroundMark x1="52853" y1="76998" x2="72973" y2="81114"/>
                            <a14:foregroundMark x1="82883" y1="76513" x2="64264" y2="88136"/>
                            <a14:foregroundMark x1="63363" y1="76998" x2="61862" y2="90799"/>
                            <a14:foregroundMark x1="72372" y1="89588" x2="59159" y2="67312"/>
                            <a14:foregroundMark x1="59159" y1="92736" x2="53754" y2="71186"/>
                            <a14:foregroundMark x1="58559" y1="9201" x2="83483" y2="22276"/>
                            <a14:foregroundMark x1="56156" y1="7990" x2="44745" y2="11138"/>
                            <a14:foregroundMark x1="47147" y1="81598" x2="39940" y2="15012"/>
                            <a14:foregroundMark x1="65766" y1="25666" x2="69069" y2="41889"/>
                            <a14:foregroundMark x1="81081" y1="46973" x2="60961" y2="1113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5899" y="3134386"/>
                <a:ext cx="1275089" cy="15814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901313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Adventure Rangers</a:t>
                </a:r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638" l="0" r="98294">
                            <a14:foregroundMark x1="39590" y1="94823" x2="14676" y2="83106"/>
                            <a14:foregroundMark x1="10580" y1="73569" x2="341" y2="45504"/>
                            <a14:foregroundMark x1="5119" y1="41689" x2="23891" y2="9264"/>
                            <a14:foregroundMark x1="24915" y1="9809" x2="55973" y2="1090"/>
                            <a14:foregroundMark x1="53584" y1="3542" x2="84983" y2="16076"/>
                            <a14:foregroundMark x1="83276" y1="17984" x2="94198" y2="41689"/>
                            <a14:foregroundMark x1="94198" y1="36240" x2="95904" y2="63760"/>
                            <a14:foregroundMark x1="56655" y1="66213" x2="65529" y2="36240"/>
                            <a14:foregroundMark x1="38908" y1="94823" x2="73379" y2="91826"/>
                            <a14:foregroundMark x1="39590" y1="39782" x2="35836" y2="681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453" y="3145499"/>
                <a:ext cx="1217930" cy="1522412"/>
              </a:xfrm>
              <a:prstGeom prst="rect">
                <a:avLst/>
              </a:prstGeom>
              <a:noFill/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0412" y="3134386"/>
                <a:ext cx="1226820" cy="153352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613355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Discovery Rangers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081187" y="4838740"/>
                <a:ext cx="1978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Expedition Rangers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57929" y="4838740"/>
              <a:ext cx="1978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Ranger Kids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5525" y="3170527"/>
              <a:ext cx="1236220" cy="154527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81">
                        <a14:foregroundMark x1="81429" y1="91328" x2="78961" y2="70649"/>
                        <a14:foregroundMark x1="76104" y1="69497" x2="79740" y2="70770"/>
                        <a14:foregroundMark x1="14675" y1="2244" x2="33766" y2="2244"/>
                        <a14:backgroundMark x1="1818" y1="788" x2="97792" y2="1577"/>
                        <a14:backgroundMark x1="2468" y1="1577" x2="5584" y2="98241"/>
                        <a14:backgroundMark x1="5584" y1="98787" x2="95195" y2="98666"/>
                        <a14:backgroundMark x1="97143" y1="98423" x2="97532" y2="1334"/>
                        <a14:backgroundMark x1="22727" y1="70770" x2="46364" y2="58945"/>
                        <a14:backgroundMark x1="10130" y1="24682" x2="9221" y2="28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58" y="118872"/>
            <a:ext cx="1105068" cy="23656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81">
                        <a14:foregroundMark x1="81429" y1="91328" x2="78961" y2="70649"/>
                        <a14:foregroundMark x1="76104" y1="69497" x2="79740" y2="70770"/>
                        <a14:foregroundMark x1="14675" y1="2244" x2="33766" y2="2244"/>
                        <a14:backgroundMark x1="1818" y1="788" x2="97792" y2="1577"/>
                        <a14:backgroundMark x1="2468" y1="1577" x2="5584" y2="98241"/>
                        <a14:backgroundMark x1="5584" y1="98787" x2="95195" y2="98666"/>
                        <a14:backgroundMark x1="97143" y1="98423" x2="97532" y2="1334"/>
                        <a14:backgroundMark x1="22727" y1="70770" x2="46364" y2="58945"/>
                        <a14:backgroundMark x1="10130" y1="24682" x2="9221" y2="28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93851"/>
            <a:ext cx="1145541" cy="24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11" y="3056338"/>
            <a:ext cx="3697039" cy="326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79" y="510930"/>
            <a:ext cx="4048125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5" y="680148"/>
            <a:ext cx="3567470" cy="237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" y="469632"/>
            <a:ext cx="4683966" cy="3121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" y="3491599"/>
            <a:ext cx="4130787" cy="2748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36" y="2878970"/>
            <a:ext cx="2756727" cy="3445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59" y="2375681"/>
            <a:ext cx="2402054" cy="22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128" y="365125"/>
            <a:ext cx="980967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MISSION OF ROYAL RANGERS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44128" y="1690688"/>
            <a:ext cx="4347714" cy="4579937"/>
          </a:xfrm>
        </p:spPr>
        <p:txBody>
          <a:bodyPr>
            <a:normAutofit/>
          </a:bodyPr>
          <a:lstStyle/>
          <a:p>
            <a:r>
              <a:rPr lang="en-US" sz="4000" dirty="0"/>
              <a:t>Mentor boys into Christlike manhood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1784635"/>
            <a:ext cx="5367528" cy="402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3383280"/>
            <a:ext cx="357225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SEVEN METHODS OF ROYAL RANGERS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2816" y="1820112"/>
            <a:ext cx="1668000" cy="2115240"/>
            <a:chOff x="912816" y="1820112"/>
            <a:chExt cx="1668000" cy="21152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16" y="1820112"/>
              <a:ext cx="1668000" cy="1668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12816" y="3558600"/>
              <a:ext cx="1668000" cy="37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Friendship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4600" y="2042904"/>
            <a:ext cx="1669416" cy="2105700"/>
            <a:chOff x="3594600" y="2042904"/>
            <a:chExt cx="1669416" cy="2105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600" y="2042904"/>
              <a:ext cx="1667712" cy="16677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596016" y="3771852"/>
              <a:ext cx="1668000" cy="37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Activities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7728" y="1882944"/>
            <a:ext cx="1675656" cy="2379719"/>
            <a:chOff x="6517728" y="1882944"/>
            <a:chExt cx="1675656" cy="23797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728" y="1882944"/>
              <a:ext cx="1675656" cy="16756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524280" y="3616332"/>
              <a:ext cx="166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Advancement System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09632" y="2070612"/>
            <a:ext cx="1675656" cy="2351363"/>
            <a:chOff x="9409632" y="2070612"/>
            <a:chExt cx="1675656" cy="2351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632" y="2070612"/>
              <a:ext cx="1675656" cy="16756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417288" y="3775644"/>
              <a:ext cx="166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Interactive Learning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8984" y="4353372"/>
            <a:ext cx="1669968" cy="2111147"/>
            <a:chOff x="1758984" y="4353372"/>
            <a:chExt cx="1669968" cy="21111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984" y="4353372"/>
              <a:ext cx="1667712" cy="16677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60952" y="6087767"/>
              <a:ext cx="1668000" cy="37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Uniforms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71192" y="4290480"/>
            <a:ext cx="1672992" cy="2097573"/>
            <a:chOff x="4971192" y="4290480"/>
            <a:chExt cx="1672992" cy="20975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192" y="4290480"/>
              <a:ext cx="1672992" cy="167299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75368" y="6018721"/>
              <a:ext cx="166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Patrol System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5176" y="4445928"/>
            <a:ext cx="1668000" cy="2101715"/>
            <a:chOff x="8065176" y="4445928"/>
            <a:chExt cx="1668000" cy="21017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464" y="4445928"/>
              <a:ext cx="1667712" cy="166771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065176" y="6170891"/>
              <a:ext cx="1668000" cy="376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5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ADVANCEMENT SYSTEM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847850"/>
            <a:ext cx="10515600" cy="4351338"/>
          </a:xfrm>
        </p:spPr>
        <p:txBody>
          <a:bodyPr/>
          <a:lstStyle/>
          <a:p>
            <a:r>
              <a:rPr lang="en-US" sz="3600" dirty="0" smtClean="0"/>
              <a:t>A system designed to challenge boys the way God wired them-</a:t>
            </a:r>
            <a:endParaRPr lang="en-US" sz="3600" dirty="0"/>
          </a:p>
          <a:p>
            <a:pPr lvl="1"/>
            <a:r>
              <a:rPr lang="en-US" sz="2800" dirty="0" smtClean="0"/>
              <a:t>To conquer, to do, to relate, to have fun, to  prove themselves</a:t>
            </a:r>
            <a:endParaRPr lang="en-US" sz="2800" dirty="0"/>
          </a:p>
          <a:p>
            <a:r>
              <a:rPr lang="en-US" sz="3600" dirty="0" smtClean="0"/>
              <a:t>It is Discipleship in-</a:t>
            </a:r>
          </a:p>
          <a:p>
            <a:pPr lvl="1"/>
            <a:r>
              <a:rPr lang="en-US" sz="2800" dirty="0" smtClean="0"/>
              <a:t>Leadership, Bible, and life-skills wrapped up in adventure, discipline, relationship, fun, and recognition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45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THE ADVANCEMENT SYSTEM WORK FOR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02536"/>
            <a:ext cx="10515600" cy="4196652"/>
          </a:xfrm>
        </p:spPr>
        <p:txBody>
          <a:bodyPr/>
          <a:lstStyle/>
          <a:p>
            <a:r>
              <a:rPr lang="en-US" sz="3600" dirty="0" smtClean="0"/>
              <a:t>Typical Church Setting</a:t>
            </a:r>
          </a:p>
          <a:p>
            <a:endParaRPr lang="en-US" sz="3600" dirty="0"/>
          </a:p>
          <a:p>
            <a:r>
              <a:rPr lang="en-US" sz="3600" dirty="0" smtClean="0"/>
              <a:t>Available Options</a:t>
            </a:r>
          </a:p>
        </p:txBody>
      </p:sp>
    </p:spTree>
    <p:extLst>
      <p:ext uri="{BB962C8B-B14F-4D97-AF65-F5344CB8AC3E}">
        <p14:creationId xmlns:p14="http://schemas.microsoft.com/office/powerpoint/2010/main" val="425429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AG CHURCH STATISTICS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13,000 </a:t>
            </a:r>
          </a:p>
          <a:p>
            <a:pPr marL="0" indent="0">
              <a:buNone/>
            </a:pPr>
            <a:r>
              <a:rPr lang="en-US" sz="5400" dirty="0" smtClean="0"/>
              <a:t>			</a:t>
            </a:r>
            <a:r>
              <a:rPr lang="en-US" sz="5400" dirty="0" smtClean="0">
                <a:solidFill>
                  <a:srgbClr val="FF0000"/>
                </a:solidFill>
              </a:rPr>
              <a:t>58%,  &lt;100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							</a:t>
            </a:r>
            <a:r>
              <a:rPr lang="en-US" sz="5400" dirty="0" smtClean="0">
                <a:solidFill>
                  <a:srgbClr val="C00000"/>
                </a:solidFill>
              </a:rPr>
              <a:t>32%,  &lt;50</a:t>
            </a:r>
            <a:r>
              <a:rPr lang="en-US" sz="5400" dirty="0" smtClean="0"/>
              <a:t> </a:t>
            </a:r>
          </a:p>
          <a:p>
            <a:pPr marL="0" indent="0">
              <a:buNone/>
            </a:pPr>
            <a:r>
              <a:rPr lang="en-US" sz="5400" dirty="0" smtClean="0"/>
              <a:t>	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&lt;3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%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, &gt;700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54178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2015 AG </a:t>
            </a:r>
            <a:r>
              <a:rPr lang="en-US" sz="4400" dirty="0" smtClean="0"/>
              <a:t>CHURCH STATISTICS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Over 13,000 churches in the AG-USA</a:t>
            </a:r>
          </a:p>
          <a:p>
            <a:r>
              <a:rPr lang="en-US" sz="3600" dirty="0"/>
              <a:t>76% have less than 200 on Sunday AM</a:t>
            </a:r>
          </a:p>
          <a:p>
            <a:r>
              <a:rPr lang="en-US" sz="3600" dirty="0"/>
              <a:t>58% have less than 100 on Sunday AM</a:t>
            </a:r>
          </a:p>
          <a:p>
            <a:r>
              <a:rPr lang="en-US" sz="3600" dirty="0"/>
              <a:t>32% have less than 50 on Sunday AM</a:t>
            </a:r>
          </a:p>
          <a:p>
            <a:r>
              <a:rPr lang="en-US" sz="3600" dirty="0"/>
              <a:t>Less than 3% have more than 700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0" y="54178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TYPICAL </a:t>
            </a:r>
            <a:r>
              <a:rPr lang="en-US" sz="4400" dirty="0"/>
              <a:t>AG </a:t>
            </a:r>
            <a:r>
              <a:rPr lang="en-US" sz="4400" dirty="0" smtClean="0"/>
              <a:t>CHURCH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2208" y="1909826"/>
            <a:ext cx="4438650" cy="4457700"/>
          </a:xfrm>
        </p:spPr>
        <p:txBody>
          <a:bodyPr>
            <a:normAutofit/>
          </a:bodyPr>
          <a:lstStyle/>
          <a:p>
            <a:r>
              <a:rPr lang="en-US" sz="3600" dirty="0"/>
              <a:t>100 People = 10 boys &amp; 2-3 leaders</a:t>
            </a:r>
          </a:p>
          <a:p>
            <a:r>
              <a:rPr lang="en-US" sz="3600" dirty="0"/>
              <a:t>50 People = 5 boys &amp; 1-2 leader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38" y="1583944"/>
            <a:ext cx="47117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CASE </a:t>
            </a:r>
            <a:r>
              <a:rPr lang="en-US" sz="4400" dirty="0" smtClean="0"/>
              <a:t>IN POINT</a:t>
            </a: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Applying the Advancement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r>
              <a:rPr lang="en-US" sz="3300" dirty="0"/>
              <a:t>Imagine you are the leader of a new outpost consisting of (1) Ranger Kid, (2) Discovery Rangers, (1) Adventure Ranger, and (1) Expedition Ranger</a:t>
            </a:r>
          </a:p>
          <a:p>
            <a:r>
              <a:rPr lang="en-US" sz="3300" dirty="0"/>
              <a:t>You have (1) room available to meet in, no pre-existing gear or supplies, and a limited budget</a:t>
            </a:r>
          </a:p>
          <a:p>
            <a:r>
              <a:rPr lang="en-US" sz="3300" dirty="0"/>
              <a:t>You have (1) other leader to help you, but he’s new to the program and has never taken any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974</Words>
  <Application>Microsoft Office PowerPoint</Application>
  <PresentationFormat>Widescreen</PresentationFormat>
  <Paragraphs>186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Applying the Advancement System</vt:lpstr>
      <vt:lpstr>MISSION OF ROYAL RANGERS</vt:lpstr>
      <vt:lpstr>SEVEN METHODS OF ROYAL RANGERS</vt:lpstr>
      <vt:lpstr>ADVANCEMENT SYSTEM</vt:lpstr>
      <vt:lpstr>MAKING THE ADVANCEMENT SYSTEM WORK FOR YOU</vt:lpstr>
      <vt:lpstr>AG CHURCH STATISTICS</vt:lpstr>
      <vt:lpstr>2015 AG CHURCH STATISTICS</vt:lpstr>
      <vt:lpstr>TYPICAL AG CHURCH</vt:lpstr>
      <vt:lpstr>CASE IN POINT</vt:lpstr>
      <vt:lpstr>ADVANCEMENT SYSTEM</vt:lpstr>
      <vt:lpstr>ADVANCEMENT SYSTEM OPTIONS</vt:lpstr>
      <vt:lpstr>ADVANCEMENT OPTIONS - ADVANTAGES</vt:lpstr>
      <vt:lpstr>ADVANCEMENT OPTIONS - DISADVANTAGES</vt:lpstr>
      <vt:lpstr>KEY POINT TO REMEMBER</vt:lpstr>
      <vt:lpstr>GOLD MEDAL OF ACHIEVEMENT REQUIREMENTS</vt:lpstr>
      <vt:lpstr>GMA WITH MERIT  REQUIREMENTS</vt:lpstr>
      <vt:lpstr>GMA WITH HONOR  REQUIREMENTS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John</dc:creator>
  <cp:lastModifiedBy>Mike Laliberty</cp:lastModifiedBy>
  <cp:revision>38</cp:revision>
  <dcterms:created xsi:type="dcterms:W3CDTF">2017-12-08T21:16:52Z</dcterms:created>
  <dcterms:modified xsi:type="dcterms:W3CDTF">2018-02-12T20:09:20Z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5302945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