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theme+xml" PartName="/ppt/theme/theme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theme+xml" PartName="/ppt/theme/theme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 id="2147483794" r:id="rId2"/>
    <p:sldMasterId id="2147483854" r:id="rId3"/>
    <p:sldMasterId id="2147483903" r:id="rId4"/>
  </p:sldMasterIdLst>
  <p:notesMasterIdLst>
    <p:notesMasterId r:id="rId25"/>
  </p:notesMasterIdLst>
  <p:handoutMasterIdLst>
    <p:handoutMasterId r:id="rId26"/>
  </p:handoutMasterIdLst>
  <p:sldIdLst>
    <p:sldId id="1368" r:id="rId5"/>
    <p:sldId id="1410" r:id="rId6"/>
    <p:sldId id="1256" r:id="rId7"/>
    <p:sldId id="1257" r:id="rId8"/>
    <p:sldId id="1261" r:id="rId9"/>
    <p:sldId id="1262" r:id="rId10"/>
    <p:sldId id="1263" r:id="rId11"/>
    <p:sldId id="1264" r:id="rId12"/>
    <p:sldId id="1299" r:id="rId13"/>
    <p:sldId id="1394" r:id="rId14"/>
    <p:sldId id="1390" r:id="rId15"/>
    <p:sldId id="1372" r:id="rId16"/>
    <p:sldId id="1373" r:id="rId17"/>
    <p:sldId id="1387" r:id="rId18"/>
    <p:sldId id="1388" r:id="rId19"/>
    <p:sldId id="1396" r:id="rId20"/>
    <p:sldId id="1397" r:id="rId21"/>
    <p:sldId id="1395" r:id="rId22"/>
    <p:sldId id="1338" r:id="rId23"/>
    <p:sldId id="133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clrMru>
    <a:srgbClr val="F8FFC7"/>
    <a:srgbClr val="E3E0E3"/>
    <a:srgbClr val="60C9FF"/>
    <a:srgbClr val="FAF766"/>
    <a:srgbClr val="ECEA93"/>
    <a:srgbClr val="E9E692"/>
    <a:srgbClr val="FFE89C"/>
    <a:srgbClr val="F98E9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859" autoAdjust="0"/>
    <p:restoredTop sz="80806" autoAdjust="0"/>
  </p:normalViewPr>
  <p:slideViewPr>
    <p:cSldViewPr snapToGrid="0" snapToObjects="1">
      <p:cViewPr varScale="1">
        <p:scale>
          <a:sx n="120" d="100"/>
          <a:sy n="120" d="100"/>
        </p:scale>
        <p:origin x="184" y="1512"/>
      </p:cViewPr>
      <p:guideLst>
        <p:guide orient="horz" pos="2160"/>
        <p:guide pos="2880"/>
      </p:guideLst>
    </p:cSldViewPr>
  </p:slideViewPr>
  <p:outlineViewPr>
    <p:cViewPr>
      <p:scale>
        <a:sx n="33" d="100"/>
        <a:sy n="33" d="100"/>
      </p:scale>
      <p:origin x="0" y="-27904"/>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p:cViewPr varScale="1">
        <p:scale>
          <a:sx n="170" d="100"/>
          <a:sy n="170" d="100"/>
        </p:scale>
        <p:origin x="124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1508760" y="227300"/>
            <a:ext cx="3867058" cy="496600"/>
          </a:xfrm>
          <a:prstGeom prst="rect">
            <a:avLst/>
          </a:prstGeom>
        </p:spPr>
        <p:txBody>
          <a:bodyPr vert="horz" lIns="91440" tIns="45720" rIns="91440" bIns="45720" rtlCol="0"/>
          <a:lstStyle>
            <a:lvl1pPr algn="r">
              <a:defRPr sz="1200"/>
            </a:lvl1pPr>
          </a:lstStyle>
          <a:p>
            <a:pPr algn="ctr"/>
            <a:r>
              <a:rPr lang="en-US" sz="1000" dirty="0"/>
              <a:t>2018 Royal Rangers Conference</a:t>
            </a:r>
          </a:p>
          <a:p>
            <a:pPr algn="ctr"/>
            <a:r>
              <a:rPr lang="en-US" sz="1000" dirty="0"/>
              <a:t>Legal Update</a:t>
            </a:r>
          </a:p>
          <a:p>
            <a:pPr algn="ctr"/>
            <a:r>
              <a:rPr lang="en-US" sz="1000" dirty="0"/>
              <a:t>Richard Hammar, J.D., LL.M., CPA</a:t>
            </a:r>
          </a:p>
        </p:txBody>
      </p:sp>
      <p:sp>
        <p:nvSpPr>
          <p:cNvPr id="4" name="Footer Placeholder 3"/>
          <p:cNvSpPr>
            <a:spLocks noGrp="1"/>
          </p:cNvSpPr>
          <p:nvPr>
            <p:ph type="ftr" sz="quarter" idx="2"/>
          </p:nvPr>
        </p:nvSpPr>
        <p:spPr>
          <a:xfrm>
            <a:off x="302400" y="8456613"/>
            <a:ext cx="1390854" cy="457200"/>
          </a:xfrm>
          <a:prstGeom prst="rect">
            <a:avLst/>
          </a:prstGeom>
        </p:spPr>
        <p:txBody>
          <a:bodyPr vert="horz" lIns="91440" tIns="45720" rIns="91440" bIns="45720" rtlCol="0" anchor="b"/>
          <a:lstStyle>
            <a:lvl1pPr algn="l">
              <a:defRPr sz="1200"/>
            </a:lvl1pPr>
          </a:lstStyle>
          <a:p>
            <a:r>
              <a:rPr lang="en-US" sz="900" i="1" dirty="0"/>
              <a:t>© 2018 Richard Hammar</a:t>
            </a:r>
          </a:p>
        </p:txBody>
      </p:sp>
      <p:sp>
        <p:nvSpPr>
          <p:cNvPr id="5" name="Slide Number Placeholder 4"/>
          <p:cNvSpPr>
            <a:spLocks noGrp="1"/>
          </p:cNvSpPr>
          <p:nvPr>
            <p:ph type="sldNum" sz="quarter" idx="3"/>
          </p:nvPr>
        </p:nvSpPr>
        <p:spPr>
          <a:xfrm>
            <a:off x="1947633" y="8456613"/>
            <a:ext cx="2971800" cy="457200"/>
          </a:xfrm>
          <a:prstGeom prst="rect">
            <a:avLst/>
          </a:prstGeom>
        </p:spPr>
        <p:txBody>
          <a:bodyPr vert="horz" lIns="91440" tIns="45720" rIns="91440" bIns="45720" rtlCol="0" anchor="b"/>
          <a:lstStyle>
            <a:lvl1pPr algn="r">
              <a:defRPr sz="1200"/>
            </a:lvl1pPr>
          </a:lstStyle>
          <a:p>
            <a:pPr algn="ctr"/>
            <a:fld id="{0AAABA0F-A2A5-FD49-BEFA-7D98042D8DC4}" type="slidenum">
              <a:rPr lang="en-US" smtClean="0"/>
              <a:pPr algn="ctr"/>
              <a:t>‹#›</a:t>
            </a:fld>
            <a:endParaRPr lang="en-US" dirty="0"/>
          </a:p>
        </p:txBody>
      </p:sp>
    </p:spTree>
    <p:extLst>
      <p:ext uri="{BB962C8B-B14F-4D97-AF65-F5344CB8AC3E}">
        <p14:creationId xmlns:p14="http://schemas.microsoft.com/office/powerpoint/2010/main" val="2414369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8659DD-A35F-3C4E-886C-0E1289F18DB5}" type="datetimeFigureOut">
              <a:rPr lang="en-US" smtClean="0"/>
              <a:t>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B5F294-FB65-B941-B7B0-A09F136C2696}" type="slidenum">
              <a:rPr lang="en-US" smtClean="0"/>
              <a:t>‹#›</a:t>
            </a:fld>
            <a:endParaRPr lang="en-US"/>
          </a:p>
        </p:txBody>
      </p:sp>
    </p:spTree>
    <p:extLst>
      <p:ext uri="{BB962C8B-B14F-4D97-AF65-F5344CB8AC3E}">
        <p14:creationId xmlns:p14="http://schemas.microsoft.com/office/powerpoint/2010/main" val="12315075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B5F294-FB65-B941-B7B0-A09F136C2696}" type="slidenum">
              <a:rPr lang="en-US" smtClean="0"/>
              <a:t>1</a:t>
            </a:fld>
            <a:endParaRPr lang="en-US" dirty="0"/>
          </a:p>
        </p:txBody>
      </p:sp>
    </p:spTree>
    <p:extLst>
      <p:ext uri="{BB962C8B-B14F-4D97-AF65-F5344CB8AC3E}">
        <p14:creationId xmlns:p14="http://schemas.microsoft.com/office/powerpoint/2010/main" val="1293382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4D12F3-7375-FF4E-9E4D-15BF9DDF3212}" type="slidenum">
              <a:rPr lang="en-US" smtClean="0"/>
              <a:pPr/>
              <a:t>14</a:t>
            </a:fld>
            <a:endParaRPr lang="en-US" dirty="0"/>
          </a:p>
        </p:txBody>
      </p:sp>
    </p:spTree>
    <p:extLst>
      <p:ext uri="{BB962C8B-B14F-4D97-AF65-F5344CB8AC3E}">
        <p14:creationId xmlns:p14="http://schemas.microsoft.com/office/powerpoint/2010/main" val="1407318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B5F294-FB65-B941-B7B0-A09F136C2696}" type="slidenum">
              <a:rPr lang="en-US" smtClean="0"/>
              <a:t>15</a:t>
            </a:fld>
            <a:endParaRPr lang="en-US"/>
          </a:p>
        </p:txBody>
      </p:sp>
    </p:spTree>
    <p:extLst>
      <p:ext uri="{BB962C8B-B14F-4D97-AF65-F5344CB8AC3E}">
        <p14:creationId xmlns:p14="http://schemas.microsoft.com/office/powerpoint/2010/main" val="709545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B20F0C-2891-ED4F-A9CF-41A502AF6F1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351298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6146BA-1111-474C-B61C-4A1ECE6DFA04}" type="slidenum">
              <a:rPr lang="en-US" smtClean="0">
                <a:solidFill>
                  <a:prstClr val="black"/>
                </a:solidFill>
              </a:rPr>
              <a:pPr>
                <a:defRPr/>
              </a:pPr>
              <a:t>18</a:t>
            </a:fld>
            <a:endParaRPr lang="en-US" dirty="0">
              <a:solidFill>
                <a:prstClr val="black"/>
              </a:solidFill>
            </a:endParaRPr>
          </a:p>
        </p:txBody>
      </p:sp>
    </p:spTree>
    <p:extLst>
      <p:ext uri="{BB962C8B-B14F-4D97-AF65-F5344CB8AC3E}">
        <p14:creationId xmlns:p14="http://schemas.microsoft.com/office/powerpoint/2010/main" val="383347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6146BA-1111-474C-B61C-4A1ECE6DFA04}" type="slidenum">
              <a:rPr lang="en-US" smtClean="0">
                <a:solidFill>
                  <a:prstClr val="black"/>
                </a:solidFill>
              </a:rPr>
              <a:pPr>
                <a:defRPr/>
              </a:pPr>
              <a:t>19</a:t>
            </a:fld>
            <a:endParaRPr lang="en-US" dirty="0">
              <a:solidFill>
                <a:prstClr val="black"/>
              </a:solidFill>
            </a:endParaRPr>
          </a:p>
        </p:txBody>
      </p:sp>
    </p:spTree>
    <p:extLst>
      <p:ext uri="{BB962C8B-B14F-4D97-AF65-F5344CB8AC3E}">
        <p14:creationId xmlns:p14="http://schemas.microsoft.com/office/powerpoint/2010/main" val="1909941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was reading</a:t>
            </a:r>
            <a:r>
              <a:rPr lang="en-US" baseline="0" dirty="0"/>
              <a:t> an article on speed reading</a:t>
            </a:r>
            <a:endParaRPr lang="en-US" dirty="0"/>
          </a:p>
          <a:p>
            <a:endParaRPr lang="en-US" dirty="0"/>
          </a:p>
          <a:p>
            <a:r>
              <a:rPr lang="en-US" dirty="0"/>
              <a:t>12,000 cases per year @ 100-page average</a:t>
            </a:r>
          </a:p>
        </p:txBody>
      </p:sp>
      <p:sp>
        <p:nvSpPr>
          <p:cNvPr id="4" name="Slide Number Placeholder 3"/>
          <p:cNvSpPr>
            <a:spLocks noGrp="1"/>
          </p:cNvSpPr>
          <p:nvPr>
            <p:ph type="sldNum" sz="quarter" idx="10"/>
          </p:nvPr>
        </p:nvSpPr>
        <p:spPr/>
        <p:txBody>
          <a:bodyPr/>
          <a:lstStyle/>
          <a:p>
            <a:fld id="{1DB5F294-FB65-B941-B7B0-A09F136C2696}"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33196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B20F0C-2891-ED4F-A9CF-41A502AF6F15}"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475599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B5F294-FB65-B941-B7B0-A09F136C2696}" type="slidenum">
              <a:rPr lang="en-US" smtClean="0"/>
              <a:t>5</a:t>
            </a:fld>
            <a:endParaRPr lang="en-US"/>
          </a:p>
        </p:txBody>
      </p:sp>
    </p:spTree>
    <p:extLst>
      <p:ext uri="{BB962C8B-B14F-4D97-AF65-F5344CB8AC3E}">
        <p14:creationId xmlns:p14="http://schemas.microsoft.com/office/powerpoint/2010/main" val="1229289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“One human being, seeing a fellow man in dire peril, is under no legal obligation to aid him, but may sit on the dock, smoke his cigar, and watch the other fellow drown. Such decisions have been condemned by legal writers as revolting to any moral sense, but thus far they remain the law.” </a:t>
            </a:r>
            <a:endParaRPr lang="en-US" dirty="0"/>
          </a:p>
        </p:txBody>
      </p:sp>
      <p:sp>
        <p:nvSpPr>
          <p:cNvPr id="4" name="Slide Number Placeholder 3"/>
          <p:cNvSpPr>
            <a:spLocks noGrp="1"/>
          </p:cNvSpPr>
          <p:nvPr>
            <p:ph type="sldNum" sz="quarter" idx="10"/>
          </p:nvPr>
        </p:nvSpPr>
        <p:spPr/>
        <p:txBody>
          <a:bodyPr/>
          <a:lstStyle/>
          <a:p>
            <a:fld id="{57B20F0C-2891-ED4F-A9CF-41A502AF6F1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139876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a:solidFill>
                  <a:schemeClr val="tx1"/>
                </a:solidFill>
                <a:effectLst/>
                <a:latin typeface="+mn-lt"/>
                <a:ea typeface="+mn-ea"/>
                <a:cs typeface="+mn-cs"/>
              </a:rPr>
              <a:t>“</a:t>
            </a:r>
            <a:r>
              <a:rPr lang="en-US" sz="1200" kern="1200" dirty="0">
                <a:solidFill>
                  <a:schemeClr val="tx1"/>
                </a:solidFill>
                <a:effectLst/>
                <a:latin typeface="+mn-lt"/>
                <a:ea typeface="+mn-ea"/>
                <a:cs typeface="+mn-cs"/>
              </a:rPr>
              <a:t>One human being, seeing a fellow man in dire peril, is under no legal obligation to aid him, but may sit on the dock, smoke his cigar, and watch the other fellow drown. Such decisions have been condemned by legal writers as revolting to any moral sense, but thus far they remain the law.” </a:t>
            </a:r>
            <a:endParaRPr lang="en-US" dirty="0"/>
          </a:p>
        </p:txBody>
      </p:sp>
      <p:sp>
        <p:nvSpPr>
          <p:cNvPr id="4" name="Slide Number Placeholder 3"/>
          <p:cNvSpPr>
            <a:spLocks noGrp="1"/>
          </p:cNvSpPr>
          <p:nvPr>
            <p:ph type="sldNum" sz="quarter" idx="10"/>
          </p:nvPr>
        </p:nvSpPr>
        <p:spPr/>
        <p:txBody>
          <a:bodyPr/>
          <a:lstStyle/>
          <a:p>
            <a:fld id="{57B20F0C-2891-ED4F-A9CF-41A502AF6F1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870757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a:solidFill>
                  <a:schemeClr val="tx1"/>
                </a:solidFill>
                <a:effectLst/>
                <a:latin typeface="+mn-lt"/>
                <a:ea typeface="+mn-ea"/>
                <a:cs typeface="+mn-cs"/>
              </a:rPr>
              <a:t>“</a:t>
            </a:r>
            <a:r>
              <a:rPr lang="en-US" sz="1200" kern="1200" dirty="0">
                <a:solidFill>
                  <a:schemeClr val="tx1"/>
                </a:solidFill>
                <a:effectLst/>
                <a:latin typeface="+mn-lt"/>
                <a:ea typeface="+mn-ea"/>
                <a:cs typeface="+mn-cs"/>
              </a:rPr>
              <a:t>One human being, seeing a fellow man in dire peril, is under no legal obligation to aid him, but may sit on the dock, smoke his cigar, and watch the other fellow drown. Such decisions have been condemned by legal writers as revolting to any moral sense, but thus far they remain the law.” </a:t>
            </a:r>
            <a:endParaRPr lang="en-US" dirty="0"/>
          </a:p>
        </p:txBody>
      </p:sp>
      <p:sp>
        <p:nvSpPr>
          <p:cNvPr id="4" name="Slide Number Placeholder 3"/>
          <p:cNvSpPr>
            <a:spLocks noGrp="1"/>
          </p:cNvSpPr>
          <p:nvPr>
            <p:ph type="sldNum" sz="quarter" idx="10"/>
          </p:nvPr>
        </p:nvSpPr>
        <p:spPr/>
        <p:txBody>
          <a:bodyPr/>
          <a:lstStyle/>
          <a:p>
            <a:fld id="{57B20F0C-2891-ED4F-A9CF-41A502AF6F1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602832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6146BA-1111-474C-B61C-4A1ECE6DFA04}" type="slidenum">
              <a:rPr lang="en-US" smtClean="0">
                <a:solidFill>
                  <a:prstClr val="black"/>
                </a:solidFill>
              </a:rPr>
              <a:pPr>
                <a:defRPr/>
              </a:pPr>
              <a:t>9</a:t>
            </a:fld>
            <a:endParaRPr lang="en-US" dirty="0">
              <a:solidFill>
                <a:prstClr val="black"/>
              </a:solidFill>
            </a:endParaRPr>
          </a:p>
        </p:txBody>
      </p:sp>
    </p:spTree>
    <p:extLst>
      <p:ext uri="{BB962C8B-B14F-4D97-AF65-F5344CB8AC3E}">
        <p14:creationId xmlns:p14="http://schemas.microsoft.com/office/powerpoint/2010/main" val="2067610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35842"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importance of erring on side of reporting child abuse, e.g., G. </a:t>
            </a:r>
            <a:r>
              <a:rPr lang="en-US" dirty="0" err="1"/>
              <a:t>Fessler’s</a:t>
            </a:r>
            <a:r>
              <a:rPr lang="en-US"/>
              <a:t> call, advised by an attorney NOT to report, privileged communication to a pastor, a confession that he molested his stepdaughter; CA, no mandatory duty if privileged, BUT still report to avoid liability for yourself and church and to protect others; 7 state laws re civil liability</a:t>
            </a:r>
          </a:p>
          <a:p>
            <a:endParaRPr lang="en-US" dirty="0">
              <a:latin typeface="Calibri" charset="0"/>
              <a:ea typeface="MS PGothic" charset="0"/>
            </a:endParaRPr>
          </a:p>
        </p:txBody>
      </p:sp>
      <p:sp>
        <p:nvSpPr>
          <p:cNvPr id="3584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00000"/>
                </a:solidFill>
                <a:latin typeface="Gill Sans" charset="0"/>
                <a:ea typeface="ヒラギノ角ゴ ProN W3" charset="0"/>
                <a:cs typeface="ヒラギノ角ゴ ProN W3" charset="0"/>
                <a:sym typeface="Gill Sans" charset="0"/>
              </a:defRPr>
            </a:lvl1pPr>
            <a:lvl2pPr marL="742950" indent="-285750" eaLnBrk="0" hangingPunct="0">
              <a:defRPr sz="12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12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12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1200">
                <a:solidFill>
                  <a:srgbClr val="000000"/>
                </a:solidFill>
                <a:latin typeface="Gill Sans" charset="0"/>
                <a:ea typeface="ヒラギノ角ゴ ProN W3" charset="0"/>
                <a:cs typeface="ヒラギノ角ゴ ProN W3" charset="0"/>
                <a:sym typeface="Gill Sans" charset="0"/>
              </a:defRPr>
            </a:lvl5pPr>
            <a:lvl6pPr marL="2514600" indent="-228600" eaLnBrk="0" fontAlgn="base" hangingPunct="0">
              <a:spcBef>
                <a:spcPct val="0"/>
              </a:spcBef>
              <a:spcAft>
                <a:spcPct val="0"/>
              </a:spcAft>
              <a:defRPr sz="1200">
                <a:solidFill>
                  <a:srgbClr val="000000"/>
                </a:solidFill>
                <a:latin typeface="Gill Sans" charset="0"/>
                <a:ea typeface="ヒラギノ角ゴ ProN W3" charset="0"/>
                <a:cs typeface="ヒラギノ角ゴ ProN W3" charset="0"/>
                <a:sym typeface="Gill Sans" charset="0"/>
              </a:defRPr>
            </a:lvl6pPr>
            <a:lvl7pPr marL="2971800" indent="-228600" eaLnBrk="0" fontAlgn="base" hangingPunct="0">
              <a:spcBef>
                <a:spcPct val="0"/>
              </a:spcBef>
              <a:spcAft>
                <a:spcPct val="0"/>
              </a:spcAft>
              <a:defRPr sz="1200">
                <a:solidFill>
                  <a:srgbClr val="000000"/>
                </a:solidFill>
                <a:latin typeface="Gill Sans" charset="0"/>
                <a:ea typeface="ヒラギノ角ゴ ProN W3" charset="0"/>
                <a:cs typeface="ヒラギノ角ゴ ProN W3" charset="0"/>
                <a:sym typeface="Gill Sans" charset="0"/>
              </a:defRPr>
            </a:lvl7pPr>
            <a:lvl8pPr marL="3429000" indent="-228600" eaLnBrk="0" fontAlgn="base" hangingPunct="0">
              <a:spcBef>
                <a:spcPct val="0"/>
              </a:spcBef>
              <a:spcAft>
                <a:spcPct val="0"/>
              </a:spcAft>
              <a:defRPr sz="1200">
                <a:solidFill>
                  <a:srgbClr val="000000"/>
                </a:solidFill>
                <a:latin typeface="Gill Sans" charset="0"/>
                <a:ea typeface="ヒラギノ角ゴ ProN W3" charset="0"/>
                <a:cs typeface="ヒラギノ角ゴ ProN W3" charset="0"/>
                <a:sym typeface="Gill Sans" charset="0"/>
              </a:defRPr>
            </a:lvl8pPr>
            <a:lvl9pPr marL="3886200" indent="-228600" eaLnBrk="0" fontAlgn="base" hangingPunct="0">
              <a:spcBef>
                <a:spcPct val="0"/>
              </a:spcBef>
              <a:spcAft>
                <a:spcPct val="0"/>
              </a:spcAft>
              <a:defRPr sz="1200">
                <a:solidFill>
                  <a:srgbClr val="000000"/>
                </a:solidFill>
                <a:latin typeface="Gill Sans" charset="0"/>
                <a:ea typeface="ヒラギノ角ゴ ProN W3" charset="0"/>
                <a:cs typeface="ヒラギノ角ゴ ProN W3" charset="0"/>
                <a:sym typeface="Gill Sans" charset="0"/>
              </a:defRPr>
            </a:lvl9pPr>
          </a:lstStyle>
          <a:p>
            <a:pPr eaLnBrk="1" hangingPunct="1"/>
            <a:fld id="{ACD1BF80-F98D-DE43-A07A-38E54A6C8FE1}" type="slidenum">
              <a:rPr lang="en-US"/>
              <a:pPr eaLnBrk="1" hangingPunct="1"/>
              <a:t>10</a:t>
            </a:fld>
            <a:endParaRPr lang="en-US"/>
          </a:p>
        </p:txBody>
      </p:sp>
    </p:spTree>
    <p:extLst>
      <p:ext uri="{BB962C8B-B14F-4D97-AF65-F5344CB8AC3E}">
        <p14:creationId xmlns:p14="http://schemas.microsoft.com/office/powerpoint/2010/main" val="389407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73A5FF-1ECC-9E4D-BC25-57B34A5F02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80136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F3FC33B-668C-2C47-B070-4FA3C7E0B2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62740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61FDE9A-3CC0-2347-B727-CCD747516B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906576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6D6AF-BD96-DC45-8FC2-68043C5F6E3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23906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A739112-8C37-F047-B097-226F6E49BDC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12030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C448047-EE0C-C645-B6FD-34A19B0EAF3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07060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34018D2-4A5C-684A-8FB5-9A4F2E675D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110591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CA4444B-065E-054C-BA39-3DA9497A09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305128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DB474AC-788E-EB47-A10F-0B92D5FB75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2230845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AC288F6-8764-4F48-934C-958C82F816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43090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48763C-68AB-1348-98E1-3C04C666DF2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97152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9002642"/>
      </p:ext>
    </p:extLst>
  </p:cSld>
  <p:clrMap bg1="dk1" tx1="lt1" bg2="dk2" tx2="lt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47298910"/>
      </p:ext>
    </p:extLst>
  </p:cSld>
  <p:clrMap bg1="dk1" tx1="lt1" bg2="dk2" tx2="lt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solidFill>
                  <a:prstClr val="white">
                    <a:tint val="75000"/>
                  </a:prstClr>
                </a:solidFill>
              </a:rPr>
              <a:pPr/>
              <a:t>2/20/18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57355061"/>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defTabSz="914400"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defTabSz="914400"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defTabSz="914400" fontAlgn="base">
              <a:spcBef>
                <a:spcPct val="0"/>
              </a:spcBef>
              <a:spcAft>
                <a:spcPct val="0"/>
              </a:spcAft>
              <a:defRPr/>
            </a:pPr>
            <a:fld id="{85D1AB37-19F8-2C48-8C17-95EE4A9F7918}"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097677790"/>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ctr" rtl="0" eaLnBrk="0" fontAlgn="base" hangingPunct="0">
        <a:spcBef>
          <a:spcPct val="0"/>
        </a:spcBef>
        <a:spcAft>
          <a:spcPct val="0"/>
        </a:spcAft>
        <a:defRPr sz="4400">
          <a:solidFill>
            <a:schemeClr val="tx2"/>
          </a:solidFill>
          <a:latin typeface="+mj-lt"/>
          <a:ea typeface="ＭＳ Ｐゴシック" pitchFamily="-109" charset="-128"/>
          <a:cs typeface="ＭＳ Ｐゴシック" pitchFamily="-109" charset="-128"/>
        </a:defRPr>
      </a:lvl1pPr>
      <a:lvl2pPr algn="ctr" rtl="0" eaLnBrk="0" fontAlgn="base" hangingPunct="0">
        <a:spcBef>
          <a:spcPct val="0"/>
        </a:spcBef>
        <a:spcAft>
          <a:spcPct val="0"/>
        </a:spcAft>
        <a:defRPr sz="4400">
          <a:solidFill>
            <a:schemeClr val="tx2"/>
          </a:solidFill>
          <a:latin typeface="Arial" pitchFamily="-109" charset="0"/>
          <a:ea typeface="ＭＳ Ｐゴシック" pitchFamily="-109" charset="-128"/>
          <a:cs typeface="ＭＳ Ｐゴシック" pitchFamily="-109" charset="-128"/>
        </a:defRPr>
      </a:lvl2pPr>
      <a:lvl3pPr algn="ctr" rtl="0" eaLnBrk="0" fontAlgn="base" hangingPunct="0">
        <a:spcBef>
          <a:spcPct val="0"/>
        </a:spcBef>
        <a:spcAft>
          <a:spcPct val="0"/>
        </a:spcAft>
        <a:defRPr sz="4400">
          <a:solidFill>
            <a:schemeClr val="tx2"/>
          </a:solidFill>
          <a:latin typeface="Arial" pitchFamily="-109" charset="0"/>
          <a:ea typeface="ＭＳ Ｐゴシック" pitchFamily="-109" charset="-128"/>
          <a:cs typeface="ＭＳ Ｐゴシック" pitchFamily="-109" charset="-128"/>
        </a:defRPr>
      </a:lvl3pPr>
      <a:lvl4pPr algn="ctr" rtl="0" eaLnBrk="0" fontAlgn="base" hangingPunct="0">
        <a:spcBef>
          <a:spcPct val="0"/>
        </a:spcBef>
        <a:spcAft>
          <a:spcPct val="0"/>
        </a:spcAft>
        <a:defRPr sz="4400">
          <a:solidFill>
            <a:schemeClr val="tx2"/>
          </a:solidFill>
          <a:latin typeface="Arial" pitchFamily="-109" charset="0"/>
          <a:ea typeface="ＭＳ Ｐゴシック" pitchFamily="-109" charset="-128"/>
          <a:cs typeface="ＭＳ Ｐゴシック" pitchFamily="-109" charset="-128"/>
        </a:defRPr>
      </a:lvl4pPr>
      <a:lvl5pPr algn="ctr" rtl="0" eaLnBrk="0" fontAlgn="base" hangingPunct="0">
        <a:spcBef>
          <a:spcPct val="0"/>
        </a:spcBef>
        <a:spcAft>
          <a:spcPct val="0"/>
        </a:spcAft>
        <a:defRPr sz="4400">
          <a:solidFill>
            <a:schemeClr val="tx2"/>
          </a:solidFill>
          <a:latin typeface="Arial" pitchFamily="-109" charset="0"/>
          <a:ea typeface="ＭＳ Ｐゴシック" pitchFamily="-109" charset="-128"/>
          <a:cs typeface="ＭＳ Ｐゴシック" pitchFamily="-109" charset="-128"/>
        </a:defRPr>
      </a:lvl5pPr>
      <a:lvl6pPr marL="457200" algn="ctr" rtl="0" fontAlgn="base">
        <a:spcBef>
          <a:spcPct val="0"/>
        </a:spcBef>
        <a:spcAft>
          <a:spcPct val="0"/>
        </a:spcAft>
        <a:defRPr sz="4400">
          <a:solidFill>
            <a:schemeClr val="tx2"/>
          </a:solidFill>
          <a:latin typeface="Arial" pitchFamily="-109" charset="0"/>
        </a:defRPr>
      </a:lvl6pPr>
      <a:lvl7pPr marL="914400" algn="ctr" rtl="0" fontAlgn="base">
        <a:spcBef>
          <a:spcPct val="0"/>
        </a:spcBef>
        <a:spcAft>
          <a:spcPct val="0"/>
        </a:spcAft>
        <a:defRPr sz="4400">
          <a:solidFill>
            <a:schemeClr val="tx2"/>
          </a:solidFill>
          <a:latin typeface="Arial" pitchFamily="-109" charset="0"/>
        </a:defRPr>
      </a:lvl7pPr>
      <a:lvl8pPr marL="1371600" algn="ctr" rtl="0" fontAlgn="base">
        <a:spcBef>
          <a:spcPct val="0"/>
        </a:spcBef>
        <a:spcAft>
          <a:spcPct val="0"/>
        </a:spcAft>
        <a:defRPr sz="4400">
          <a:solidFill>
            <a:schemeClr val="tx2"/>
          </a:solidFill>
          <a:latin typeface="Arial" pitchFamily="-109" charset="0"/>
        </a:defRPr>
      </a:lvl8pPr>
      <a:lvl9pPr marL="1828800" algn="ctr" rtl="0" fontAlgn="base">
        <a:spcBef>
          <a:spcPct val="0"/>
        </a:spcBef>
        <a:spcAft>
          <a:spcPct val="0"/>
        </a:spcAft>
        <a:defRPr sz="4400">
          <a:solidFill>
            <a:schemeClr val="tx2"/>
          </a:solidFill>
          <a:latin typeface="Arial" pitchFamily="-109"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9"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9"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9"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alphaModFix amt="24000"/>
          </a:blip>
          <a:stretch>
            <a:fillRect/>
          </a:stretch>
        </p:blipFill>
        <p:spPr>
          <a:xfrm>
            <a:off x="0" y="-645458"/>
            <a:ext cx="11255188" cy="7503458"/>
          </a:xfrm>
          <a:prstGeom prst="rect">
            <a:avLst/>
          </a:prstGeom>
        </p:spPr>
      </p:pic>
      <p:sp>
        <p:nvSpPr>
          <p:cNvPr id="7" name="Title 1"/>
          <p:cNvSpPr txBox="1">
            <a:spLocks/>
          </p:cNvSpPr>
          <p:nvPr/>
        </p:nvSpPr>
        <p:spPr>
          <a:xfrm>
            <a:off x="685800" y="854534"/>
            <a:ext cx="7772400" cy="1470025"/>
          </a:xfrm>
          <a:prstGeom prst="rect">
            <a:avLst/>
          </a:prstGeom>
        </p:spPr>
        <p:txBody>
          <a:bodyPr>
            <a:noAutofit/>
          </a:bodyPr>
          <a:lst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800" dirty="0"/>
              <a:t>2018 Royal Rangers </a:t>
            </a:r>
          </a:p>
          <a:p>
            <a:r>
              <a:rPr lang="en-US" sz="4800" dirty="0"/>
              <a:t>National Conference</a:t>
            </a:r>
          </a:p>
          <a:p>
            <a:endParaRPr lang="en-US" sz="4800" dirty="0"/>
          </a:p>
          <a:p>
            <a:r>
              <a:rPr lang="en-US" sz="4000" dirty="0"/>
              <a:t>“Legal Developments in Youth Ministry”</a:t>
            </a:r>
            <a:br>
              <a:rPr lang="en-US" sz="4000" dirty="0"/>
            </a:br>
            <a:r>
              <a:rPr lang="en-US" sz="4000" dirty="0"/>
              <a:t>	</a:t>
            </a:r>
          </a:p>
        </p:txBody>
      </p:sp>
      <p:sp>
        <p:nvSpPr>
          <p:cNvPr id="8" name="Subtitle 2"/>
          <p:cNvSpPr txBox="1">
            <a:spLocks/>
          </p:cNvSpPr>
          <p:nvPr/>
        </p:nvSpPr>
        <p:spPr>
          <a:xfrm>
            <a:off x="1371600" y="5413039"/>
            <a:ext cx="6400800" cy="1752600"/>
          </a:xfrm>
          <a:prstGeom prst="rect">
            <a:avLst/>
          </a:prstGeom>
        </p:spPr>
        <p:txBody>
          <a:bodyP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 2018 Richard Hammar, J.D., LL.M., CPA</a:t>
            </a:r>
          </a:p>
        </p:txBody>
      </p:sp>
    </p:spTree>
    <p:extLst>
      <p:ext uri="{BB962C8B-B14F-4D97-AF65-F5344CB8AC3E}">
        <p14:creationId xmlns:p14="http://schemas.microsoft.com/office/powerpoint/2010/main" val="181969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a:xfrm>
            <a:off x="457200" y="134760"/>
            <a:ext cx="8229600" cy="1143000"/>
          </a:xfrm>
        </p:spPr>
        <p:txBody>
          <a:bodyPr/>
          <a:lstStyle/>
          <a:p>
            <a:r>
              <a:rPr lang="en-US" dirty="0">
                <a:ea typeface="ヒラギノ角ゴ ProN W3" charset="0"/>
                <a:cs typeface="ヒラギノ角ゴ ProN W3" charset="0"/>
              </a:rPr>
              <a:t>3 Risks of Not Reporting</a:t>
            </a:r>
          </a:p>
        </p:txBody>
      </p:sp>
      <p:sp>
        <p:nvSpPr>
          <p:cNvPr id="34818" name="Text Placeholder 2"/>
          <p:cNvSpPr>
            <a:spLocks noGrp="1"/>
          </p:cNvSpPr>
          <p:nvPr>
            <p:ph type="body" sz="quarter" idx="4294967295"/>
          </p:nvPr>
        </p:nvSpPr>
        <p:spPr>
          <a:xfrm>
            <a:off x="381000" y="2667000"/>
            <a:ext cx="7848600" cy="1928813"/>
          </a:xfrm>
        </p:spPr>
        <p:txBody>
          <a:bodyPr>
            <a:noAutofit/>
          </a:bodyPr>
          <a:lstStyle/>
          <a:p>
            <a:pPr marL="514350" indent="-514350">
              <a:buFont typeface="+mj-lt"/>
              <a:buAutoNum type="arabicPeriod"/>
            </a:pPr>
            <a:r>
              <a:rPr lang="en-US" sz="3600" dirty="0">
                <a:ea typeface="ヒラギノ角ゴ ProN W3" charset="0"/>
                <a:cs typeface="ヒラギノ角ゴ ProN W3" charset="0"/>
              </a:rPr>
              <a:t>criminal (misdemeanor) liability for mandatory reporter</a:t>
            </a:r>
          </a:p>
          <a:p>
            <a:pPr marL="514350" indent="-514350">
              <a:buFont typeface="+mj-lt"/>
              <a:buAutoNum type="arabicPeriod"/>
            </a:pPr>
            <a:r>
              <a:rPr lang="en-US" sz="3600" dirty="0">
                <a:ea typeface="ヒラギノ角ゴ ProN W3" charset="0"/>
                <a:cs typeface="ヒラギノ角ゴ ProN W3" charset="0"/>
              </a:rPr>
              <a:t>civil liability for mandatory reporter</a:t>
            </a:r>
          </a:p>
          <a:p>
            <a:pPr marL="514350" indent="-514350">
              <a:buFont typeface="+mj-lt"/>
              <a:buAutoNum type="arabicPeriod"/>
            </a:pPr>
            <a:r>
              <a:rPr lang="en-US" sz="3600" dirty="0">
                <a:ea typeface="ヒラギノ角ゴ ProN W3" charset="0"/>
                <a:cs typeface="ヒラギノ角ゴ ProN W3" charset="0"/>
              </a:rPr>
              <a:t>civil liability for employing church</a:t>
            </a:r>
          </a:p>
          <a:p>
            <a:pPr lvl="1">
              <a:buFont typeface="Arial" charset="0"/>
              <a:buChar char="•"/>
            </a:pPr>
            <a:r>
              <a:rPr lang="en-US" sz="3600" dirty="0">
                <a:ea typeface="ヒラギノ角ゴ ProN W3" charset="0"/>
                <a:cs typeface="ヒラギノ角ゴ ProN W3" charset="0"/>
              </a:rPr>
              <a:t>contingent liability for decades</a:t>
            </a:r>
          </a:p>
          <a:p>
            <a:pPr lvl="1">
              <a:buFont typeface="Arial" charset="0"/>
              <a:buChar char="•"/>
            </a:pPr>
            <a:r>
              <a:rPr lang="en-US" sz="3600" dirty="0">
                <a:ea typeface="ヒラギノ角ゴ ProN W3" charset="0"/>
                <a:cs typeface="ヒラギノ角ゴ ProN W3" charset="0"/>
              </a:rPr>
              <a:t>expanded S/L, discovery rule</a:t>
            </a:r>
          </a:p>
        </p:txBody>
      </p:sp>
    </p:spTree>
    <p:extLst>
      <p:ext uri="{BB962C8B-B14F-4D97-AF65-F5344CB8AC3E}">
        <p14:creationId xmlns:p14="http://schemas.microsoft.com/office/powerpoint/2010/main" val="932639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7113" y="2533880"/>
            <a:ext cx="7304183" cy="1862048"/>
          </a:xfrm>
          <a:prstGeom prst="rect">
            <a:avLst/>
          </a:prstGeom>
        </p:spPr>
        <p:txBody>
          <a:bodyPr wrap="square">
            <a:spAutoFit/>
          </a:bodyPr>
          <a:lstStyle/>
          <a:p>
            <a:pPr algn="ctr">
              <a:lnSpc>
                <a:spcPct val="150000"/>
              </a:lnSpc>
            </a:pPr>
            <a:r>
              <a:rPr lang="en-US" sz="4000" dirty="0"/>
              <a:t>Civil Liability for Failure to Report: State Statutes</a:t>
            </a:r>
          </a:p>
        </p:txBody>
      </p:sp>
    </p:spTree>
    <p:extLst>
      <p:ext uri="{BB962C8B-B14F-4D97-AF65-F5344CB8AC3E}">
        <p14:creationId xmlns:p14="http://schemas.microsoft.com/office/powerpoint/2010/main" val="1435910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8117" y="837282"/>
            <a:ext cx="8020279" cy="6727996"/>
          </a:xfrm>
          <a:prstGeom prst="rect">
            <a:avLst/>
          </a:prstGeom>
          <a:noFill/>
        </p:spPr>
        <p:txBody>
          <a:bodyPr wrap="square" rtlCol="0">
            <a:spAutoFit/>
          </a:bodyPr>
          <a:lstStyle/>
          <a:p>
            <a:pPr marL="1028700" lvl="1" indent="-571500">
              <a:lnSpc>
                <a:spcPct val="140000"/>
              </a:lnSpc>
              <a:buFont typeface="Wingdings" charset="2"/>
              <a:buChar char="ü"/>
            </a:pPr>
            <a:r>
              <a:rPr lang="en-US" sz="2800" dirty="0"/>
              <a:t>Arkansas</a:t>
            </a:r>
          </a:p>
          <a:p>
            <a:pPr marL="1028700" lvl="1" indent="-571500">
              <a:lnSpc>
                <a:spcPct val="140000"/>
              </a:lnSpc>
              <a:buFont typeface="Wingdings" charset="2"/>
              <a:buChar char="ü"/>
            </a:pPr>
            <a:r>
              <a:rPr lang="en-US" sz="2800" dirty="0"/>
              <a:t>Colorado</a:t>
            </a:r>
          </a:p>
          <a:p>
            <a:pPr marL="1028700" lvl="1" indent="-571500">
              <a:lnSpc>
                <a:spcPct val="140000"/>
              </a:lnSpc>
              <a:buFont typeface="Wingdings" charset="2"/>
              <a:buChar char="ü"/>
            </a:pPr>
            <a:r>
              <a:rPr lang="en-US" sz="2800" dirty="0"/>
              <a:t>Iowa</a:t>
            </a:r>
          </a:p>
          <a:p>
            <a:pPr marL="1028700" lvl="1" indent="-571500">
              <a:lnSpc>
                <a:spcPct val="140000"/>
              </a:lnSpc>
              <a:buFont typeface="Wingdings" charset="2"/>
              <a:buChar char="ü"/>
            </a:pPr>
            <a:r>
              <a:rPr lang="en-US" sz="2800" dirty="0"/>
              <a:t>Michigan</a:t>
            </a:r>
          </a:p>
          <a:p>
            <a:pPr marL="1028700" lvl="1" indent="-571500">
              <a:lnSpc>
                <a:spcPct val="140000"/>
              </a:lnSpc>
              <a:buFont typeface="Wingdings" charset="2"/>
              <a:buChar char="ü"/>
            </a:pPr>
            <a:r>
              <a:rPr lang="en-US" sz="2800" dirty="0"/>
              <a:t>Montana</a:t>
            </a:r>
          </a:p>
          <a:p>
            <a:pPr marL="1028700" lvl="1" indent="-571500">
              <a:lnSpc>
                <a:spcPct val="140000"/>
              </a:lnSpc>
              <a:buFont typeface="Wingdings" charset="2"/>
              <a:buChar char="ü"/>
            </a:pPr>
            <a:r>
              <a:rPr lang="en-US" sz="2800" dirty="0"/>
              <a:t>New York</a:t>
            </a:r>
          </a:p>
          <a:p>
            <a:pPr marL="1028700" lvl="1" indent="-571500">
              <a:lnSpc>
                <a:spcPct val="140000"/>
              </a:lnSpc>
              <a:buFont typeface="Wingdings" charset="2"/>
              <a:buChar char="ü"/>
            </a:pPr>
            <a:r>
              <a:rPr lang="en-US" sz="2800" dirty="0"/>
              <a:t>Ohio</a:t>
            </a:r>
          </a:p>
          <a:p>
            <a:pPr marL="1028700" lvl="1" indent="-571500">
              <a:lnSpc>
                <a:spcPct val="140000"/>
              </a:lnSpc>
              <a:buFont typeface="Wingdings" charset="2"/>
              <a:buChar char="ü"/>
            </a:pPr>
            <a:r>
              <a:rPr lang="en-US" sz="2800" dirty="0"/>
              <a:t>Rhode Island</a:t>
            </a:r>
          </a:p>
          <a:p>
            <a:pPr>
              <a:lnSpc>
                <a:spcPct val="140000"/>
              </a:lnSpc>
            </a:pPr>
            <a:endParaRPr lang="en-US" sz="2800" dirty="0"/>
          </a:p>
          <a:p>
            <a:pPr>
              <a:lnSpc>
                <a:spcPct val="140000"/>
              </a:lnSpc>
            </a:pPr>
            <a:endParaRPr lang="en-US" sz="2800" dirty="0"/>
          </a:p>
          <a:p>
            <a:pPr>
              <a:lnSpc>
                <a:spcPct val="140000"/>
              </a:lnSpc>
            </a:pPr>
            <a:endParaRPr lang="en-US" sz="2800" dirty="0"/>
          </a:p>
        </p:txBody>
      </p:sp>
    </p:spTree>
    <p:extLst>
      <p:ext uri="{BB962C8B-B14F-4D97-AF65-F5344CB8AC3E}">
        <p14:creationId xmlns:p14="http://schemas.microsoft.com/office/powerpoint/2010/main" val="1711572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3895" y="2577947"/>
            <a:ext cx="7623672" cy="1862048"/>
          </a:xfrm>
          <a:prstGeom prst="rect">
            <a:avLst/>
          </a:prstGeom>
          <a:noFill/>
        </p:spPr>
        <p:txBody>
          <a:bodyPr wrap="square" rtlCol="0">
            <a:spAutoFit/>
          </a:bodyPr>
          <a:lstStyle/>
          <a:p>
            <a:pPr algn="ctr">
              <a:lnSpc>
                <a:spcPct val="150000"/>
              </a:lnSpc>
            </a:pPr>
            <a:r>
              <a:rPr lang="en-US" sz="4000" dirty="0"/>
              <a:t>Civil Liability for Failure </a:t>
            </a:r>
            <a:r>
              <a:rPr lang="en-US" sz="4000"/>
              <a:t>to Report: Court </a:t>
            </a:r>
            <a:r>
              <a:rPr lang="en-US" sz="4000" dirty="0"/>
              <a:t>Rulings</a:t>
            </a:r>
          </a:p>
        </p:txBody>
      </p:sp>
    </p:spTree>
    <p:extLst>
      <p:ext uri="{BB962C8B-B14F-4D97-AF65-F5344CB8AC3E}">
        <p14:creationId xmlns:p14="http://schemas.microsoft.com/office/powerpoint/2010/main" val="1161103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3720" y="2438400"/>
            <a:ext cx="7772400" cy="1470025"/>
          </a:xfrm>
        </p:spPr>
        <p:txBody>
          <a:bodyPr/>
          <a:lstStyle/>
          <a:p>
            <a:r>
              <a:rPr lang="en-US" sz="4800" dirty="0"/>
              <a:t>statutes of limitation</a:t>
            </a:r>
          </a:p>
        </p:txBody>
      </p:sp>
    </p:spTree>
    <p:extLst>
      <p:ext uri="{BB962C8B-B14F-4D97-AF65-F5344CB8AC3E}">
        <p14:creationId xmlns:p14="http://schemas.microsoft.com/office/powerpoint/2010/main" val="724685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4783" y="638060"/>
            <a:ext cx="7086600" cy="5262979"/>
          </a:xfrm>
          <a:prstGeom prst="rect">
            <a:avLst/>
          </a:prstGeom>
          <a:noFill/>
        </p:spPr>
        <p:txBody>
          <a:bodyPr wrap="square" rtlCol="0">
            <a:spAutoFit/>
          </a:bodyPr>
          <a:lstStyle/>
          <a:p>
            <a:pPr marL="347663" indent="-347663">
              <a:lnSpc>
                <a:spcPct val="150000"/>
              </a:lnSpc>
              <a:buFont typeface="Arial"/>
              <a:buChar char="•"/>
            </a:pPr>
            <a:r>
              <a:rPr lang="en-US" sz="3200" dirty="0"/>
              <a:t>44 states recognize the discovery rule  in cases of child molestation</a:t>
            </a:r>
          </a:p>
          <a:p>
            <a:pPr marL="347663" indent="-347663">
              <a:lnSpc>
                <a:spcPct val="150000"/>
              </a:lnSpc>
              <a:buFont typeface="Arial"/>
              <a:buChar char="•"/>
            </a:pPr>
            <a:r>
              <a:rPr lang="en-US" sz="3200" dirty="0"/>
              <a:t>policy considerations</a:t>
            </a:r>
          </a:p>
          <a:p>
            <a:pPr marL="347663" indent="-347663">
              <a:lnSpc>
                <a:spcPct val="150000"/>
              </a:lnSpc>
              <a:buFont typeface="Arial"/>
              <a:buChar char="•"/>
            </a:pPr>
            <a:r>
              <a:rPr lang="en-US" sz="3200" dirty="0"/>
              <a:t>persistent risk</a:t>
            </a:r>
          </a:p>
          <a:p>
            <a:pPr marL="347663" indent="-347663">
              <a:lnSpc>
                <a:spcPct val="150000"/>
              </a:lnSpc>
              <a:buFont typeface="Arial"/>
              <a:buChar char="•"/>
            </a:pPr>
            <a:r>
              <a:rPr lang="en-US" sz="3200" dirty="0"/>
              <a:t>insurance policies</a:t>
            </a:r>
          </a:p>
          <a:p>
            <a:pPr marL="914400" lvl="1" indent="-457200">
              <a:lnSpc>
                <a:spcPct val="150000"/>
              </a:lnSpc>
              <a:buFont typeface="Wingdings" charset="2"/>
              <a:buChar char="ü"/>
            </a:pPr>
            <a:r>
              <a:rPr lang="en-US" sz="3200" dirty="0"/>
              <a:t>retention</a:t>
            </a:r>
          </a:p>
          <a:p>
            <a:pPr marL="914400" lvl="1" indent="-457200">
              <a:lnSpc>
                <a:spcPct val="150000"/>
              </a:lnSpc>
              <a:buFont typeface="Wingdings" charset="2"/>
              <a:buChar char="ü"/>
            </a:pPr>
            <a:r>
              <a:rPr lang="en-US" sz="3200" dirty="0"/>
              <a:t>insurance archaeologists</a:t>
            </a:r>
          </a:p>
        </p:txBody>
      </p:sp>
    </p:spTree>
    <p:extLst>
      <p:ext uri="{BB962C8B-B14F-4D97-AF65-F5344CB8AC3E}">
        <p14:creationId xmlns:p14="http://schemas.microsoft.com/office/powerpoint/2010/main" val="420183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7726" y="481264"/>
            <a:ext cx="7844589" cy="5780044"/>
          </a:xfrm>
          <a:prstGeom prst="rect">
            <a:avLst/>
          </a:prstGeom>
          <a:noFill/>
        </p:spPr>
        <p:txBody>
          <a:bodyPr wrap="square" rtlCol="0">
            <a:spAutoFit/>
          </a:bodyPr>
          <a:lstStyle/>
          <a:p>
            <a:pPr marL="285750" indent="-285750" defTabSz="457200">
              <a:lnSpc>
                <a:spcPct val="120000"/>
              </a:lnSpc>
              <a:buFont typeface="Arial" charset="0"/>
              <a:buChar char="•"/>
            </a:pPr>
            <a:r>
              <a:rPr lang="en-US" sz="2800" dirty="0">
                <a:solidFill>
                  <a:prstClr val="white"/>
                </a:solidFill>
              </a:rPr>
              <a:t>Former Penn State president Graham Spanier sentenced to 60 days in prison (plus a year of house arrest) for failing to report allegations of child abuse by Jerry Sandusky</a:t>
            </a:r>
          </a:p>
          <a:p>
            <a:pPr marL="285750" indent="-285750" defTabSz="457200">
              <a:lnSpc>
                <a:spcPct val="120000"/>
              </a:lnSpc>
              <a:buFont typeface="Arial" charset="0"/>
              <a:buChar char="•"/>
            </a:pPr>
            <a:r>
              <a:rPr lang="en-US" sz="2800" dirty="0">
                <a:solidFill>
                  <a:prstClr val="white"/>
                </a:solidFill>
              </a:rPr>
              <a:t>endangering the welfare of a child by not reporting reasonable suspicion of child abuse</a:t>
            </a:r>
          </a:p>
          <a:p>
            <a:pPr marL="285750" indent="-285750" defTabSz="457200">
              <a:lnSpc>
                <a:spcPct val="120000"/>
              </a:lnSpc>
              <a:buFont typeface="Arial" charset="0"/>
              <a:buChar char="•"/>
            </a:pPr>
            <a:r>
              <a:rPr lang="en-US" sz="2800" dirty="0">
                <a:solidFill>
                  <a:prstClr val="white"/>
                </a:solidFill>
              </a:rPr>
              <a:t>prosecutor: Spanier is “a failure as a leader who chose to protect the school’s reputation over the well-being of innocent children”</a:t>
            </a:r>
          </a:p>
          <a:p>
            <a:pPr marL="285750" indent="-285750" defTabSz="457200">
              <a:lnSpc>
                <a:spcPct val="120000"/>
              </a:lnSpc>
              <a:buFont typeface="Arial" charset="0"/>
              <a:buChar char="•"/>
            </a:pPr>
            <a:r>
              <a:rPr lang="en-US" sz="2800" dirty="0">
                <a:solidFill>
                  <a:prstClr val="white"/>
                </a:solidFill>
              </a:rPr>
              <a:t>“I deeply regret that I did not intervene far more carefully” (Spanier)</a:t>
            </a:r>
          </a:p>
        </p:txBody>
      </p:sp>
    </p:spTree>
    <p:extLst>
      <p:ext uri="{BB962C8B-B14F-4D97-AF65-F5344CB8AC3E}">
        <p14:creationId xmlns:p14="http://schemas.microsoft.com/office/powerpoint/2010/main" val="3858232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7726" y="481264"/>
            <a:ext cx="7844589" cy="4228850"/>
          </a:xfrm>
          <a:prstGeom prst="rect">
            <a:avLst/>
          </a:prstGeom>
          <a:noFill/>
        </p:spPr>
        <p:txBody>
          <a:bodyPr wrap="square" rtlCol="0">
            <a:spAutoFit/>
          </a:bodyPr>
          <a:lstStyle/>
          <a:p>
            <a:pPr marL="285750" indent="-285750" defTabSz="457200">
              <a:lnSpc>
                <a:spcPct val="120000"/>
              </a:lnSpc>
              <a:buFont typeface="Arial" charset="0"/>
              <a:buChar char="•"/>
            </a:pPr>
            <a:r>
              <a:rPr lang="en-US" sz="2800" dirty="0">
                <a:solidFill>
                  <a:prstClr val="white"/>
                </a:solidFill>
              </a:rPr>
              <a:t>“this is a fall from grace that is both unfortunate and well deserved” (sentencing judge)</a:t>
            </a:r>
          </a:p>
          <a:p>
            <a:pPr marL="285750" indent="-285750" defTabSz="457200">
              <a:lnSpc>
                <a:spcPct val="120000"/>
              </a:lnSpc>
              <a:buFont typeface="Arial" charset="0"/>
              <a:buChar char="•"/>
            </a:pPr>
            <a:r>
              <a:rPr lang="en-US" sz="2800" dirty="0">
                <a:solidFill>
                  <a:prstClr val="white"/>
                </a:solidFill>
              </a:rPr>
              <a:t>2 other University officials sentenced to prison terms;  one told the court during sentencing: “It sickens me to think I might have played a part in children being hurt. I am sorry that I did not do more, and I apologize to the victims.”</a:t>
            </a:r>
          </a:p>
          <a:p>
            <a:pPr marL="285750" indent="-285750" defTabSz="457200">
              <a:lnSpc>
                <a:spcPct val="120000"/>
              </a:lnSpc>
              <a:buFont typeface="Arial" charset="0"/>
              <a:buChar char="•"/>
            </a:pPr>
            <a:r>
              <a:rPr lang="en-US" sz="2800" dirty="0">
                <a:solidFill>
                  <a:prstClr val="white"/>
                </a:solidFill>
              </a:rPr>
              <a:t>relevance to church leaders</a:t>
            </a:r>
          </a:p>
        </p:txBody>
      </p:sp>
    </p:spTree>
    <p:extLst>
      <p:ext uri="{BB962C8B-B14F-4D97-AF65-F5344CB8AC3E}">
        <p14:creationId xmlns:p14="http://schemas.microsoft.com/office/powerpoint/2010/main" val="3959408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1"/>
          <p:cNvSpPr txBox="1">
            <a:spLocks noChangeArrowheads="1"/>
          </p:cNvSpPr>
          <p:nvPr/>
        </p:nvSpPr>
        <p:spPr bwMode="auto">
          <a:xfrm>
            <a:off x="565484" y="2047784"/>
            <a:ext cx="8001000" cy="2086725"/>
          </a:xfrm>
          <a:prstGeom prst="rect">
            <a:avLst/>
          </a:prstGeom>
          <a:noFill/>
          <a:ln w="9525">
            <a:noFill/>
            <a:miter lim="800000"/>
            <a:headEnd/>
            <a:tailEnd/>
          </a:ln>
        </p:spPr>
        <p:txBody>
          <a:bodyPr wrap="square">
            <a:prstTxWarp prst="textNoShape">
              <a:avLst/>
            </a:prstTxWarp>
            <a:spAutoFit/>
          </a:bodyPr>
          <a:lstStyle/>
          <a:p>
            <a:pPr algn="ctr" defTabSz="457200">
              <a:lnSpc>
                <a:spcPct val="120000"/>
              </a:lnSpc>
            </a:pPr>
            <a:r>
              <a:rPr lang="en-US" sz="5400" dirty="0">
                <a:solidFill>
                  <a:prstClr val="white"/>
                </a:solidFill>
              </a:rPr>
              <a:t>Issue #4:</a:t>
            </a:r>
          </a:p>
          <a:p>
            <a:pPr algn="ctr" defTabSz="457200">
              <a:lnSpc>
                <a:spcPct val="120000"/>
              </a:lnSpc>
            </a:pPr>
            <a:r>
              <a:rPr lang="en-US" sz="5400" dirty="0">
                <a:solidFill>
                  <a:prstClr val="white"/>
                </a:solidFill>
              </a:rPr>
              <a:t>Royal Rangers Litigation</a:t>
            </a:r>
          </a:p>
        </p:txBody>
      </p:sp>
    </p:spTree>
    <p:extLst>
      <p:ext uri="{BB962C8B-B14F-4D97-AF65-F5344CB8AC3E}">
        <p14:creationId xmlns:p14="http://schemas.microsoft.com/office/powerpoint/2010/main" val="1181574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1"/>
          <p:cNvSpPr txBox="1">
            <a:spLocks noChangeArrowheads="1"/>
          </p:cNvSpPr>
          <p:nvPr/>
        </p:nvSpPr>
        <p:spPr bwMode="auto">
          <a:xfrm>
            <a:off x="533400" y="2514600"/>
            <a:ext cx="8001000" cy="1107996"/>
          </a:xfrm>
          <a:prstGeom prst="rect">
            <a:avLst/>
          </a:prstGeom>
          <a:noFill/>
          <a:ln w="9525">
            <a:noFill/>
            <a:miter lim="800000"/>
            <a:headEnd/>
            <a:tailEnd/>
          </a:ln>
        </p:spPr>
        <p:txBody>
          <a:bodyPr wrap="square">
            <a:prstTxWarp prst="textNoShape">
              <a:avLst/>
            </a:prstTxWarp>
            <a:spAutoFit/>
          </a:bodyPr>
          <a:lstStyle/>
          <a:p>
            <a:pPr algn="ctr" defTabSz="457200"/>
            <a:r>
              <a:rPr lang="en-US" sz="6600" dirty="0">
                <a:solidFill>
                  <a:prstClr val="white"/>
                </a:solidFill>
              </a:rPr>
              <a:t>Churchlawandtax.com</a:t>
            </a:r>
          </a:p>
        </p:txBody>
      </p:sp>
    </p:spTree>
    <p:extLst>
      <p:ext uri="{BB962C8B-B14F-4D97-AF65-F5344CB8AC3E}">
        <p14:creationId xmlns:p14="http://schemas.microsoft.com/office/powerpoint/2010/main" val="172760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7947" y="2589406"/>
            <a:ext cx="678501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0" i="0" u="none" strike="noStrike" kern="1200" cap="none" spc="0" normalizeH="0" baseline="0" noProof="0">
                <a:ln>
                  <a:noFill/>
                </a:ln>
                <a:solidFill>
                  <a:srgbClr val="FFFFFF"/>
                </a:solidFill>
                <a:effectLst/>
                <a:uLnTx/>
                <a:uFillTx/>
                <a:latin typeface="Corbel"/>
                <a:ea typeface="+mn-ea"/>
                <a:cs typeface="Corbel"/>
              </a:rPr>
              <a:t>seetheglory.com</a:t>
            </a:r>
          </a:p>
        </p:txBody>
      </p:sp>
    </p:spTree>
    <p:extLst>
      <p:ext uri="{BB962C8B-B14F-4D97-AF65-F5344CB8AC3E}">
        <p14:creationId xmlns:p14="http://schemas.microsoft.com/office/powerpoint/2010/main" val="3092114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8300"/>
            <a:ext cx="9144000" cy="6108192"/>
          </a:xfrm>
          <a:prstGeom prst="rect">
            <a:avLst/>
          </a:prstGeom>
        </p:spPr>
      </p:pic>
    </p:spTree>
    <p:extLst>
      <p:ext uri="{BB962C8B-B14F-4D97-AF65-F5344CB8AC3E}">
        <p14:creationId xmlns:p14="http://schemas.microsoft.com/office/powerpoint/2010/main" val="194917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532063"/>
            <a:ext cx="5778500" cy="1569660"/>
          </a:xfrm>
          <a:prstGeom prst="rect">
            <a:avLst/>
          </a:prstGeom>
          <a:noFill/>
        </p:spPr>
        <p:txBody>
          <a:bodyPr wrap="square" rtlCol="0">
            <a:spAutoFit/>
          </a:bodyPr>
          <a:lstStyle/>
          <a:p>
            <a:pPr algn="ctr" defTabSz="457200"/>
            <a:r>
              <a:rPr lang="en-US" sz="4800" dirty="0">
                <a:solidFill>
                  <a:prstClr val="white"/>
                </a:solidFill>
              </a:rPr>
              <a:t>Issue #1:</a:t>
            </a:r>
          </a:p>
          <a:p>
            <a:pPr algn="ctr" defTabSz="457200"/>
            <a:r>
              <a:rPr lang="en-US" sz="4800" dirty="0">
                <a:solidFill>
                  <a:prstClr val="white"/>
                </a:solidFill>
              </a:rPr>
              <a:t>Litigation Review</a:t>
            </a:r>
          </a:p>
        </p:txBody>
      </p:sp>
    </p:spTree>
    <p:extLst>
      <p:ext uri="{BB962C8B-B14F-4D97-AF65-F5344CB8AC3E}">
        <p14:creationId xmlns:p14="http://schemas.microsoft.com/office/powerpoint/2010/main" val="438596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6343" y="317520"/>
            <a:ext cx="6517254" cy="954107"/>
          </a:xfrm>
          <a:prstGeom prst="rect">
            <a:avLst/>
          </a:prstGeom>
          <a:noFill/>
        </p:spPr>
        <p:txBody>
          <a:bodyPr wrap="square" rtlCol="0">
            <a:spAutoFit/>
          </a:bodyPr>
          <a:lstStyle/>
          <a:p>
            <a:pPr algn="ctr" defTabSz="457200"/>
            <a:r>
              <a:rPr lang="en-US" sz="2800" dirty="0">
                <a:solidFill>
                  <a:prstClr val="white"/>
                </a:solidFill>
              </a:rPr>
              <a:t>The Top 5 Reasons Religious </a:t>
            </a:r>
          </a:p>
          <a:p>
            <a:pPr algn="ctr" defTabSz="457200"/>
            <a:r>
              <a:rPr lang="en-US" sz="2800" dirty="0">
                <a:solidFill>
                  <a:prstClr val="white"/>
                </a:solidFill>
              </a:rPr>
              <a:t>Organizations Were in Court in 2016</a:t>
            </a:r>
          </a:p>
        </p:txBody>
      </p:sp>
      <p:graphicFrame>
        <p:nvGraphicFramePr>
          <p:cNvPr id="3" name="Table 2"/>
          <p:cNvGraphicFramePr>
            <a:graphicFrameLocks noGrp="1"/>
          </p:cNvGraphicFramePr>
          <p:nvPr>
            <p:extLst/>
          </p:nvPr>
        </p:nvGraphicFramePr>
        <p:xfrm>
          <a:off x="2743200" y="1397000"/>
          <a:ext cx="3505200" cy="5308602"/>
        </p:xfrm>
        <a:graphic>
          <a:graphicData uri="http://schemas.openxmlformats.org/drawingml/2006/table">
            <a:tbl>
              <a:tblPr firstRow="1" bandRow="1">
                <a:tableStyleId>{85BE263C-DBD7-4A20-BB59-AAB30ACAA65A}</a:tableStyleId>
              </a:tblPr>
              <a:tblGrid>
                <a:gridCol w="3505200">
                  <a:extLst>
                    <a:ext uri="{9D8B030D-6E8A-4147-A177-3AD203B41FA5}">
                      <a16:colId xmlns:a16="http://schemas.microsoft.com/office/drawing/2014/main" val="20000"/>
                    </a:ext>
                  </a:extLst>
                </a:gridCol>
              </a:tblGrid>
              <a:tr h="654957">
                <a:tc>
                  <a:txBody>
                    <a:bodyPr/>
                    <a:lstStyle/>
                    <a:p>
                      <a:pPr algn="ctr"/>
                      <a:r>
                        <a:rPr lang="en-US" sz="3200" dirty="0"/>
                        <a:t>2016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930729">
                <a:tc>
                  <a:txBody>
                    <a:bodyPr/>
                    <a:lstStyle/>
                    <a:p>
                      <a:pPr marL="0" indent="0" algn="ctr">
                        <a:buFont typeface="+mj-lt"/>
                        <a:buNone/>
                      </a:pPr>
                      <a:r>
                        <a:rPr lang="en-US" sz="2400" dirty="0"/>
                        <a:t>property disputes</a:t>
                      </a:r>
                    </a:p>
                    <a:p>
                      <a:pPr marL="0" indent="0" algn="ctr">
                        <a:buFont typeface="+mj-lt"/>
                        <a:buNone/>
                      </a:pPr>
                      <a:r>
                        <a:rPr lang="en-US" sz="2400" dirty="0"/>
                        <a:t>8.7%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930729">
                <a:tc>
                  <a:txBody>
                    <a:bodyPr/>
                    <a:lstStyle/>
                    <a:p>
                      <a:pPr marL="0" indent="0" algn="ctr">
                        <a:buFont typeface="+mj-lt"/>
                        <a:buNone/>
                      </a:pPr>
                      <a:r>
                        <a:rPr lang="en-US" sz="2400" dirty="0"/>
                        <a:t>sex w/child</a:t>
                      </a:r>
                    </a:p>
                    <a:p>
                      <a:pPr marL="0" indent="0" algn="ctr">
                        <a:buFont typeface="+mj-lt"/>
                        <a:buNone/>
                      </a:pPr>
                      <a:r>
                        <a:rPr lang="en-US" sz="2400" dirty="0"/>
                        <a:t>8.3%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930729">
                <a:tc>
                  <a:txBody>
                    <a:bodyPr/>
                    <a:lstStyle/>
                    <a:p>
                      <a:pPr marL="0" indent="0" algn="ctr">
                        <a:buFont typeface="+mj-lt"/>
                        <a:buNone/>
                      </a:pPr>
                      <a:r>
                        <a:rPr lang="en-US" sz="2400" dirty="0"/>
                        <a:t>personal injuries</a:t>
                      </a:r>
                    </a:p>
                    <a:p>
                      <a:pPr marL="0" indent="0" algn="ctr">
                        <a:buFont typeface="+mj-lt"/>
                        <a:buNone/>
                      </a:pPr>
                      <a:r>
                        <a:rPr lang="en-US" sz="2400" dirty="0"/>
                        <a:t>8.3%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930729">
                <a:tc>
                  <a:txBody>
                    <a:bodyPr/>
                    <a:lstStyle/>
                    <a:p>
                      <a:pPr marL="0" indent="0" algn="ctr">
                        <a:buFont typeface="+mj-lt"/>
                        <a:buNone/>
                      </a:pPr>
                      <a:r>
                        <a:rPr lang="en-US" sz="2400" baseline="0" dirty="0"/>
                        <a:t>insurance disputes</a:t>
                      </a:r>
                    </a:p>
                    <a:p>
                      <a:pPr marL="0" indent="0" algn="ctr">
                        <a:buFont typeface="+mj-lt"/>
                        <a:buNone/>
                      </a:pPr>
                      <a:r>
                        <a:rPr lang="en-US" sz="2400" baseline="0" dirty="0"/>
                        <a:t>6.6%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930729">
                <a:tc>
                  <a:txBody>
                    <a:bodyPr/>
                    <a:lstStyle/>
                    <a:p>
                      <a:pPr marL="0" indent="0" algn="ctr">
                        <a:buFont typeface="+mj-lt"/>
                        <a:buNone/>
                      </a:pPr>
                      <a:r>
                        <a:rPr lang="en-US" sz="2400" dirty="0"/>
                        <a:t>zoning, clergy termination</a:t>
                      </a:r>
                    </a:p>
                    <a:p>
                      <a:pPr marL="0" indent="0" algn="ctr">
                        <a:buFont typeface="+mj-lt"/>
                        <a:buNone/>
                      </a:pPr>
                      <a:r>
                        <a:rPr lang="en-US" sz="2400" dirty="0"/>
                        <a:t>4.5%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04450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7550" y="2382576"/>
            <a:ext cx="7262572" cy="2585323"/>
          </a:xfrm>
          <a:prstGeom prst="rect">
            <a:avLst/>
          </a:prstGeom>
          <a:noFill/>
        </p:spPr>
        <p:txBody>
          <a:bodyPr wrap="square" rtlCol="0">
            <a:spAutoFit/>
          </a:bodyPr>
          <a:lstStyle/>
          <a:p>
            <a:pPr algn="ctr" defTabSz="457200"/>
            <a:r>
              <a:rPr lang="en-US" sz="5400" dirty="0">
                <a:solidFill>
                  <a:prstClr val="white"/>
                </a:solidFill>
              </a:rPr>
              <a:t>Issue #2:</a:t>
            </a:r>
          </a:p>
          <a:p>
            <a:pPr algn="ctr" defTabSz="457200"/>
            <a:r>
              <a:rPr lang="en-US" sz="5400" dirty="0">
                <a:solidFill>
                  <a:prstClr val="white"/>
                </a:solidFill>
              </a:rPr>
              <a:t>Criminal Background Checks</a:t>
            </a:r>
          </a:p>
        </p:txBody>
      </p:sp>
    </p:spTree>
    <p:extLst>
      <p:ext uri="{BB962C8B-B14F-4D97-AF65-F5344CB8AC3E}">
        <p14:creationId xmlns:p14="http://schemas.microsoft.com/office/powerpoint/2010/main" val="779153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0390" y="324092"/>
            <a:ext cx="8194876" cy="5853910"/>
          </a:xfrm>
          <a:prstGeom prst="rect">
            <a:avLst/>
          </a:prstGeom>
          <a:noFill/>
        </p:spPr>
        <p:txBody>
          <a:bodyPr wrap="square" rtlCol="0">
            <a:spAutoFit/>
          </a:bodyPr>
          <a:lstStyle/>
          <a:p>
            <a:pPr marL="576263" indent="-576263" defTabSz="457200">
              <a:lnSpc>
                <a:spcPct val="120000"/>
              </a:lnSpc>
              <a:buFont typeface="+mj-lt"/>
              <a:buAutoNum type="arabicPeriod"/>
            </a:pPr>
            <a:r>
              <a:rPr lang="en-US" sz="2600" dirty="0">
                <a:solidFill>
                  <a:prstClr val="white"/>
                </a:solidFill>
              </a:rPr>
              <a:t>a case of immense importance</a:t>
            </a:r>
          </a:p>
          <a:p>
            <a:pPr marL="576263" indent="-576263" defTabSz="457200">
              <a:lnSpc>
                <a:spcPct val="120000"/>
              </a:lnSpc>
              <a:buFont typeface="+mj-lt"/>
              <a:buAutoNum type="arabicPeriod"/>
            </a:pPr>
            <a:r>
              <a:rPr lang="en-US" sz="2600" dirty="0">
                <a:solidFill>
                  <a:prstClr val="white"/>
                </a:solidFill>
              </a:rPr>
              <a:t>background</a:t>
            </a:r>
          </a:p>
          <a:p>
            <a:pPr marL="576263" indent="-576263" defTabSz="457200">
              <a:lnSpc>
                <a:spcPct val="120000"/>
              </a:lnSpc>
              <a:buFont typeface="+mj-lt"/>
              <a:buAutoNum type="arabicPeriod"/>
            </a:pPr>
            <a:r>
              <a:rPr lang="en-US" sz="2600" dirty="0">
                <a:solidFill>
                  <a:prstClr val="white"/>
                </a:solidFill>
              </a:rPr>
              <a:t>a youth soccer league’s liability</a:t>
            </a:r>
          </a:p>
          <a:p>
            <a:pPr marL="576263" indent="-576263" defTabSz="457200">
              <a:lnSpc>
                <a:spcPct val="120000"/>
              </a:lnSpc>
              <a:buFont typeface="+mj-lt"/>
              <a:buAutoNum type="arabicPeriod"/>
            </a:pPr>
            <a:r>
              <a:rPr lang="en-US" sz="2600" dirty="0">
                <a:solidFill>
                  <a:prstClr val="white"/>
                </a:solidFill>
              </a:rPr>
              <a:t>failure to conduct a criminal background check on volunteer coaches</a:t>
            </a:r>
          </a:p>
          <a:p>
            <a:pPr marL="576263" indent="-576263" defTabSz="457200">
              <a:lnSpc>
                <a:spcPct val="120000"/>
              </a:lnSpc>
              <a:buFont typeface="+mj-lt"/>
              <a:buAutoNum type="arabicPeriod"/>
            </a:pPr>
            <a:r>
              <a:rPr lang="en-US" sz="2600" dirty="0">
                <a:solidFill>
                  <a:prstClr val="white"/>
                </a:solidFill>
              </a:rPr>
              <a:t>ordinarily no duty to protect others from criminal acts</a:t>
            </a:r>
          </a:p>
          <a:p>
            <a:pPr marL="576263" indent="-576263" defTabSz="457200">
              <a:lnSpc>
                <a:spcPct val="120000"/>
              </a:lnSpc>
              <a:buFont typeface="+mj-lt"/>
              <a:buAutoNum type="arabicPeriod"/>
            </a:pPr>
            <a:r>
              <a:rPr lang="en-US" sz="2600" dirty="0">
                <a:solidFill>
                  <a:prstClr val="white"/>
                </a:solidFill>
              </a:rPr>
              <a:t>exception:</a:t>
            </a:r>
          </a:p>
          <a:p>
            <a:pPr marL="1033463" lvl="1" indent="-576263" defTabSz="457200">
              <a:lnSpc>
                <a:spcPct val="120000"/>
              </a:lnSpc>
              <a:buFont typeface="Arial" charset="0"/>
              <a:buChar char="•"/>
            </a:pPr>
            <a:r>
              <a:rPr lang="en-US" sz="2600" dirty="0">
                <a:solidFill>
                  <a:prstClr val="white"/>
                </a:solidFill>
              </a:rPr>
              <a:t>“special relationships” including minor participants in sports leagues “based on the vulnerability of children and the insidious methods of sexual offenders,” AND</a:t>
            </a:r>
          </a:p>
          <a:p>
            <a:pPr marL="1033463" lvl="1" indent="-576263" defTabSz="457200">
              <a:lnSpc>
                <a:spcPct val="120000"/>
              </a:lnSpc>
              <a:buFont typeface="Arial" charset="0"/>
              <a:buChar char="•"/>
            </a:pPr>
            <a:r>
              <a:rPr lang="en-US" sz="2600" dirty="0">
                <a:solidFill>
                  <a:prstClr val="white"/>
                </a:solidFill>
              </a:rPr>
              <a:t>foreseeable harm </a:t>
            </a:r>
          </a:p>
        </p:txBody>
      </p:sp>
    </p:spTree>
    <p:extLst>
      <p:ext uri="{BB962C8B-B14F-4D97-AF65-F5344CB8AC3E}">
        <p14:creationId xmlns:p14="http://schemas.microsoft.com/office/powerpoint/2010/main" val="202149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0390" y="324092"/>
            <a:ext cx="8194876" cy="5853910"/>
          </a:xfrm>
          <a:prstGeom prst="rect">
            <a:avLst/>
          </a:prstGeom>
          <a:noFill/>
        </p:spPr>
        <p:txBody>
          <a:bodyPr wrap="square" rtlCol="0">
            <a:spAutoFit/>
          </a:bodyPr>
          <a:lstStyle/>
          <a:p>
            <a:pPr marL="576263" indent="-576263" defTabSz="457200">
              <a:lnSpc>
                <a:spcPct val="120000"/>
              </a:lnSpc>
              <a:buFont typeface="+mj-lt"/>
              <a:buAutoNum type="arabicPeriod" startAt="7"/>
            </a:pPr>
            <a:r>
              <a:rPr lang="en-US" sz="2600" dirty="0">
                <a:solidFill>
                  <a:prstClr val="white"/>
                </a:solidFill>
              </a:rPr>
              <a:t>“defendants had a duty to require and conduct criminal background checks of defendants’ employees and volunteers who had contact with children in their programs”</a:t>
            </a:r>
          </a:p>
          <a:p>
            <a:pPr marL="576263" indent="-576263" defTabSz="457200">
              <a:lnSpc>
                <a:spcPct val="120000"/>
              </a:lnSpc>
              <a:buFont typeface="+mj-lt"/>
              <a:buAutoNum type="arabicPeriod" startAt="7"/>
            </a:pPr>
            <a:r>
              <a:rPr lang="en-US" sz="2600" dirty="0">
                <a:solidFill>
                  <a:prstClr val="white"/>
                </a:solidFill>
              </a:rPr>
              <a:t>the risk of pedophilia in youth sports and activities</a:t>
            </a:r>
          </a:p>
          <a:p>
            <a:pPr marL="576263" indent="-576263" defTabSz="457200">
              <a:lnSpc>
                <a:spcPct val="120000"/>
              </a:lnSpc>
              <a:buFont typeface="+mj-lt"/>
              <a:buAutoNum type="arabicPeriod" startAt="7"/>
            </a:pPr>
            <a:r>
              <a:rPr lang="en-US" sz="2600" dirty="0">
                <a:solidFill>
                  <a:prstClr val="white"/>
                </a:solidFill>
              </a:rPr>
              <a:t>risk management</a:t>
            </a:r>
          </a:p>
          <a:p>
            <a:pPr marL="971550" lvl="1" indent="-514350" defTabSz="457200">
              <a:lnSpc>
                <a:spcPct val="120000"/>
              </a:lnSpc>
              <a:buFont typeface="+mj-lt"/>
              <a:buAutoNum type="arabicParenR"/>
            </a:pPr>
            <a:r>
              <a:rPr lang="en-US" sz="2600" dirty="0">
                <a:solidFill>
                  <a:prstClr val="white"/>
                </a:solidFill>
              </a:rPr>
              <a:t>An interview.</a:t>
            </a:r>
          </a:p>
          <a:p>
            <a:pPr marL="971550" lvl="1" indent="-514350" defTabSz="457200">
              <a:lnSpc>
                <a:spcPct val="120000"/>
              </a:lnSpc>
              <a:buFont typeface="+mj-lt"/>
              <a:buAutoNum type="arabicParenR"/>
            </a:pPr>
            <a:r>
              <a:rPr lang="en-US" sz="2600" dirty="0">
                <a:solidFill>
                  <a:prstClr val="white"/>
                </a:solidFill>
              </a:rPr>
              <a:t>A written application.</a:t>
            </a:r>
          </a:p>
          <a:p>
            <a:pPr marL="971550" lvl="1" indent="-514350" defTabSz="457200">
              <a:lnSpc>
                <a:spcPct val="120000"/>
              </a:lnSpc>
              <a:buFont typeface="+mj-lt"/>
              <a:buAutoNum type="arabicParenR"/>
            </a:pPr>
            <a:r>
              <a:rPr lang="en-US" sz="2600" dirty="0">
                <a:solidFill>
                  <a:prstClr val="white"/>
                </a:solidFill>
              </a:rPr>
              <a:t>Obtain “institutional references” from other institutions (i.e., churches, schools, youth sports teams) with which an applicant has worked with minors.</a:t>
            </a:r>
          </a:p>
        </p:txBody>
      </p:sp>
    </p:spTree>
    <p:extLst>
      <p:ext uri="{BB962C8B-B14F-4D97-AF65-F5344CB8AC3E}">
        <p14:creationId xmlns:p14="http://schemas.microsoft.com/office/powerpoint/2010/main" val="994186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0390" y="324092"/>
            <a:ext cx="8194876" cy="6334042"/>
          </a:xfrm>
          <a:prstGeom prst="rect">
            <a:avLst/>
          </a:prstGeom>
          <a:noFill/>
        </p:spPr>
        <p:txBody>
          <a:bodyPr wrap="square" rtlCol="0">
            <a:spAutoFit/>
          </a:bodyPr>
          <a:lstStyle/>
          <a:p>
            <a:pPr marL="971550" lvl="1" indent="-514350" defTabSz="457200">
              <a:lnSpc>
                <a:spcPct val="120000"/>
              </a:lnSpc>
              <a:buFont typeface="+mj-lt"/>
              <a:buAutoNum type="arabicParenR" startAt="4"/>
            </a:pPr>
            <a:r>
              <a:rPr lang="en-US" sz="2600" dirty="0">
                <a:solidFill>
                  <a:prstClr val="white"/>
                </a:solidFill>
              </a:rPr>
              <a:t>A six-month rule </a:t>
            </a:r>
          </a:p>
          <a:p>
            <a:pPr marL="971550" lvl="1" indent="-514350" defTabSz="457200">
              <a:lnSpc>
                <a:spcPct val="120000"/>
              </a:lnSpc>
              <a:buFont typeface="+mj-lt"/>
              <a:buAutoNum type="arabicParenR" startAt="4"/>
            </a:pPr>
            <a:r>
              <a:rPr lang="en-US" sz="2600" dirty="0">
                <a:solidFill>
                  <a:prstClr val="white"/>
                </a:solidFill>
              </a:rPr>
              <a:t>“Benchmark” church policies by comparing them with the policies of other charities and the public schools.</a:t>
            </a:r>
          </a:p>
          <a:p>
            <a:pPr marL="971550" lvl="1" indent="-514350" defTabSz="457200">
              <a:lnSpc>
                <a:spcPct val="120000"/>
              </a:lnSpc>
              <a:buFont typeface="+mj-lt"/>
              <a:buAutoNum type="arabicParenR" startAt="4"/>
            </a:pPr>
            <a:r>
              <a:rPr lang="en-US" sz="2600" dirty="0">
                <a:solidFill>
                  <a:prstClr val="white"/>
                </a:solidFill>
              </a:rPr>
              <a:t>Adopt a two-adult policy prohibiting a child from being alone with an unrelated adult.</a:t>
            </a:r>
          </a:p>
          <a:p>
            <a:pPr marL="971550" lvl="1" indent="-514350" defTabSz="457200">
              <a:lnSpc>
                <a:spcPct val="120000"/>
              </a:lnSpc>
              <a:buFont typeface="+mj-lt"/>
              <a:buAutoNum type="arabicParenR" startAt="4"/>
            </a:pPr>
            <a:r>
              <a:rPr lang="en-US" sz="2600" dirty="0">
                <a:solidFill>
                  <a:prstClr val="white"/>
                </a:solidFill>
              </a:rPr>
              <a:t>A criminal background check consisting of a nationwide search of sex offender registries, and a national criminal file search. Many denominations and insurance companies offer special pricing for such checks. </a:t>
            </a:r>
          </a:p>
          <a:p>
            <a:pPr marL="576263" indent="-576263" defTabSz="457200">
              <a:lnSpc>
                <a:spcPct val="120000"/>
              </a:lnSpc>
              <a:buFont typeface="+mj-lt"/>
              <a:buAutoNum type="arabicPeriod" startAt="10"/>
            </a:pPr>
            <a:r>
              <a:rPr lang="en-US" sz="2600" dirty="0">
                <a:solidFill>
                  <a:prstClr val="white"/>
                </a:solidFill>
              </a:rPr>
              <a:t>NOTE: criminal records checks not sufficient (Florida case)</a:t>
            </a:r>
          </a:p>
        </p:txBody>
      </p:sp>
    </p:spTree>
    <p:extLst>
      <p:ext uri="{BB962C8B-B14F-4D97-AF65-F5344CB8AC3E}">
        <p14:creationId xmlns:p14="http://schemas.microsoft.com/office/powerpoint/2010/main" val="505949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1"/>
          <p:cNvSpPr txBox="1">
            <a:spLocks noChangeArrowheads="1"/>
          </p:cNvSpPr>
          <p:nvPr/>
        </p:nvSpPr>
        <p:spPr bwMode="auto">
          <a:xfrm>
            <a:off x="565484" y="2047784"/>
            <a:ext cx="8001000" cy="3083921"/>
          </a:xfrm>
          <a:prstGeom prst="rect">
            <a:avLst/>
          </a:prstGeom>
          <a:noFill/>
          <a:ln w="9525">
            <a:noFill/>
            <a:miter lim="800000"/>
            <a:headEnd/>
            <a:tailEnd/>
          </a:ln>
        </p:spPr>
        <p:txBody>
          <a:bodyPr wrap="square">
            <a:prstTxWarp prst="textNoShape">
              <a:avLst/>
            </a:prstTxWarp>
            <a:spAutoFit/>
          </a:bodyPr>
          <a:lstStyle/>
          <a:p>
            <a:pPr algn="ctr" defTabSz="457200">
              <a:lnSpc>
                <a:spcPct val="120000"/>
              </a:lnSpc>
            </a:pPr>
            <a:r>
              <a:rPr lang="en-US" sz="5400" dirty="0">
                <a:solidFill>
                  <a:prstClr val="white"/>
                </a:solidFill>
              </a:rPr>
              <a:t>Issue #3:</a:t>
            </a:r>
          </a:p>
          <a:p>
            <a:pPr algn="ctr" defTabSz="457200">
              <a:lnSpc>
                <a:spcPct val="120000"/>
              </a:lnSpc>
            </a:pPr>
            <a:r>
              <a:rPr lang="en-US" sz="5400" dirty="0">
                <a:solidFill>
                  <a:prstClr val="white"/>
                </a:solidFill>
              </a:rPr>
              <a:t>Child Abuse Reporting Update</a:t>
            </a:r>
          </a:p>
        </p:txBody>
      </p:sp>
    </p:spTree>
    <p:extLst>
      <p:ext uri="{BB962C8B-B14F-4D97-AF65-F5344CB8AC3E}">
        <p14:creationId xmlns:p14="http://schemas.microsoft.com/office/powerpoint/2010/main" val="567435890"/>
      </p:ext>
    </p:extLst>
  </p:cSld>
  <p:clrMapOvr>
    <a:masterClrMapping/>
  </p:clrMapOvr>
</p:sld>
</file>

<file path=ppt/theme/theme1.xml><?xml version="1.0" encoding="utf-8"?>
<a:theme xmlns:a="http://schemas.openxmlformats.org/drawingml/2006/main" name="4_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_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12202</TotalTime>
  <Words>654</Words>
  <Application>Microsoft Macintosh PowerPoint</Application>
  <PresentationFormat>On-screen Show (4:3)</PresentationFormat>
  <Paragraphs>102</Paragraphs>
  <Slides>20</Slides>
  <Notes>14</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20</vt:i4>
      </vt:variant>
    </vt:vector>
  </HeadingPairs>
  <TitlesOfParts>
    <vt:vector size="32" baseType="lpstr">
      <vt:lpstr>MS PGothic</vt:lpstr>
      <vt:lpstr>MS PGothic</vt:lpstr>
      <vt:lpstr>ヒラギノ角ゴ ProN W3</vt:lpstr>
      <vt:lpstr>Arial</vt:lpstr>
      <vt:lpstr>Calibri</vt:lpstr>
      <vt:lpstr>Corbel</vt:lpstr>
      <vt:lpstr>Gill Sans</vt:lpstr>
      <vt:lpstr>Wingdings</vt:lpstr>
      <vt:lpstr>4_Twilight</vt:lpstr>
      <vt:lpstr>6_Twilight</vt:lpstr>
      <vt:lpstr>Twilight</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Risks of Not Reporting</vt:lpstr>
      <vt:lpstr>PowerPoint Presentation</vt:lpstr>
      <vt:lpstr>PowerPoint Presentation</vt:lpstr>
      <vt:lpstr>PowerPoint Presentation</vt:lpstr>
      <vt:lpstr>statutes of limitation</vt:lpstr>
      <vt:lpstr>PowerPoint Presentation</vt:lpstr>
      <vt:lpstr>PowerPoint Presentation</vt:lpstr>
      <vt:lpstr>PowerPoint Presentation</vt:lpstr>
      <vt:lpstr>PowerPoint Presentation</vt:lpstr>
      <vt:lpstr>PowerPoint Presentation</vt:lpstr>
      <vt:lpstr>PowerPoint Presentation</vt:lpstr>
    </vt:vector>
  </TitlesOfParts>
  <Company>GCAG</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Legal and Tax Update for Church Leaders  </dc:title>
  <dc:creator>Richard Hammar</dc:creator>
  <cp:lastModifiedBy>Microsoft Office User</cp:lastModifiedBy>
  <cp:revision>576</cp:revision>
  <cp:lastPrinted>2014-07-16T21:00:34Z</cp:lastPrinted>
  <dcterms:created xsi:type="dcterms:W3CDTF">2014-02-07T16:54:18Z</dcterms:created>
  <dcterms:modified xsi:type="dcterms:W3CDTF">2018-02-20T20:21:20Z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507980</vt:lpwstr>
  </property>
  <property fmtid="{D5CDD505-2E9C-101B-9397-08002B2CF9AE}" name="NXPowerLiteSettings" pid="3">
    <vt:lpwstr>C700052003A000</vt:lpwstr>
  </property>
  <property fmtid="{D5CDD505-2E9C-101B-9397-08002B2CF9AE}" name="NXPowerLiteVersion" pid="4">
    <vt:lpwstr>D8.0.4</vt:lpwstr>
  </property>
</Properties>
</file>