
<file path=[Content_Types].xml><?xml version="1.0" encoding="utf-8"?>
<Types xmlns="http://schemas.openxmlformats.org/package/2006/content-types">
  <Default ContentType="application/xml" Extension="xml"/>
  <Default ContentType="image/jpeg" Extension="jpeg"/>
  <Default ContentType="application/vnd.openxmlformats-officedocument.presentationml.printerSettings" Extension="bin"/>
  <Default ContentType="image/png" Extension="png"/>
  <Default ContentType="image/jpeg" Extension="jpg"/>
  <Default ContentType="application/vnd.openxmlformats-package.relationships+xml" Extension="rels"/>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4" Target="docProps/app.xml" Type="http://schemas.openxmlformats.org/officeDocument/2006/relationships/extended-properties"/><Relationship Id="rId1" Target="ppt/presentation.xml" Type="http://schemas.openxmlformats.org/officeDocument/2006/relationships/officeDocument"/><Relationship Id="rId2"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4" r:id="rId3"/>
    <p:sldId id="285" r:id="rId4"/>
    <p:sldId id="267" r:id="rId5"/>
    <p:sldId id="261" r:id="rId6"/>
    <p:sldId id="264" r:id="rId7"/>
    <p:sldId id="286" r:id="rId8"/>
    <p:sldId id="287" r:id="rId9"/>
    <p:sldId id="288" r:id="rId10"/>
    <p:sldId id="289" r:id="rId11"/>
    <p:sldId id="290" r:id="rId12"/>
    <p:sldId id="291" r:id="rId13"/>
    <p:sldId id="293" r:id="rId14"/>
    <p:sldId id="271" r:id="rId15"/>
    <p:sldId id="270" r:id="rId16"/>
    <p:sldId id="283" r:id="rId17"/>
    <p:sldId id="273" r:id="rId18"/>
    <p:sldId id="265" r:id="rId19"/>
    <p:sldId id="266" r:id="rId20"/>
    <p:sldId id="294" r:id="rId21"/>
    <p:sldId id="295" r:id="rId22"/>
    <p:sldId id="296" r:id="rId23"/>
    <p:sldId id="303" r:id="rId24"/>
    <p:sldId id="297" r:id="rId25"/>
    <p:sldId id="298" r:id="rId26"/>
    <p:sldId id="300" r:id="rId27"/>
    <p:sldId id="301" r:id="rId28"/>
    <p:sldId id="299" r:id="rId29"/>
    <p:sldId id="302" r:id="rId30"/>
    <p:sldId id="304" r:id="rId31"/>
    <p:sldId id="305" r:id="rId32"/>
    <p:sldId id="2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anchard, Sandra" initials="B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9" autoAdjust="0"/>
    <p:restoredTop sz="62177" autoAdjust="0"/>
  </p:normalViewPr>
  <p:slideViewPr>
    <p:cSldViewPr snapToGrid="0">
      <p:cViewPr varScale="1">
        <p:scale>
          <a:sx n="52" d="100"/>
          <a:sy n="52" d="100"/>
        </p:scale>
        <p:origin x="-1264"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8CB52-8A59-44C4-8811-67920C1F7F1F}" type="datetimeFigureOut">
              <a:rPr lang="en-US" smtClean="0"/>
              <a:t>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8752D-E09A-4E77-AF6D-913D77AE5ECE}" type="slidenum">
              <a:rPr lang="en-US" smtClean="0"/>
              <a:t>‹#›</a:t>
            </a:fld>
            <a:endParaRPr lang="en-US"/>
          </a:p>
        </p:txBody>
      </p:sp>
    </p:spTree>
    <p:extLst>
      <p:ext uri="{BB962C8B-B14F-4D97-AF65-F5344CB8AC3E}">
        <p14:creationId xmlns:p14="http://schemas.microsoft.com/office/powerpoint/2010/main" val="331382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8752D-E09A-4E77-AF6D-913D77AE5ECE}" type="slidenum">
              <a:rPr lang="en-US" smtClean="0"/>
              <a:t>1</a:t>
            </a:fld>
            <a:endParaRPr lang="en-US"/>
          </a:p>
        </p:txBody>
      </p:sp>
    </p:spTree>
    <p:extLst>
      <p:ext uri="{BB962C8B-B14F-4D97-AF65-F5344CB8AC3E}">
        <p14:creationId xmlns:p14="http://schemas.microsoft.com/office/powerpoint/2010/main" val="191484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an item is activated, it can be viewed or printed numerous times throughout the term of the membership.</a:t>
            </a:r>
          </a:p>
          <a:p>
            <a:r>
              <a:rPr lang="en-US" dirty="0"/>
              <a:t>However, it only uses 1 activation credit.</a:t>
            </a:r>
          </a:p>
        </p:txBody>
      </p:sp>
      <p:sp>
        <p:nvSpPr>
          <p:cNvPr id="4" name="Slide Number Placeholder 3"/>
          <p:cNvSpPr>
            <a:spLocks noGrp="1"/>
          </p:cNvSpPr>
          <p:nvPr>
            <p:ph type="sldNum" sz="quarter" idx="10"/>
          </p:nvPr>
        </p:nvSpPr>
        <p:spPr/>
        <p:txBody>
          <a:bodyPr/>
          <a:lstStyle/>
          <a:p>
            <a:fld id="{1258752D-E09A-4E77-AF6D-913D77AE5ECE}" type="slidenum">
              <a:rPr lang="en-US" smtClean="0"/>
              <a:t>18</a:t>
            </a:fld>
            <a:endParaRPr lang="en-US"/>
          </a:p>
        </p:txBody>
      </p:sp>
    </p:spTree>
    <p:extLst>
      <p:ext uri="{BB962C8B-B14F-4D97-AF65-F5344CB8AC3E}">
        <p14:creationId xmlns:p14="http://schemas.microsoft.com/office/powerpoint/2010/main" val="551485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requirements before activating</a:t>
            </a:r>
            <a:r>
              <a:rPr lang="en-US" dirty="0" smtClean="0"/>
              <a:t>. Talk about what</a:t>
            </a:r>
            <a:r>
              <a:rPr lang="en-US" baseline="0" dirty="0" smtClean="0"/>
              <a:t> this looks like in an outpost not in full program mode.</a:t>
            </a:r>
            <a:endParaRPr lang="en-US" dirty="0"/>
          </a:p>
        </p:txBody>
      </p:sp>
      <p:sp>
        <p:nvSpPr>
          <p:cNvPr id="4" name="Slide Number Placeholder 3"/>
          <p:cNvSpPr>
            <a:spLocks noGrp="1"/>
          </p:cNvSpPr>
          <p:nvPr>
            <p:ph type="sldNum" sz="quarter" idx="10"/>
          </p:nvPr>
        </p:nvSpPr>
        <p:spPr/>
        <p:txBody>
          <a:bodyPr/>
          <a:lstStyle/>
          <a:p>
            <a:fld id="{1258752D-E09A-4E77-AF6D-913D77AE5ECE}" type="slidenum">
              <a:rPr lang="en-US" smtClean="0"/>
              <a:t>23</a:t>
            </a:fld>
            <a:endParaRPr lang="en-US"/>
          </a:p>
        </p:txBody>
      </p:sp>
    </p:spTree>
    <p:extLst>
      <p:ext uri="{BB962C8B-B14F-4D97-AF65-F5344CB8AC3E}">
        <p14:creationId xmlns:p14="http://schemas.microsoft.com/office/powerpoint/2010/main" val="674457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this before the meeting!!! You</a:t>
            </a:r>
            <a:r>
              <a:rPr lang="en-US" baseline="0" dirty="0" smtClean="0"/>
              <a:t> will engage the boys on issues they face today and need to be ready.</a:t>
            </a:r>
            <a:endParaRPr lang="en-US" dirty="0"/>
          </a:p>
        </p:txBody>
      </p:sp>
      <p:sp>
        <p:nvSpPr>
          <p:cNvPr id="4" name="Slide Number Placeholder 3"/>
          <p:cNvSpPr>
            <a:spLocks noGrp="1"/>
          </p:cNvSpPr>
          <p:nvPr>
            <p:ph type="sldNum" sz="quarter" idx="10"/>
          </p:nvPr>
        </p:nvSpPr>
        <p:spPr/>
        <p:txBody>
          <a:bodyPr/>
          <a:lstStyle/>
          <a:p>
            <a:fld id="{1258752D-E09A-4E77-AF6D-913D77AE5ECE}" type="slidenum">
              <a:rPr lang="en-US" smtClean="0"/>
              <a:t>27</a:t>
            </a:fld>
            <a:endParaRPr lang="en-US"/>
          </a:p>
        </p:txBody>
      </p:sp>
    </p:spTree>
    <p:extLst>
      <p:ext uri="{BB962C8B-B14F-4D97-AF65-F5344CB8AC3E}">
        <p14:creationId xmlns:p14="http://schemas.microsoft.com/office/powerpoint/2010/main" val="2087529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Lost Password: If the email address has only been used for 1 account in AGPassport, use the forgot password link to reset the password. </a:t>
            </a:r>
          </a:p>
          <a:p>
            <a:pPr marL="685800" lvl="1" indent="-228600">
              <a:buFont typeface="+mj-lt"/>
              <a:buAutoNum type="alphaLcParenR"/>
            </a:pPr>
            <a:r>
              <a:rPr lang="en-US" dirty="0"/>
              <a:t>This is usually not the case. </a:t>
            </a:r>
          </a:p>
          <a:p>
            <a:pPr marL="228600" indent="-228600">
              <a:buFont typeface="+mj-lt"/>
              <a:buAutoNum type="arabicPeriod"/>
            </a:pPr>
            <a:r>
              <a:rPr lang="en-US" dirty="0"/>
              <a:t>Can’t Login: There are a couple of reasons.</a:t>
            </a:r>
          </a:p>
          <a:p>
            <a:pPr marL="685800" lvl="1" indent="-228600">
              <a:buFont typeface="+mj-lt"/>
              <a:buAutoNum type="alphaLcParenR"/>
            </a:pPr>
            <a:r>
              <a:rPr lang="en-US" dirty="0"/>
              <a:t>Usually this is a browser issue. I generally have people use Mozilla Firefox for TRaCclub, and they seem to have the issues the other browsers have. If you don’t want to use Firefox, the browser is most likely an old version that needs to be updated. If that browser is updated, it should solve the problem.</a:t>
            </a:r>
          </a:p>
          <a:p>
            <a:pPr marL="685800" lvl="1" indent="-228600">
              <a:buFont typeface="+mj-lt"/>
              <a:buAutoNum type="alphaLcParenR"/>
            </a:pPr>
            <a:r>
              <a:rPr lang="en-US" dirty="0"/>
              <a:t>The user name and password are either being typed in wrong (case-sensitive) or are just wrong.</a:t>
            </a:r>
          </a:p>
          <a:p>
            <a:endParaRPr lang="en-US" dirty="0"/>
          </a:p>
          <a:p>
            <a:pPr marL="228600" indent="-228600">
              <a:buFont typeface="+mj-lt"/>
              <a:buAutoNum type="arabicPeriod" startAt="3"/>
            </a:pPr>
            <a:r>
              <a:rPr lang="en-US" dirty="0"/>
              <a:t> Old Leader Name on Account: </a:t>
            </a:r>
          </a:p>
          <a:p>
            <a:pPr marL="685800" lvl="1" indent="-228600">
              <a:buFont typeface="+mj-lt"/>
              <a:buAutoNum type="alphaLcParenR"/>
            </a:pPr>
            <a:r>
              <a:rPr lang="en-US" dirty="0"/>
              <a:t>If the relationship with the former leader is good, then wait until the tracks expire. When you purchase the memberships for the new year, create a new account in the church’s name.</a:t>
            </a:r>
          </a:p>
          <a:p>
            <a:pPr marL="685800" lvl="1" indent="-228600">
              <a:buFont typeface="+mj-lt"/>
              <a:buAutoNum type="alphaLcParenR"/>
            </a:pPr>
            <a:r>
              <a:rPr lang="en-US" dirty="0"/>
              <a:t>If the relationship is not good, call the national office.</a:t>
            </a:r>
          </a:p>
          <a:p>
            <a:pPr marL="228600" indent="-228600">
              <a:buFont typeface="+mj-lt"/>
              <a:buAutoNum type="alphaLcParenR"/>
            </a:pPr>
            <a:endParaRPr lang="en-US" dirty="0"/>
          </a:p>
          <a:p>
            <a:pPr marL="228600" indent="-228600">
              <a:buFont typeface="+mj-lt"/>
              <a:buAutoNum type="arabicPeriod" startAt="4"/>
            </a:pPr>
            <a:r>
              <a:rPr lang="en-US" dirty="0"/>
              <a:t>Forgot User Name: Call the national office. It may take a while to figure it out, but we can usually find the user name.</a:t>
            </a:r>
          </a:p>
          <a:p>
            <a:endParaRPr lang="en-US" dirty="0"/>
          </a:p>
          <a:p>
            <a:pPr marL="228600" indent="-228600">
              <a:buFont typeface="+mj-lt"/>
              <a:buAutoNum type="arabicPeriod" startAt="5"/>
            </a:pPr>
            <a:r>
              <a:rPr lang="en-US" dirty="0"/>
              <a:t>Out of Access (credits): There are a couple of reasons why you would run out of access</a:t>
            </a:r>
          </a:p>
          <a:p>
            <a:pPr marL="685800" lvl="1" indent="-228600">
              <a:buFont typeface="+mj-lt"/>
              <a:buAutoNum type="alphaLcParenR"/>
            </a:pPr>
            <a:r>
              <a:rPr lang="en-US" dirty="0"/>
              <a:t>Running more than 1 classroom from a single track. This will cause the user to run out of access part way through the year. One solution is to contact the national office to have the current membership expired early, purchase the new membership, and add it to the account. Another solution is to set up an account for each classroom.</a:t>
            </a:r>
          </a:p>
          <a:p>
            <a:pPr marL="685800" lvl="1" indent="-228600">
              <a:buFont typeface="+mj-lt"/>
              <a:buAutoNum type="alphaLcParenR"/>
            </a:pPr>
            <a:r>
              <a:rPr lang="en-US" dirty="0"/>
              <a:t>A leader has opened merits that will be used that year. See Merit Requirement Button info.</a:t>
            </a:r>
          </a:p>
          <a:p>
            <a:endParaRPr lang="en-US" dirty="0"/>
          </a:p>
          <a:p>
            <a:pPr marL="228600" indent="-228600">
              <a:buFont typeface="+mj-lt"/>
              <a:buAutoNum type="arabicPeriod" startAt="6"/>
            </a:pPr>
            <a:r>
              <a:rPr lang="en-US" dirty="0"/>
              <a:t>Leader Manual vs. Leader Track: These are different. The Leader Manual explains Royal Rangers, the groups, advancement, structures, etc. to the leader. The Leader Resource Track is bonus material that any leader can use—attendance records, extra artwork, get to know your Ranger forms, gear checklist, camping or outing checklists, etc.</a:t>
            </a:r>
          </a:p>
          <a:p>
            <a:endParaRPr lang="en-US" dirty="0"/>
          </a:p>
          <a:p>
            <a:pPr marL="228600" indent="-228600">
              <a:buFont typeface="+mj-lt"/>
              <a:buAutoNum type="arabicPeriod" startAt="7"/>
            </a:pPr>
            <a:r>
              <a:rPr lang="en-US" dirty="0"/>
              <a:t>Merit Requirement Button: Most well kept secret on TRaCclub. When you click this button, it takes you to royalrangers.com where all of the skill merit requirements have been listed since 2002. You can open any of these to see what requirement will be taught. (This is not lesson plans or answers.) Once you determine shat skill merit you want to teach, you can open it </a:t>
            </a:r>
            <a:r>
              <a:rPr lang="en-US"/>
              <a:t>in TRaCclub.</a:t>
            </a:r>
            <a:endParaRPr lang="en-US" dirty="0"/>
          </a:p>
        </p:txBody>
      </p:sp>
      <p:sp>
        <p:nvSpPr>
          <p:cNvPr id="4" name="Slide Number Placeholder 3"/>
          <p:cNvSpPr>
            <a:spLocks noGrp="1"/>
          </p:cNvSpPr>
          <p:nvPr>
            <p:ph type="sldNum" sz="quarter" idx="10"/>
          </p:nvPr>
        </p:nvSpPr>
        <p:spPr/>
        <p:txBody>
          <a:bodyPr/>
          <a:lstStyle/>
          <a:p>
            <a:fld id="{1258752D-E09A-4E77-AF6D-913D77AE5ECE}" type="slidenum">
              <a:rPr lang="en-US" smtClean="0"/>
              <a:t>32</a:t>
            </a:fld>
            <a:endParaRPr lang="en-US"/>
          </a:p>
        </p:txBody>
      </p:sp>
    </p:spTree>
    <p:extLst>
      <p:ext uri="{BB962C8B-B14F-4D97-AF65-F5344CB8AC3E}">
        <p14:creationId xmlns:p14="http://schemas.microsoft.com/office/powerpoint/2010/main" val="18243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tracks that are available in TRaCclub.</a:t>
            </a:r>
          </a:p>
        </p:txBody>
      </p:sp>
      <p:sp>
        <p:nvSpPr>
          <p:cNvPr id="4" name="Slide Number Placeholder 3"/>
          <p:cNvSpPr>
            <a:spLocks noGrp="1"/>
          </p:cNvSpPr>
          <p:nvPr>
            <p:ph type="sldNum" sz="quarter" idx="10"/>
          </p:nvPr>
        </p:nvSpPr>
        <p:spPr/>
        <p:txBody>
          <a:bodyPr/>
          <a:lstStyle/>
          <a:p>
            <a:fld id="{1258752D-E09A-4E77-AF6D-913D77AE5ECE}" type="slidenum">
              <a:rPr lang="en-US" smtClean="0"/>
              <a:t>4</a:t>
            </a:fld>
            <a:endParaRPr lang="en-US"/>
          </a:p>
        </p:txBody>
      </p:sp>
    </p:spTree>
    <p:extLst>
      <p:ext uri="{BB962C8B-B14F-4D97-AF65-F5344CB8AC3E}">
        <p14:creationId xmlns:p14="http://schemas.microsoft.com/office/powerpoint/2010/main" val="309441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common question received at the national office. This slide explains the difference between the Leader Resource Track and the Group Tracks.</a:t>
            </a:r>
          </a:p>
        </p:txBody>
      </p:sp>
      <p:sp>
        <p:nvSpPr>
          <p:cNvPr id="4" name="Slide Number Placeholder 3"/>
          <p:cNvSpPr>
            <a:spLocks noGrp="1"/>
          </p:cNvSpPr>
          <p:nvPr>
            <p:ph type="sldNum" sz="quarter" idx="10"/>
          </p:nvPr>
        </p:nvSpPr>
        <p:spPr/>
        <p:txBody>
          <a:bodyPr/>
          <a:lstStyle/>
          <a:p>
            <a:fld id="{1258752D-E09A-4E77-AF6D-913D77AE5ECE}" type="slidenum">
              <a:rPr lang="en-US" smtClean="0"/>
              <a:t>5</a:t>
            </a:fld>
            <a:endParaRPr lang="en-US"/>
          </a:p>
        </p:txBody>
      </p:sp>
    </p:spTree>
    <p:extLst>
      <p:ext uri="{BB962C8B-B14F-4D97-AF65-F5344CB8AC3E}">
        <p14:creationId xmlns:p14="http://schemas.microsoft.com/office/powerpoint/2010/main" val="378165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confusion on what a year’s membership means. </a:t>
            </a:r>
          </a:p>
          <a:p>
            <a:r>
              <a:rPr lang="en-US" dirty="0"/>
              <a:t>Some think that means access to everything in TRaCclub for a year.</a:t>
            </a:r>
          </a:p>
          <a:p>
            <a:r>
              <a:rPr lang="en-US" dirty="0"/>
              <a:t>However, there are limits on each age group for what is in the year membership.</a:t>
            </a:r>
          </a:p>
          <a:p>
            <a:r>
              <a:rPr lang="en-US" dirty="0"/>
              <a:t>That information is listed on the home screen for each age group.</a:t>
            </a:r>
          </a:p>
        </p:txBody>
      </p:sp>
      <p:sp>
        <p:nvSpPr>
          <p:cNvPr id="4" name="Slide Number Placeholder 3"/>
          <p:cNvSpPr>
            <a:spLocks noGrp="1"/>
          </p:cNvSpPr>
          <p:nvPr>
            <p:ph type="sldNum" sz="quarter" idx="10"/>
          </p:nvPr>
        </p:nvSpPr>
        <p:spPr/>
        <p:txBody>
          <a:bodyPr/>
          <a:lstStyle/>
          <a:p>
            <a:fld id="{1258752D-E09A-4E77-AF6D-913D77AE5ECE}" type="slidenum">
              <a:rPr lang="en-US" smtClean="0"/>
              <a:t>6</a:t>
            </a:fld>
            <a:endParaRPr lang="en-US"/>
          </a:p>
        </p:txBody>
      </p:sp>
    </p:spTree>
    <p:extLst>
      <p:ext uri="{BB962C8B-B14F-4D97-AF65-F5344CB8AC3E}">
        <p14:creationId xmlns:p14="http://schemas.microsoft.com/office/powerpoint/2010/main" val="282510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of God church that charters in the AG district:</a:t>
            </a:r>
          </a:p>
          <a:p>
            <a:r>
              <a:rPr lang="en-US" dirty="0"/>
              <a:t>In these instances, the church affiliation listed in the charter database (COG) will not match the district name (AG district) the church is chartered in.</a:t>
            </a:r>
          </a:p>
          <a:p>
            <a:r>
              <a:rPr lang="en-US" dirty="0"/>
              <a:t>They will not be able to get their discount because the verification programming can’t find them.</a:t>
            </a:r>
          </a:p>
          <a:p>
            <a:r>
              <a:rPr lang="en-US" dirty="0"/>
              <a:t>They need to call or email (rangers@ag.org) the national office for their charter discount to be refunded.</a:t>
            </a:r>
          </a:p>
        </p:txBody>
      </p:sp>
      <p:sp>
        <p:nvSpPr>
          <p:cNvPr id="4" name="Slide Number Placeholder 3"/>
          <p:cNvSpPr>
            <a:spLocks noGrp="1"/>
          </p:cNvSpPr>
          <p:nvPr>
            <p:ph type="sldNum" sz="quarter" idx="10"/>
          </p:nvPr>
        </p:nvSpPr>
        <p:spPr/>
        <p:txBody>
          <a:bodyPr/>
          <a:lstStyle/>
          <a:p>
            <a:fld id="{1258752D-E09A-4E77-AF6D-913D77AE5ECE}" type="slidenum">
              <a:rPr lang="en-US" smtClean="0"/>
              <a:t>10</a:t>
            </a:fld>
            <a:endParaRPr lang="en-US"/>
          </a:p>
        </p:txBody>
      </p:sp>
    </p:spTree>
    <p:extLst>
      <p:ext uri="{BB962C8B-B14F-4D97-AF65-F5344CB8AC3E}">
        <p14:creationId xmlns:p14="http://schemas.microsoft.com/office/powerpoint/2010/main" val="422852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short cut to the Purchase or Setup Account button. The Setup link on this page will bring people to the Login Screen.</a:t>
            </a:r>
          </a:p>
        </p:txBody>
      </p:sp>
      <p:sp>
        <p:nvSpPr>
          <p:cNvPr id="4" name="Slide Number Placeholder 3"/>
          <p:cNvSpPr>
            <a:spLocks noGrp="1"/>
          </p:cNvSpPr>
          <p:nvPr>
            <p:ph type="sldNum" sz="quarter" idx="10"/>
          </p:nvPr>
        </p:nvSpPr>
        <p:spPr/>
        <p:txBody>
          <a:bodyPr/>
          <a:lstStyle/>
          <a:p>
            <a:fld id="{1258752D-E09A-4E77-AF6D-913D77AE5ECE}" type="slidenum">
              <a:rPr lang="en-US" smtClean="0"/>
              <a:t>12</a:t>
            </a:fld>
            <a:endParaRPr lang="en-US"/>
          </a:p>
        </p:txBody>
      </p:sp>
    </p:spTree>
    <p:extLst>
      <p:ext uri="{BB962C8B-B14F-4D97-AF65-F5344CB8AC3E}">
        <p14:creationId xmlns:p14="http://schemas.microsoft.com/office/powerpoint/2010/main" val="3699197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imperative to enter the code as it appears (all capitals letters, numerals, and dashes).</a:t>
            </a:r>
          </a:p>
          <a:p>
            <a:r>
              <a:rPr lang="en-US" dirty="0"/>
              <a:t>If the user copies and pastes the code, he needs to be sure there are no spaces at the beginning or end of the code.</a:t>
            </a:r>
          </a:p>
        </p:txBody>
      </p:sp>
      <p:sp>
        <p:nvSpPr>
          <p:cNvPr id="4" name="Slide Number Placeholder 3"/>
          <p:cNvSpPr>
            <a:spLocks noGrp="1"/>
          </p:cNvSpPr>
          <p:nvPr>
            <p:ph type="sldNum" sz="quarter" idx="10"/>
          </p:nvPr>
        </p:nvSpPr>
        <p:spPr/>
        <p:txBody>
          <a:bodyPr/>
          <a:lstStyle/>
          <a:p>
            <a:fld id="{1258752D-E09A-4E77-AF6D-913D77AE5ECE}" type="slidenum">
              <a:rPr lang="en-US" smtClean="0"/>
              <a:t>13</a:t>
            </a:fld>
            <a:endParaRPr lang="en-US"/>
          </a:p>
        </p:txBody>
      </p:sp>
    </p:spTree>
    <p:extLst>
      <p:ext uri="{BB962C8B-B14F-4D97-AF65-F5344CB8AC3E}">
        <p14:creationId xmlns:p14="http://schemas.microsoft.com/office/powerpoint/2010/main" val="383387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Hints that may be easy for leader to remember</a:t>
            </a:r>
          </a:p>
          <a:p>
            <a:r>
              <a:rPr lang="en-US" dirty="0"/>
              <a:t>User name hint: some form of the church name</a:t>
            </a:r>
          </a:p>
          <a:p>
            <a:r>
              <a:rPr lang="en-US" dirty="0"/>
              <a:t>Password hint: </a:t>
            </a:r>
            <a:r>
              <a:rPr lang="en-US" dirty="0" err="1"/>
              <a:t>Rangers+OP</a:t>
            </a:r>
            <a:r>
              <a:rPr lang="en-US" dirty="0"/>
              <a:t># (Rangers105) (This format meets all of the criteria for the password.)</a:t>
            </a:r>
          </a:p>
          <a:p>
            <a:endParaRPr lang="en-US" dirty="0"/>
          </a:p>
          <a:p>
            <a:r>
              <a:rPr lang="en-US" dirty="0"/>
              <a:t>User name &amp; Passwords are case sensitive. They way they are entered during account setup is the way they have to be entered every time!!!</a:t>
            </a:r>
          </a:p>
          <a:p>
            <a:endParaRPr lang="en-US" dirty="0"/>
          </a:p>
          <a:p>
            <a:r>
              <a:rPr lang="en-US" dirty="0"/>
              <a:t>Email: AGPassport runs in the background of TRaCclub to provide user name and passwords.</a:t>
            </a:r>
          </a:p>
          <a:p>
            <a:r>
              <a:rPr lang="en-US" dirty="0"/>
              <a:t>They updated there system in the fall of 2016 to only allow an email to be used 1 time.</a:t>
            </a:r>
          </a:p>
          <a:p>
            <a:r>
              <a:rPr lang="en-US" dirty="0"/>
              <a:t>The error code for using an email that is already in use in AGPassport is “Error Code 308.”</a:t>
            </a:r>
          </a:p>
        </p:txBody>
      </p:sp>
      <p:sp>
        <p:nvSpPr>
          <p:cNvPr id="4" name="Slide Number Placeholder 3"/>
          <p:cNvSpPr>
            <a:spLocks noGrp="1"/>
          </p:cNvSpPr>
          <p:nvPr>
            <p:ph type="sldNum" sz="quarter" idx="10"/>
          </p:nvPr>
        </p:nvSpPr>
        <p:spPr/>
        <p:txBody>
          <a:bodyPr/>
          <a:lstStyle/>
          <a:p>
            <a:fld id="{1258752D-E09A-4E77-AF6D-913D77AE5ECE}" type="slidenum">
              <a:rPr lang="en-US" smtClean="0"/>
              <a:t>14</a:t>
            </a:fld>
            <a:endParaRPr lang="en-US"/>
          </a:p>
        </p:txBody>
      </p:sp>
    </p:spTree>
    <p:extLst>
      <p:ext uri="{BB962C8B-B14F-4D97-AF65-F5344CB8AC3E}">
        <p14:creationId xmlns:p14="http://schemas.microsoft.com/office/powerpoint/2010/main" val="262129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 name is a big issue when a leader leaves the church and the account is in his name.</a:t>
            </a:r>
          </a:p>
          <a:p>
            <a:r>
              <a:rPr lang="en-US" dirty="0"/>
              <a:t>It becomes especially difficult if he leaves under less than good circumstances.</a:t>
            </a:r>
          </a:p>
          <a:p>
            <a:r>
              <a:rPr lang="en-US" dirty="0"/>
              <a:t>Always encourage the account be in the church name. </a:t>
            </a:r>
          </a:p>
          <a:p>
            <a:r>
              <a:rPr lang="en-US" dirty="0"/>
              <a:t>(Exception: If the leader buys the curriculum exclusively for his personal use and doesn’t get reimbursed by the church.)</a:t>
            </a:r>
          </a:p>
        </p:txBody>
      </p:sp>
      <p:sp>
        <p:nvSpPr>
          <p:cNvPr id="4" name="Slide Number Placeholder 3"/>
          <p:cNvSpPr>
            <a:spLocks noGrp="1"/>
          </p:cNvSpPr>
          <p:nvPr>
            <p:ph type="sldNum" sz="quarter" idx="10"/>
          </p:nvPr>
        </p:nvSpPr>
        <p:spPr/>
        <p:txBody>
          <a:bodyPr/>
          <a:lstStyle/>
          <a:p>
            <a:fld id="{1258752D-E09A-4E77-AF6D-913D77AE5ECE}" type="slidenum">
              <a:rPr lang="en-US" smtClean="0"/>
              <a:t>15</a:t>
            </a:fld>
            <a:endParaRPr lang="en-US"/>
          </a:p>
        </p:txBody>
      </p:sp>
    </p:spTree>
    <p:extLst>
      <p:ext uri="{BB962C8B-B14F-4D97-AF65-F5344CB8AC3E}">
        <p14:creationId xmlns:p14="http://schemas.microsoft.com/office/powerpoint/2010/main" val="25689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1FF31-3017-4B04-AB95-98EFB7108E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4957D30-93C2-4F22-BAA2-5571CCB0A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D2679F6-ABAF-4AD4-9C90-17F8305E59AD}"/>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24D8C068-C277-45E2-BB68-1B4130DC4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505E1D-0A8C-48A7-BE72-AB2861B0E094}"/>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10" name="Picture 9">
            <a:extLst>
              <a:ext uri="{FF2B5EF4-FFF2-40B4-BE49-F238E27FC236}">
                <a16:creationId xmlns:a16="http://schemas.microsoft.com/office/drawing/2014/main" xmlns="" id="{1B14F631-77FF-44D7-B33D-0B86EBB23D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54736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D1B77CF5-DD69-462A-B2C3-38CB2E6C0C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856F911-3512-4105-A4A8-87910019F470}"/>
              </a:ext>
            </a:extLst>
          </p:cNvPr>
          <p:cNvSpPr>
            <a:spLocks noGrp="1"/>
          </p:cNvSpPr>
          <p:nvPr>
            <p:ph type="title"/>
          </p:nvPr>
        </p:nvSpPr>
        <p:spPr>
          <a:xfrm>
            <a:off x="839788" y="457200"/>
            <a:ext cx="3932237" cy="1600200"/>
          </a:xfrm>
        </p:spPr>
        <p:txBody>
          <a:bodyPr anchor="b">
            <a:normAutofit/>
          </a:bodyPr>
          <a:lstStyle>
            <a:lvl1pPr>
              <a:defRPr sz="4000" b="1"/>
            </a:lvl1pPr>
          </a:lstStyle>
          <a:p>
            <a:r>
              <a:rPr lang="en-US" dirty="0"/>
              <a:t>Click to edit Master title style</a:t>
            </a:r>
          </a:p>
        </p:txBody>
      </p:sp>
      <p:sp>
        <p:nvSpPr>
          <p:cNvPr id="3" name="Content Placeholder 2">
            <a:extLst>
              <a:ext uri="{FF2B5EF4-FFF2-40B4-BE49-F238E27FC236}">
                <a16:creationId xmlns:a16="http://schemas.microsoft.com/office/drawing/2014/main" xmlns="" id="{343CCC39-CC2F-4AA1-BE9E-9334D8FAB7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5816CE73-F3BD-4DF2-A065-0D24C990CC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F84C90F-7C10-426C-A07B-A20CE19DA1E5}"/>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6" name="Footer Placeholder 5">
            <a:extLst>
              <a:ext uri="{FF2B5EF4-FFF2-40B4-BE49-F238E27FC236}">
                <a16:creationId xmlns:a16="http://schemas.microsoft.com/office/drawing/2014/main" xmlns="" id="{52975E9A-0C25-4C4F-BC09-74535CC57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57FAEE6-2101-4690-9BC7-0B2119B175E2}"/>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257571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803CE2-D541-4EC4-BBE0-509FA74EA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E3EB426-929D-4DA7-B07C-EF54A2829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565470C-FC30-40D9-B1B4-41C7145E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A184F3B-B626-4703-8E1B-7038317B5561}"/>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6" name="Footer Placeholder 5">
            <a:extLst>
              <a:ext uri="{FF2B5EF4-FFF2-40B4-BE49-F238E27FC236}">
                <a16:creationId xmlns:a16="http://schemas.microsoft.com/office/drawing/2014/main" xmlns="" id="{4FA00D0C-3D2E-4668-9AD6-A5BE888C3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150E9E2-C0AC-43A2-B35F-B0C1953057FF}"/>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161981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E30D1-5A97-40CD-921A-B689F047FE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641B95-65F6-42E8-A20B-E678B656F7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2C5F5B-874B-4B4A-81C0-5511E08FD4ED}"/>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C257685B-0068-45D0-A54F-38A214FD2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435436-3440-4208-814A-EC5D698C6B7C}"/>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478687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FD011FB-5B52-4410-8BC7-98EA533C2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8CAB884-0C1E-4DD9-874C-544473EE3AD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4B6BCF-F5F1-48BD-9B53-A6ED10226DC7}"/>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F8341148-8732-435D-9762-527DDF78B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6683FF-DC9B-4F7E-8D74-2341097B743A}"/>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31009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1BC2754-AEA3-436C-86BA-17B2C1668F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30C1FF31-3017-4B04-AB95-98EFB7108EA3}"/>
              </a:ext>
            </a:extLst>
          </p:cNvPr>
          <p:cNvSpPr>
            <a:spLocks noGrp="1"/>
          </p:cNvSpPr>
          <p:nvPr>
            <p:ph type="ctrTitle"/>
          </p:nvPr>
        </p:nvSpPr>
        <p:spPr>
          <a:xfrm>
            <a:off x="612648" y="2375091"/>
            <a:ext cx="10963656" cy="2387600"/>
          </a:xfrm>
        </p:spPr>
        <p:txBody>
          <a:bodyPr anchor="b">
            <a:normAutofit/>
          </a:bodyPr>
          <a:lstStyle>
            <a:lvl1pPr algn="ctr">
              <a:defRPr sz="6600" b="1"/>
            </a:lvl1pPr>
          </a:lstStyle>
          <a:p>
            <a:r>
              <a:rPr lang="en-US" dirty="0"/>
              <a:t>Click to edit Master title style</a:t>
            </a:r>
          </a:p>
        </p:txBody>
      </p:sp>
      <p:sp>
        <p:nvSpPr>
          <p:cNvPr id="4" name="Date Placeholder 3">
            <a:extLst>
              <a:ext uri="{FF2B5EF4-FFF2-40B4-BE49-F238E27FC236}">
                <a16:creationId xmlns:a16="http://schemas.microsoft.com/office/drawing/2014/main" xmlns="" id="{7D2679F6-ABAF-4AD4-9C90-17F8305E59AD}"/>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24D8C068-C277-45E2-BB68-1B4130DC4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505E1D-0A8C-48A7-BE72-AB2861B0E094}"/>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96880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4D07968-4B7F-4202-B17D-52F12DDED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54DF7A1-921F-499D-87DE-4C23F3B9853D}"/>
              </a:ext>
            </a:extLst>
          </p:cNvPr>
          <p:cNvSpPr>
            <a:spLocks noGrp="1"/>
          </p:cNvSpPr>
          <p:nvPr>
            <p:ph type="title"/>
          </p:nvPr>
        </p:nvSpPr>
        <p:spPr/>
        <p:txBody>
          <a:bodyPr>
            <a:normAutofit/>
          </a:bodyPr>
          <a:lstStyle>
            <a:lvl1pPr>
              <a:defRPr sz="4800" b="1"/>
            </a:lvl1pPr>
          </a:lstStyle>
          <a:p>
            <a:r>
              <a:rPr lang="en-US" dirty="0"/>
              <a:t>Click to edit Master title style</a:t>
            </a:r>
          </a:p>
        </p:txBody>
      </p:sp>
      <p:sp>
        <p:nvSpPr>
          <p:cNvPr id="3" name="Content Placeholder 2">
            <a:extLst>
              <a:ext uri="{FF2B5EF4-FFF2-40B4-BE49-F238E27FC236}">
                <a16:creationId xmlns:a16="http://schemas.microsoft.com/office/drawing/2014/main" xmlns="" id="{5B15D301-596E-4976-A114-839CFA35AB6B}"/>
              </a:ext>
            </a:extLst>
          </p:cNvPr>
          <p:cNvSpPr>
            <a:spLocks noGrp="1"/>
          </p:cNvSpPr>
          <p:nvPr>
            <p:ph idx="1"/>
          </p:nvPr>
        </p:nvSpPr>
        <p:spPr/>
        <p:txBody>
          <a:bodyPr/>
          <a:lstStyle>
            <a:lvl1pPr>
              <a:defRPr sz="4000"/>
            </a:lvl1pPr>
            <a:lvl2pPr>
              <a:defRPr sz="32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13077F4-E6A4-4B70-8223-8F5D6561F8AE}"/>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2FAE6066-124A-44E6-B134-E6B8D82B5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020329-3692-4144-9649-9BDAB5089CAC}"/>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9" name="Picture 8">
            <a:extLst>
              <a:ext uri="{FF2B5EF4-FFF2-40B4-BE49-F238E27FC236}">
                <a16:creationId xmlns:a16="http://schemas.microsoft.com/office/drawing/2014/main" xmlns="" id="{797EC4EB-1D98-41EF-853B-9B6CE2D202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12480" y="5259156"/>
            <a:ext cx="3422469" cy="1084659"/>
          </a:xfrm>
          <a:prstGeom prst="rect">
            <a:avLst/>
          </a:prstGeom>
        </p:spPr>
      </p:pic>
    </p:spTree>
    <p:extLst>
      <p:ext uri="{BB962C8B-B14F-4D97-AF65-F5344CB8AC3E}">
        <p14:creationId xmlns:p14="http://schemas.microsoft.com/office/powerpoint/2010/main" val="129080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3ED5CB-5555-40BA-BEF5-8241587E47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4E5743D-F90E-4603-B60A-94E9E98A8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B6A9D5F-9459-488D-AF0C-3FE91A7E6B12}"/>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309E589D-B8FB-4747-A3E1-2AEBA9911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FA6941-7953-4995-9D86-EE6ABD0E6577}"/>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7" name="Picture 6">
            <a:extLst>
              <a:ext uri="{FF2B5EF4-FFF2-40B4-BE49-F238E27FC236}">
                <a16:creationId xmlns:a16="http://schemas.microsoft.com/office/drawing/2014/main" xmlns="" id="{797EC4EB-1D98-41EF-853B-9B6CE2D202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2480" y="5259156"/>
            <a:ext cx="3422469" cy="1084659"/>
          </a:xfrm>
          <a:prstGeom prst="rect">
            <a:avLst/>
          </a:prstGeom>
        </p:spPr>
      </p:pic>
    </p:spTree>
    <p:extLst>
      <p:ext uri="{BB962C8B-B14F-4D97-AF65-F5344CB8AC3E}">
        <p14:creationId xmlns:p14="http://schemas.microsoft.com/office/powerpoint/2010/main" val="11957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DC25D-AFB9-4D38-B86A-F0A88F4D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50990B-7B4D-4EE2-953C-4D8D11203D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2AE5F9-2369-4782-9223-DD9AC63FF9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BE7BBA3-A80E-4A00-AF02-A8D31F51A546}"/>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6" name="Footer Placeholder 5">
            <a:extLst>
              <a:ext uri="{FF2B5EF4-FFF2-40B4-BE49-F238E27FC236}">
                <a16:creationId xmlns:a16="http://schemas.microsoft.com/office/drawing/2014/main" xmlns="" id="{D07CDC83-05A7-43D0-A821-ADD2FC80D3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B8F76F-6699-431D-A4A4-7D582135A640}"/>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536671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0D58D6-C1F2-4C84-BE67-9E40818E40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BB8F20E-9548-4040-91A5-E1A41E2962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5C75F00-1DB0-40BF-8621-E2F378D5D7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339B19F-661A-48BB-9E86-01D831A573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FF81342-7F77-4763-8F42-E7EADBBF57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4EDCF9F-2DB7-4D15-86FD-FAF4368EE2B4}"/>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8" name="Footer Placeholder 7">
            <a:extLst>
              <a:ext uri="{FF2B5EF4-FFF2-40B4-BE49-F238E27FC236}">
                <a16:creationId xmlns:a16="http://schemas.microsoft.com/office/drawing/2014/main" xmlns="" id="{A5CBEB7E-BE1C-4A81-9832-86B9CF2B50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6DD9CB7-35C2-414F-A241-F9BCE9435DC5}"/>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227139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FB55D03-2A85-4258-A7B0-92EB8A8106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1B82F39-D32F-4306-83A0-74AD076DA570}"/>
              </a:ext>
            </a:extLst>
          </p:cNvPr>
          <p:cNvSpPr>
            <a:spLocks noGrp="1"/>
          </p:cNvSpPr>
          <p:nvPr>
            <p:ph type="title"/>
          </p:nvPr>
        </p:nvSpPr>
        <p:spPr/>
        <p:txBody>
          <a:bodyPr>
            <a:normAutofit/>
          </a:bodyPr>
          <a:lstStyle>
            <a:lvl1pPr>
              <a:defRPr sz="4800" b="1"/>
            </a:lvl1pPr>
          </a:lstStyle>
          <a:p>
            <a:r>
              <a:rPr lang="en-US" dirty="0"/>
              <a:t>Click to edit Master title style</a:t>
            </a:r>
          </a:p>
        </p:txBody>
      </p:sp>
      <p:sp>
        <p:nvSpPr>
          <p:cNvPr id="3" name="Date Placeholder 2">
            <a:extLst>
              <a:ext uri="{FF2B5EF4-FFF2-40B4-BE49-F238E27FC236}">
                <a16:creationId xmlns:a16="http://schemas.microsoft.com/office/drawing/2014/main" xmlns="" id="{4124B8E9-DD08-4D03-AD73-7763CB21AF5D}"/>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4" name="Footer Placeholder 3">
            <a:extLst>
              <a:ext uri="{FF2B5EF4-FFF2-40B4-BE49-F238E27FC236}">
                <a16:creationId xmlns:a16="http://schemas.microsoft.com/office/drawing/2014/main" xmlns="" id="{C245CD92-E573-4198-8A5B-A19B15242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3100FA-FA2C-408D-AB25-3AC65D0569E4}"/>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124293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C473C4A-F620-4310-A0CD-A34392647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1B82F39-D32F-4306-83A0-74AD076DA570}"/>
              </a:ext>
            </a:extLst>
          </p:cNvPr>
          <p:cNvSpPr>
            <a:spLocks noGrp="1"/>
          </p:cNvSpPr>
          <p:nvPr>
            <p:ph type="title"/>
          </p:nvPr>
        </p:nvSpPr>
        <p:spPr/>
        <p:txBody>
          <a:bodyPr>
            <a:normAutofit/>
          </a:bodyPr>
          <a:lstStyle>
            <a:lvl1pPr>
              <a:defRPr sz="4800" b="1"/>
            </a:lvl1pPr>
          </a:lstStyle>
          <a:p>
            <a:r>
              <a:rPr lang="en-US" dirty="0"/>
              <a:t>Click to edit Master title style</a:t>
            </a:r>
          </a:p>
        </p:txBody>
      </p:sp>
      <p:sp>
        <p:nvSpPr>
          <p:cNvPr id="3" name="Date Placeholder 2">
            <a:extLst>
              <a:ext uri="{FF2B5EF4-FFF2-40B4-BE49-F238E27FC236}">
                <a16:creationId xmlns:a16="http://schemas.microsoft.com/office/drawing/2014/main" xmlns="" id="{4124B8E9-DD08-4D03-AD73-7763CB21AF5D}"/>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4" name="Footer Placeholder 3">
            <a:extLst>
              <a:ext uri="{FF2B5EF4-FFF2-40B4-BE49-F238E27FC236}">
                <a16:creationId xmlns:a16="http://schemas.microsoft.com/office/drawing/2014/main" xmlns="" id="{C245CD92-E573-4198-8A5B-A19B152423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F3100FA-FA2C-408D-AB25-3AC65D0569E4}"/>
              </a:ext>
            </a:extLst>
          </p:cNvPr>
          <p:cNvSpPr>
            <a:spLocks noGrp="1"/>
          </p:cNvSpPr>
          <p:nvPr>
            <p:ph type="sldNum" sz="quarter" idx="12"/>
          </p:nvPr>
        </p:nvSpPr>
        <p:spPr/>
        <p:txBody>
          <a:bodyPr/>
          <a:lstStyle/>
          <a:p>
            <a:fld id="{A5F8C505-8809-4E4D-A4BC-33E2EE9C8C18}" type="slidenum">
              <a:rPr lang="en-US" smtClean="0"/>
              <a:t>‹#›</a:t>
            </a:fld>
            <a:endParaRPr lang="en-US"/>
          </a:p>
        </p:txBody>
      </p:sp>
    </p:spTree>
    <p:extLst>
      <p:ext uri="{BB962C8B-B14F-4D97-AF65-F5344CB8AC3E}">
        <p14:creationId xmlns:p14="http://schemas.microsoft.com/office/powerpoint/2010/main" val="397587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1242F10-7C84-4281-88F6-A991D9BB7E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xmlns="" id="{DD85B71F-ABB8-4B1C-97D7-6E675BF0108D}"/>
              </a:ext>
            </a:extLst>
          </p:cNvPr>
          <p:cNvSpPr>
            <a:spLocks noGrp="1"/>
          </p:cNvSpPr>
          <p:nvPr>
            <p:ph type="dt" sz="half" idx="10"/>
          </p:nvPr>
        </p:nvSpPr>
        <p:spPr/>
        <p:txBody>
          <a:bodyPr/>
          <a:lstStyle/>
          <a:p>
            <a:fld id="{4987E162-4A7E-4A29-B46E-1E659E96DAAC}" type="datetimeFigureOut">
              <a:rPr lang="en-US" smtClean="0"/>
              <a:t>2/8/18</a:t>
            </a:fld>
            <a:endParaRPr lang="en-US"/>
          </a:p>
        </p:txBody>
      </p:sp>
      <p:sp>
        <p:nvSpPr>
          <p:cNvPr id="3" name="Footer Placeholder 2">
            <a:extLst>
              <a:ext uri="{FF2B5EF4-FFF2-40B4-BE49-F238E27FC236}">
                <a16:creationId xmlns:a16="http://schemas.microsoft.com/office/drawing/2014/main" xmlns="" id="{BE529D49-53B8-4C14-BDBE-564ACF4F04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E836EE1-9D84-40FA-AE50-48093AD95993}"/>
              </a:ext>
            </a:extLst>
          </p:cNvPr>
          <p:cNvSpPr>
            <a:spLocks noGrp="1"/>
          </p:cNvSpPr>
          <p:nvPr>
            <p:ph type="sldNum" sz="quarter" idx="12"/>
          </p:nvPr>
        </p:nvSpPr>
        <p:spPr/>
        <p:txBody>
          <a:bodyPr/>
          <a:lstStyle/>
          <a:p>
            <a:fld id="{A5F8C505-8809-4E4D-A4BC-33E2EE9C8C18}" type="slidenum">
              <a:rPr lang="en-US" smtClean="0"/>
              <a:t>‹#›</a:t>
            </a:fld>
            <a:endParaRPr lang="en-US"/>
          </a:p>
        </p:txBody>
      </p:sp>
      <p:pic>
        <p:nvPicPr>
          <p:cNvPr id="8" name="Picture 7">
            <a:extLst>
              <a:ext uri="{FF2B5EF4-FFF2-40B4-BE49-F238E27FC236}">
                <a16:creationId xmlns:a16="http://schemas.microsoft.com/office/drawing/2014/main" xmlns="" id="{9846526D-3EF7-4D41-A807-2518D12DF9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32009" y="5485391"/>
            <a:ext cx="3422469" cy="1084659"/>
          </a:xfrm>
          <a:prstGeom prst="rect">
            <a:avLst/>
          </a:prstGeom>
        </p:spPr>
      </p:pic>
    </p:spTree>
    <p:extLst>
      <p:ext uri="{BB962C8B-B14F-4D97-AF65-F5344CB8AC3E}">
        <p14:creationId xmlns:p14="http://schemas.microsoft.com/office/powerpoint/2010/main" val="19462247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2E1EF1CF-3E8B-4152-8284-4793A8D3FA9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 id="{A581E97D-49FF-46CA-8B03-BA4CBE5DA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04EFA41-64BA-4A81-BFD6-BD5C505B6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818650-9150-484A-A71B-250C439E4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7E162-4A7E-4A29-B46E-1E659E96DAAC}" type="datetimeFigureOut">
              <a:rPr lang="en-US" smtClean="0"/>
              <a:t>2/8/18</a:t>
            </a:fld>
            <a:endParaRPr lang="en-US"/>
          </a:p>
        </p:txBody>
      </p:sp>
      <p:sp>
        <p:nvSpPr>
          <p:cNvPr id="5" name="Footer Placeholder 4">
            <a:extLst>
              <a:ext uri="{FF2B5EF4-FFF2-40B4-BE49-F238E27FC236}">
                <a16:creationId xmlns:a16="http://schemas.microsoft.com/office/drawing/2014/main" xmlns="" id="{67E82422-E966-4DD0-8FF8-1D1C4EF71B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D79DC76-6C75-44FE-9DDD-E74AA1BB2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8C505-8809-4E4D-A4BC-33E2EE9C8C18}" type="slidenum">
              <a:rPr lang="en-US" smtClean="0"/>
              <a:t>‹#›</a:t>
            </a:fld>
            <a:endParaRPr lang="en-US"/>
          </a:p>
        </p:txBody>
      </p:sp>
    </p:spTree>
    <p:extLst>
      <p:ext uri="{BB962C8B-B14F-4D97-AF65-F5344CB8AC3E}">
        <p14:creationId xmlns:p14="http://schemas.microsoft.com/office/powerpoint/2010/main" val="61248456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60"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arget="../slideLayouts/slideLayout9.xml" Type="http://schemas.openxmlformats.org/officeDocument/2006/relationships/slideLayout"/><Relationship Id="rId2" Target="../notesSlides/notesSlide5.xml" Type="http://schemas.openxmlformats.org/officeDocument/2006/relationships/notesSlide"/><Relationship Id="rId3" Target="../media/image11.jpeg" Type="http://schemas.openxmlformats.org/officeDocument/2006/relationships/image"/></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 Id="rId3" Target="../media/image14.jpeg" Type="http://schemas.openxmlformats.org/officeDocument/2006/relationships/image"/></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arget="../slideLayouts/slideLayout9.xml" Type="http://schemas.openxmlformats.org/officeDocument/2006/relationships/slideLayout"/><Relationship Id="rId2" Target="../media/image18.jpeg" Type="http://schemas.openxmlformats.org/officeDocument/2006/relationships/image"/></Relationships>
</file>

<file path=ppt/slides/_rels/slide27.xml.rels><?xml version="1.0" encoding="UTF-8" standalone="yes" ?><Relationships xmlns="http://schemas.openxmlformats.org/package/2006/relationships"><Relationship Id="rId1" Target="../slideLayouts/slideLayout9.xml" Type="http://schemas.openxmlformats.org/officeDocument/2006/relationships/slideLayout"/><Relationship Id="rId2" Target="../notesSlides/notesSlide12.xml" Type="http://schemas.openxmlformats.org/officeDocument/2006/relationships/notesSlide"/><Relationship Id="rId3" Target="../media/image19.jpe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arget="../slideLayouts/slideLayout9.xml" Type="http://schemas.openxmlformats.org/officeDocument/2006/relationships/slideLayout"/><Relationship Id="rId2" Target="../media/image1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041D3E-3B66-4B84-A1F4-CC52E774A779}"/>
              </a:ext>
            </a:extLst>
          </p:cNvPr>
          <p:cNvSpPr>
            <a:spLocks noGrp="1"/>
          </p:cNvSpPr>
          <p:nvPr>
            <p:ph type="ctrTitle"/>
          </p:nvPr>
        </p:nvSpPr>
        <p:spPr>
          <a:xfrm>
            <a:off x="1069848" y="3831335"/>
            <a:ext cx="10067544" cy="1050227"/>
          </a:xfrm>
        </p:spPr>
        <p:txBody>
          <a:bodyPr>
            <a:normAutofit/>
          </a:bodyPr>
          <a:lstStyle/>
          <a:p>
            <a:r>
              <a:rPr lang="en-US" sz="6600" b="1" dirty="0"/>
              <a:t>Unpacking TRaCclub</a:t>
            </a:r>
          </a:p>
        </p:txBody>
      </p:sp>
    </p:spTree>
    <p:extLst>
      <p:ext uri="{BB962C8B-B14F-4D97-AF65-F5344CB8AC3E}">
        <p14:creationId xmlns:p14="http://schemas.microsoft.com/office/powerpoint/2010/main" val="20253730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1-30 at 9.30.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16240" cy="6858000"/>
          </a:xfrm>
          <a:prstGeom prst="rect">
            <a:avLst/>
          </a:prstGeom>
        </p:spPr>
      </p:pic>
    </p:spTree>
    <p:extLst>
      <p:ext uri="{BB962C8B-B14F-4D97-AF65-F5344CB8AC3E}">
        <p14:creationId xmlns:p14="http://schemas.microsoft.com/office/powerpoint/2010/main" val="3632406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1-30 at 9.42.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93930" cy="6858000"/>
          </a:xfrm>
          <a:prstGeom prst="rect">
            <a:avLst/>
          </a:prstGeom>
        </p:spPr>
      </p:pic>
      <p:sp>
        <p:nvSpPr>
          <p:cNvPr id="3" name="Left Arrow 2"/>
          <p:cNvSpPr/>
          <p:nvPr/>
        </p:nvSpPr>
        <p:spPr>
          <a:xfrm>
            <a:off x="3780578" y="3241035"/>
            <a:ext cx="1620248" cy="75916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ular Callout 3"/>
          <p:cNvSpPr/>
          <p:nvPr/>
        </p:nvSpPr>
        <p:spPr>
          <a:xfrm>
            <a:off x="4379048" y="2131491"/>
            <a:ext cx="2831785" cy="1211738"/>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Use the information of the person who will access the track</a:t>
            </a:r>
          </a:p>
        </p:txBody>
      </p:sp>
      <p:sp>
        <p:nvSpPr>
          <p:cNvPr id="5" name="Left Arrow 4">
            <a:extLst>
              <a:ext uri="{FF2B5EF4-FFF2-40B4-BE49-F238E27FC236}">
                <a16:creationId xmlns:a16="http://schemas.microsoft.com/office/drawing/2014/main" xmlns="" id="{342F58F8-32DE-4314-BCF0-D3DB1872B1AE}"/>
              </a:ext>
            </a:extLst>
          </p:cNvPr>
          <p:cNvSpPr/>
          <p:nvPr/>
        </p:nvSpPr>
        <p:spPr>
          <a:xfrm>
            <a:off x="2561743" y="5604933"/>
            <a:ext cx="2437670" cy="56359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allout: Down Arrow 8">
            <a:extLst>
              <a:ext uri="{FF2B5EF4-FFF2-40B4-BE49-F238E27FC236}">
                <a16:creationId xmlns:a16="http://schemas.microsoft.com/office/drawing/2014/main" xmlns="" id="{C734436B-7007-4088-B5A2-32C9042451F2}"/>
              </a:ext>
            </a:extLst>
          </p:cNvPr>
          <p:cNvSpPr/>
          <p:nvPr/>
        </p:nvSpPr>
        <p:spPr>
          <a:xfrm>
            <a:off x="3706700" y="4622800"/>
            <a:ext cx="2372365" cy="1138216"/>
          </a:xfrm>
          <a:prstGeom prst="downArrowCallout">
            <a:avLst>
              <a:gd name="adj1" fmla="val 25000"/>
              <a:gd name="adj2" fmla="val 12500"/>
              <a:gd name="adj3" fmla="val 6818"/>
              <a:gd name="adj4" fmla="val 931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Don’t forget to add the tracks to your cart.</a:t>
            </a:r>
          </a:p>
        </p:txBody>
      </p:sp>
    </p:spTree>
    <p:extLst>
      <p:ext uri="{BB962C8B-B14F-4D97-AF65-F5344CB8AC3E}">
        <p14:creationId xmlns:p14="http://schemas.microsoft.com/office/powerpoint/2010/main" val="1415701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Purchased my Track(s)...</a:t>
            </a:r>
          </a:p>
        </p:txBody>
      </p:sp>
      <p:sp>
        <p:nvSpPr>
          <p:cNvPr id="3" name="Content Placeholder 2"/>
          <p:cNvSpPr>
            <a:spLocks noGrp="1"/>
          </p:cNvSpPr>
          <p:nvPr>
            <p:ph idx="1"/>
          </p:nvPr>
        </p:nvSpPr>
        <p:spPr/>
        <p:txBody>
          <a:bodyPr/>
          <a:lstStyle/>
          <a:p>
            <a:r>
              <a:rPr lang="en-US" dirty="0"/>
              <a:t>Now, check your email for your invitation code</a:t>
            </a:r>
          </a:p>
          <a:p>
            <a:r>
              <a:rPr lang="en-US" dirty="0"/>
              <a:t>Once you have it, click on set up account</a:t>
            </a:r>
          </a:p>
        </p:txBody>
      </p:sp>
      <p:pic>
        <p:nvPicPr>
          <p:cNvPr id="7" name="Picture 6">
            <a:extLst>
              <a:ext uri="{FF2B5EF4-FFF2-40B4-BE49-F238E27FC236}">
                <a16:creationId xmlns:a16="http://schemas.microsoft.com/office/drawing/2014/main" xmlns="" id="{F21C3E80-4C58-4CDB-9C74-7EBA63824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62" y="3338665"/>
            <a:ext cx="5867787" cy="3299205"/>
          </a:xfrm>
          <a:prstGeom prst="rect">
            <a:avLst/>
          </a:prstGeom>
        </p:spPr>
      </p:pic>
      <p:sp>
        <p:nvSpPr>
          <p:cNvPr id="5" name="Left Arrow 4"/>
          <p:cNvSpPr/>
          <p:nvPr/>
        </p:nvSpPr>
        <p:spPr>
          <a:xfrm>
            <a:off x="3312221" y="4988267"/>
            <a:ext cx="2437670" cy="6674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2714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1-30 at 10.07.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282"/>
            <a:ext cx="8421571" cy="6515754"/>
          </a:xfrm>
          <a:prstGeom prst="rect">
            <a:avLst/>
          </a:prstGeom>
        </p:spPr>
      </p:pic>
      <p:sp>
        <p:nvSpPr>
          <p:cNvPr id="3" name="Left Arrow 2"/>
          <p:cNvSpPr/>
          <p:nvPr/>
        </p:nvSpPr>
        <p:spPr>
          <a:xfrm>
            <a:off x="4167205" y="4989012"/>
            <a:ext cx="1693385" cy="50635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4153773" y="5820513"/>
            <a:ext cx="1935298" cy="55937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ular Callout 4"/>
          <p:cNvSpPr/>
          <p:nvPr/>
        </p:nvSpPr>
        <p:spPr>
          <a:xfrm>
            <a:off x="4523596" y="4267199"/>
            <a:ext cx="3639743" cy="724525"/>
          </a:xfrm>
          <a:prstGeom prst="wedgeRectCallout">
            <a:avLst>
              <a:gd name="adj1" fmla="val -19854"/>
              <a:gd name="adj2" fmla="val 64123"/>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Enter the code as it appears (all capital letters, numerals, &amp; dashes).</a:t>
            </a:r>
          </a:p>
        </p:txBody>
      </p:sp>
      <p:sp>
        <p:nvSpPr>
          <p:cNvPr id="6" name="Rectangular Callout 5"/>
          <p:cNvSpPr/>
          <p:nvPr/>
        </p:nvSpPr>
        <p:spPr>
          <a:xfrm>
            <a:off x="5300871" y="5455607"/>
            <a:ext cx="2394603" cy="442362"/>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 to activate</a:t>
            </a:r>
          </a:p>
        </p:txBody>
      </p:sp>
    </p:spTree>
    <p:extLst>
      <p:ext uri="{BB962C8B-B14F-4D97-AF65-F5344CB8AC3E}">
        <p14:creationId xmlns:p14="http://schemas.microsoft.com/office/powerpoint/2010/main" val="3684740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7200" b="1" dirty="0"/>
          </a:p>
        </p:txBody>
      </p:sp>
      <p:pic>
        <p:nvPicPr>
          <p:cNvPr id="2" name="Picture 1">
            <a:extLst>
              <a:ext uri="{FF2B5EF4-FFF2-40B4-BE49-F238E27FC236}">
                <a16:creationId xmlns:a16="http://schemas.microsoft.com/office/drawing/2014/main" xmlns="" id="{982B6954-EDA7-4D89-9CD0-0AA4C4DC9AC5}"/>
              </a:ext>
            </a:extLst>
          </p:cNvPr>
          <p:cNvPicPr>
            <a:picLocks noChangeAspect="1"/>
          </p:cNvPicPr>
          <p:nvPr/>
        </p:nvPicPr>
        <p:blipFill>
          <a:blip r:embed="rId3"/>
          <a:stretch>
            <a:fillRect/>
          </a:stretch>
        </p:blipFill>
        <p:spPr>
          <a:xfrm>
            <a:off x="23812" y="0"/>
            <a:ext cx="12144375" cy="6858000"/>
          </a:xfrm>
          <a:prstGeom prst="rect">
            <a:avLst/>
          </a:prstGeom>
        </p:spPr>
      </p:pic>
    </p:spTree>
    <p:extLst>
      <p:ext uri="{BB962C8B-B14F-4D97-AF65-F5344CB8AC3E}">
        <p14:creationId xmlns:p14="http://schemas.microsoft.com/office/powerpoint/2010/main" val="973234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7200" b="1" dirty="0"/>
          </a:p>
        </p:txBody>
      </p:sp>
      <p:sp>
        <p:nvSpPr>
          <p:cNvPr id="2" name="TextBox 1">
            <a:extLst>
              <a:ext uri="{FF2B5EF4-FFF2-40B4-BE49-F238E27FC236}">
                <a16:creationId xmlns:a16="http://schemas.microsoft.com/office/drawing/2014/main" xmlns="" id="{5899CE9F-E7D5-4D68-91A6-9A7D34B71103}"/>
              </a:ext>
            </a:extLst>
          </p:cNvPr>
          <p:cNvSpPr txBox="1"/>
          <p:nvPr/>
        </p:nvSpPr>
        <p:spPr>
          <a:xfrm>
            <a:off x="1097280" y="1905332"/>
            <a:ext cx="10256520" cy="3785652"/>
          </a:xfrm>
          <a:prstGeom prst="rect">
            <a:avLst/>
          </a:prstGeom>
          <a:noFill/>
        </p:spPr>
        <p:txBody>
          <a:bodyPr wrap="square" rtlCol="0">
            <a:spAutoFit/>
          </a:bodyPr>
          <a:lstStyle/>
          <a:p>
            <a:pPr marL="685800" indent="-685800">
              <a:buFont typeface="Arial" panose="020B0604020202020204" pitchFamily="34" charset="0"/>
              <a:buChar char="•"/>
            </a:pPr>
            <a:r>
              <a:rPr lang="en-US" sz="4000" dirty="0"/>
              <a:t>Create a user name &amp; password. Add an email and name to the account.</a:t>
            </a:r>
          </a:p>
          <a:p>
            <a:pPr marL="685800" indent="-685800">
              <a:buFont typeface="Arial" panose="020B0604020202020204" pitchFamily="34" charset="0"/>
              <a:buChar char="•"/>
            </a:pPr>
            <a:r>
              <a:rPr lang="en-US" sz="4000" dirty="0"/>
              <a:t>What Name on should be on the Account? The name of the account becomes the copyright holder of the curriculum. This should be the church.</a:t>
            </a:r>
          </a:p>
        </p:txBody>
      </p:sp>
      <p:pic>
        <p:nvPicPr>
          <p:cNvPr id="7" name="Picture 6">
            <a:extLst>
              <a:ext uri="{FF2B5EF4-FFF2-40B4-BE49-F238E27FC236}">
                <a16:creationId xmlns:a16="http://schemas.microsoft.com/office/drawing/2014/main" xmlns="" id="{4A7C0583-0C00-4022-B700-7A0583290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767" y="209905"/>
            <a:ext cx="4708936" cy="1471542"/>
          </a:xfrm>
          <a:prstGeom prst="rect">
            <a:avLst/>
          </a:prstGeom>
        </p:spPr>
      </p:pic>
    </p:spTree>
    <p:extLst>
      <p:ext uri="{BB962C8B-B14F-4D97-AF65-F5344CB8AC3E}">
        <p14:creationId xmlns:p14="http://schemas.microsoft.com/office/powerpoint/2010/main" val="145682923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7200" b="1" dirty="0"/>
          </a:p>
        </p:txBody>
      </p:sp>
      <p:pic>
        <p:nvPicPr>
          <p:cNvPr id="2" name="Picture 1">
            <a:extLst>
              <a:ext uri="{FF2B5EF4-FFF2-40B4-BE49-F238E27FC236}">
                <a16:creationId xmlns:a16="http://schemas.microsoft.com/office/drawing/2014/main" xmlns="" id="{982B6954-EDA7-4D89-9CD0-0AA4C4DC9AC5}"/>
              </a:ext>
            </a:extLst>
          </p:cNvPr>
          <p:cNvPicPr>
            <a:picLocks noChangeAspect="1"/>
          </p:cNvPicPr>
          <p:nvPr/>
        </p:nvPicPr>
        <p:blipFill>
          <a:blip r:embed="rId2"/>
          <a:stretch>
            <a:fillRect/>
          </a:stretch>
        </p:blipFill>
        <p:spPr>
          <a:xfrm>
            <a:off x="23812" y="0"/>
            <a:ext cx="12144375" cy="6858000"/>
          </a:xfrm>
          <a:prstGeom prst="rect">
            <a:avLst/>
          </a:prstGeom>
        </p:spPr>
      </p:pic>
      <p:sp>
        <p:nvSpPr>
          <p:cNvPr id="3" name="Arrow: Right 2">
            <a:extLst>
              <a:ext uri="{FF2B5EF4-FFF2-40B4-BE49-F238E27FC236}">
                <a16:creationId xmlns:a16="http://schemas.microsoft.com/office/drawing/2014/main" xmlns="" id="{C767EADF-1681-433B-9852-8C7C36A1587B}"/>
              </a:ext>
            </a:extLst>
          </p:cNvPr>
          <p:cNvSpPr/>
          <p:nvPr/>
        </p:nvSpPr>
        <p:spPr>
          <a:xfrm>
            <a:off x="3771900" y="4108173"/>
            <a:ext cx="1714500" cy="461507"/>
          </a:xfrm>
          <a:prstGeom prst="rightArrow">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61B037F1-25F1-426C-940A-F6DA26ADED33}"/>
              </a:ext>
            </a:extLst>
          </p:cNvPr>
          <p:cNvSpPr/>
          <p:nvPr/>
        </p:nvSpPr>
        <p:spPr>
          <a:xfrm>
            <a:off x="3764280" y="4671392"/>
            <a:ext cx="1714500" cy="457200"/>
          </a:xfrm>
          <a:prstGeom prst="rightArrow">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B0D95A66-D4AF-4F9A-B5F2-D994875CAB73}"/>
              </a:ext>
            </a:extLst>
          </p:cNvPr>
          <p:cNvSpPr txBox="1"/>
          <p:nvPr/>
        </p:nvSpPr>
        <p:spPr>
          <a:xfrm>
            <a:off x="5532120" y="4160520"/>
            <a:ext cx="2331720" cy="369332"/>
          </a:xfrm>
          <a:prstGeom prst="rect">
            <a:avLst/>
          </a:prstGeom>
          <a:noFill/>
        </p:spPr>
        <p:txBody>
          <a:bodyPr wrap="square" rtlCol="0">
            <a:spAutoFit/>
          </a:bodyPr>
          <a:lstStyle/>
          <a:p>
            <a:r>
              <a:rPr lang="en-US" dirty="0"/>
              <a:t>First Assembly of God</a:t>
            </a:r>
          </a:p>
        </p:txBody>
      </p:sp>
      <p:sp>
        <p:nvSpPr>
          <p:cNvPr id="7" name="TextBox 6">
            <a:extLst>
              <a:ext uri="{FF2B5EF4-FFF2-40B4-BE49-F238E27FC236}">
                <a16:creationId xmlns:a16="http://schemas.microsoft.com/office/drawing/2014/main" xmlns="" id="{ABD2BC1B-F928-48EA-A762-F6DE36104FEF}"/>
              </a:ext>
            </a:extLst>
          </p:cNvPr>
          <p:cNvSpPr txBox="1"/>
          <p:nvPr/>
        </p:nvSpPr>
        <p:spPr>
          <a:xfrm>
            <a:off x="5532120" y="4712732"/>
            <a:ext cx="2331720" cy="369332"/>
          </a:xfrm>
          <a:prstGeom prst="rect">
            <a:avLst/>
          </a:prstGeom>
          <a:noFill/>
        </p:spPr>
        <p:txBody>
          <a:bodyPr wrap="square" rtlCol="0">
            <a:spAutoFit/>
          </a:bodyPr>
          <a:lstStyle/>
          <a:p>
            <a:r>
              <a:rPr lang="en-US" dirty="0"/>
              <a:t>Springfield, MO</a:t>
            </a:r>
          </a:p>
        </p:txBody>
      </p:sp>
    </p:spTree>
    <p:extLst>
      <p:ext uri="{BB962C8B-B14F-4D97-AF65-F5344CB8AC3E}">
        <p14:creationId xmlns:p14="http://schemas.microsoft.com/office/powerpoint/2010/main" val="4133774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9086E0A-AD56-4F40-8773-F7D13EA39BCC}"/>
              </a:ext>
            </a:extLst>
          </p:cNvPr>
          <p:cNvSpPr txBox="1"/>
          <p:nvPr/>
        </p:nvSpPr>
        <p:spPr>
          <a:xfrm>
            <a:off x="1577340" y="2148840"/>
            <a:ext cx="9601200" cy="2308324"/>
          </a:xfrm>
          <a:prstGeom prst="rect">
            <a:avLst/>
          </a:prstGeom>
          <a:noFill/>
        </p:spPr>
        <p:txBody>
          <a:bodyPr wrap="square" rtlCol="0">
            <a:spAutoFit/>
          </a:bodyPr>
          <a:lstStyle/>
          <a:p>
            <a:pPr marL="685800" indent="-685800">
              <a:buFont typeface="Arial" panose="020B0604020202020204" pitchFamily="34" charset="0"/>
              <a:buChar char="•"/>
            </a:pPr>
            <a:r>
              <a:rPr lang="en-US" sz="4800" dirty="0"/>
              <a:t>Click “Register.”</a:t>
            </a:r>
          </a:p>
          <a:p>
            <a:pPr marL="685800" indent="-685800">
              <a:buFont typeface="Arial" panose="020B0604020202020204" pitchFamily="34" charset="0"/>
              <a:buChar char="•"/>
            </a:pPr>
            <a:r>
              <a:rPr lang="en-US" sz="4800" dirty="0"/>
              <a:t>Accept the Terms of Use.</a:t>
            </a:r>
          </a:p>
          <a:p>
            <a:pPr marL="685800" indent="-685800">
              <a:buFont typeface="Arial" panose="020B0604020202020204" pitchFamily="34" charset="0"/>
              <a:buChar char="•"/>
            </a:pPr>
            <a:r>
              <a:rPr lang="en-US" sz="4800" dirty="0"/>
              <a:t>Welcome to TRaCclub page.</a:t>
            </a:r>
          </a:p>
        </p:txBody>
      </p:sp>
      <p:pic>
        <p:nvPicPr>
          <p:cNvPr id="4" name="Picture 3">
            <a:extLst>
              <a:ext uri="{FF2B5EF4-FFF2-40B4-BE49-F238E27FC236}">
                <a16:creationId xmlns:a16="http://schemas.microsoft.com/office/drawing/2014/main" xmlns="" id="{36F8F726-68E6-4E2E-B7D7-6A02122C4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67" y="249661"/>
            <a:ext cx="4708936" cy="1471542"/>
          </a:xfrm>
          <a:prstGeom prst="rect">
            <a:avLst/>
          </a:prstGeom>
        </p:spPr>
      </p:pic>
    </p:spTree>
    <p:extLst>
      <p:ext uri="{BB962C8B-B14F-4D97-AF65-F5344CB8AC3E}">
        <p14:creationId xmlns:p14="http://schemas.microsoft.com/office/powerpoint/2010/main" val="30827846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85E9AE-3C17-462B-A215-05F89401A5F8}"/>
              </a:ext>
            </a:extLst>
          </p:cNvPr>
          <p:cNvSpPr txBox="1">
            <a:spLocks/>
          </p:cNvSpPr>
          <p:nvPr/>
        </p:nvSpPr>
        <p:spPr>
          <a:xfrm>
            <a:off x="4837042" y="145780"/>
            <a:ext cx="6429127" cy="186031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t>How do I use my Membership?</a:t>
            </a:r>
          </a:p>
        </p:txBody>
      </p:sp>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7200" b="1" dirty="0"/>
          </a:p>
        </p:txBody>
      </p:sp>
      <p:sp>
        <p:nvSpPr>
          <p:cNvPr id="2" name="TextBox 1">
            <a:extLst>
              <a:ext uri="{FF2B5EF4-FFF2-40B4-BE49-F238E27FC236}">
                <a16:creationId xmlns:a16="http://schemas.microsoft.com/office/drawing/2014/main" xmlns="" id="{822AB0B7-2062-4047-B756-23AC58B269A8}"/>
              </a:ext>
            </a:extLst>
          </p:cNvPr>
          <p:cNvSpPr txBox="1"/>
          <p:nvPr/>
        </p:nvSpPr>
        <p:spPr>
          <a:xfrm>
            <a:off x="838200" y="2218121"/>
            <a:ext cx="10515600" cy="3046988"/>
          </a:xfrm>
          <a:prstGeom prst="rect">
            <a:avLst/>
          </a:prstGeom>
          <a:noFill/>
        </p:spPr>
        <p:txBody>
          <a:bodyPr wrap="square" rtlCol="0">
            <a:spAutoFit/>
          </a:bodyPr>
          <a:lstStyle/>
          <a:p>
            <a:r>
              <a:rPr lang="en-US" sz="4800" dirty="0"/>
              <a:t>Each time you activate an item, you use a credit that is tracked on the Dashboard (counter). When you reach 0, you have used all your credits for the year.</a:t>
            </a:r>
          </a:p>
        </p:txBody>
      </p:sp>
      <p:pic>
        <p:nvPicPr>
          <p:cNvPr id="5" name="Picture 4">
            <a:extLst>
              <a:ext uri="{FF2B5EF4-FFF2-40B4-BE49-F238E27FC236}">
                <a16:creationId xmlns:a16="http://schemas.microsoft.com/office/drawing/2014/main" xmlns="" id="{24E8F052-0CA7-4606-A4EC-ABFBACF52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81" y="331303"/>
            <a:ext cx="4708936" cy="1471542"/>
          </a:xfrm>
          <a:prstGeom prst="rect">
            <a:avLst/>
          </a:prstGeom>
        </p:spPr>
      </p:pic>
    </p:spTree>
    <p:extLst>
      <p:ext uri="{BB962C8B-B14F-4D97-AF65-F5344CB8AC3E}">
        <p14:creationId xmlns:p14="http://schemas.microsoft.com/office/powerpoint/2010/main" val="3266471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85E9AE-3C17-462B-A215-05F89401A5F8}"/>
              </a:ext>
            </a:extLst>
          </p:cNvPr>
          <p:cNvSpPr txBox="1">
            <a:spLocks/>
          </p:cNvSpPr>
          <p:nvPr/>
        </p:nvSpPr>
        <p:spPr>
          <a:xfrm>
            <a:off x="792480" y="936625"/>
            <a:ext cx="1047369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p>
        </p:txBody>
      </p:sp>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7200" b="1" dirty="0"/>
          </a:p>
        </p:txBody>
      </p:sp>
      <p:pic>
        <p:nvPicPr>
          <p:cNvPr id="2" name="Picture 1">
            <a:extLst>
              <a:ext uri="{FF2B5EF4-FFF2-40B4-BE49-F238E27FC236}">
                <a16:creationId xmlns:a16="http://schemas.microsoft.com/office/drawing/2014/main" xmlns="" id="{5B4C8A99-0830-4885-AA96-5410CCBA6835}"/>
              </a:ext>
            </a:extLst>
          </p:cNvPr>
          <p:cNvPicPr>
            <a:picLocks noChangeAspect="1"/>
          </p:cNvPicPr>
          <p:nvPr/>
        </p:nvPicPr>
        <p:blipFill>
          <a:blip r:embed="rId2"/>
          <a:stretch>
            <a:fillRect/>
          </a:stretch>
        </p:blipFill>
        <p:spPr>
          <a:xfrm>
            <a:off x="23812" y="0"/>
            <a:ext cx="12144375" cy="6858000"/>
          </a:xfrm>
          <a:prstGeom prst="rect">
            <a:avLst/>
          </a:prstGeom>
        </p:spPr>
      </p:pic>
      <p:sp>
        <p:nvSpPr>
          <p:cNvPr id="5" name="Left Arrow 3">
            <a:extLst>
              <a:ext uri="{FF2B5EF4-FFF2-40B4-BE49-F238E27FC236}">
                <a16:creationId xmlns:a16="http://schemas.microsoft.com/office/drawing/2014/main" xmlns="" id="{4779FE15-7101-4879-834C-C8E7AB06C315}"/>
              </a:ext>
            </a:extLst>
          </p:cNvPr>
          <p:cNvSpPr/>
          <p:nvPr/>
        </p:nvSpPr>
        <p:spPr>
          <a:xfrm>
            <a:off x="9738066" y="1319719"/>
            <a:ext cx="1935298" cy="55937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826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3714819"/>
            <a:ext cx="10515600" cy="1500187"/>
          </a:xfrm>
        </p:spPr>
        <p:txBody>
          <a:bodyPr>
            <a:normAutofit/>
          </a:bodyPr>
          <a:lstStyle/>
          <a:p>
            <a:pPr algn="ctr"/>
            <a:r>
              <a:rPr lang="en-US" sz="7200" b="1" dirty="0">
                <a:solidFill>
                  <a:schemeClr val="tx1"/>
                </a:solidFill>
              </a:rPr>
              <a:t>What is it?</a:t>
            </a:r>
          </a:p>
        </p:txBody>
      </p:sp>
      <p:pic>
        <p:nvPicPr>
          <p:cNvPr id="4" name="Picture 3">
            <a:extLst>
              <a:ext uri="{FF2B5EF4-FFF2-40B4-BE49-F238E27FC236}">
                <a16:creationId xmlns:a16="http://schemas.microsoft.com/office/drawing/2014/main" xmlns="" id="{80C66AB2-23B7-4DAB-855C-4A6961B6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717" y="939403"/>
            <a:ext cx="7780020" cy="2431256"/>
          </a:xfrm>
          <a:prstGeom prst="rect">
            <a:avLst/>
          </a:prstGeom>
        </p:spPr>
      </p:pic>
    </p:spTree>
    <p:extLst>
      <p:ext uri="{BB962C8B-B14F-4D97-AF65-F5344CB8AC3E}">
        <p14:creationId xmlns:p14="http://schemas.microsoft.com/office/powerpoint/2010/main" val="30137486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080591"/>
            <a:ext cx="10515600" cy="3167271"/>
          </a:xfrm>
        </p:spPr>
        <p:txBody>
          <a:bodyPr>
            <a:noAutofit/>
          </a:bodyPr>
          <a:lstStyle/>
          <a:p>
            <a:r>
              <a:rPr lang="en-US" sz="7200" b="1" dirty="0"/>
              <a:t>Now that I have all of this amazing material, what do I do with it?</a:t>
            </a:r>
          </a:p>
        </p:txBody>
      </p:sp>
      <p:pic>
        <p:nvPicPr>
          <p:cNvPr id="4" name="Picture 3">
            <a:extLst>
              <a:ext uri="{FF2B5EF4-FFF2-40B4-BE49-F238E27FC236}">
                <a16:creationId xmlns:a16="http://schemas.microsoft.com/office/drawing/2014/main" xmlns="" id="{80C66AB2-23B7-4DAB-855C-4A6961B6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67" y="249661"/>
            <a:ext cx="4708936" cy="1471542"/>
          </a:xfrm>
          <a:prstGeom prst="rect">
            <a:avLst/>
          </a:prstGeom>
        </p:spPr>
      </p:pic>
    </p:spTree>
    <p:extLst>
      <p:ext uri="{BB962C8B-B14F-4D97-AF65-F5344CB8AC3E}">
        <p14:creationId xmlns:p14="http://schemas.microsoft.com/office/powerpoint/2010/main" val="19015622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It all starts with planning</a:t>
            </a:r>
          </a:p>
        </p:txBody>
      </p:sp>
      <p:sp>
        <p:nvSpPr>
          <p:cNvPr id="3" name="Content Placeholder 2"/>
          <p:cNvSpPr>
            <a:spLocks noGrp="1"/>
          </p:cNvSpPr>
          <p:nvPr>
            <p:ph idx="1"/>
          </p:nvPr>
        </p:nvSpPr>
        <p:spPr/>
        <p:txBody>
          <a:bodyPr/>
          <a:lstStyle/>
          <a:p>
            <a:r>
              <a:rPr lang="en-US" dirty="0"/>
              <a:t>Before </a:t>
            </a:r>
            <a:r>
              <a:rPr lang="en-US" dirty="0" err="1"/>
              <a:t>TraCclub</a:t>
            </a:r>
            <a:r>
              <a:rPr lang="en-US" dirty="0"/>
              <a:t>, leaders would have to spend many hours preparing for the meeting.</a:t>
            </a:r>
          </a:p>
          <a:p>
            <a:pPr lvl="1"/>
            <a:r>
              <a:rPr lang="en-US" dirty="0"/>
              <a:t>Most of that time was spent researching the information needed for skill merits and writing Bible studies.</a:t>
            </a:r>
          </a:p>
          <a:p>
            <a:r>
              <a:rPr lang="en-US" dirty="0"/>
              <a:t>Now, leaders can spend their time focused on effectively mentoring the boys.</a:t>
            </a:r>
          </a:p>
          <a:p>
            <a:r>
              <a:rPr lang="en-US" dirty="0"/>
              <a:t>That planning starts early.</a:t>
            </a:r>
          </a:p>
        </p:txBody>
      </p:sp>
    </p:spTree>
    <p:extLst>
      <p:ext uri="{BB962C8B-B14F-4D97-AF65-F5344CB8AC3E}">
        <p14:creationId xmlns:p14="http://schemas.microsoft.com/office/powerpoint/2010/main" val="32924757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year</a:t>
            </a:r>
          </a:p>
        </p:txBody>
      </p:sp>
      <p:sp>
        <p:nvSpPr>
          <p:cNvPr id="3" name="Content Placeholder 2"/>
          <p:cNvSpPr>
            <a:spLocks noGrp="1"/>
          </p:cNvSpPr>
          <p:nvPr>
            <p:ph idx="1"/>
          </p:nvPr>
        </p:nvSpPr>
        <p:spPr/>
        <p:txBody>
          <a:bodyPr/>
          <a:lstStyle/>
          <a:p>
            <a:r>
              <a:rPr lang="en-US" dirty="0"/>
              <a:t>Spend time with the Group </a:t>
            </a:r>
            <a:r>
              <a:rPr lang="en-US" dirty="0" smtClean="0"/>
              <a:t>Leadership Team </a:t>
            </a:r>
            <a:r>
              <a:rPr lang="en-US" dirty="0"/>
              <a:t>(men and boys) before the year starts.</a:t>
            </a:r>
          </a:p>
          <a:p>
            <a:r>
              <a:rPr lang="en-US" dirty="0"/>
              <a:t>RK Planning</a:t>
            </a:r>
          </a:p>
          <a:p>
            <a:pPr lvl="1"/>
            <a:r>
              <a:rPr lang="en-US" dirty="0"/>
              <a:t>Pick a year (Elk, Wolverine, </a:t>
            </a:r>
            <a:r>
              <a:rPr lang="en-US" dirty="0" err="1" smtClean="0"/>
              <a:t>Courgar</a:t>
            </a:r>
            <a:r>
              <a:rPr lang="en-US" dirty="0" smtClean="0"/>
              <a:t>) </a:t>
            </a:r>
            <a:r>
              <a:rPr lang="en-US" dirty="0"/>
              <a:t>and follow the weekly meeting guide.</a:t>
            </a:r>
          </a:p>
          <a:p>
            <a:pPr lvl="1"/>
            <a:r>
              <a:rPr lang="en-US" dirty="0"/>
              <a:t>You can do the same year for K-2.</a:t>
            </a:r>
          </a:p>
        </p:txBody>
      </p:sp>
    </p:spTree>
    <p:extLst>
      <p:ext uri="{BB962C8B-B14F-4D97-AF65-F5344CB8AC3E}">
        <p14:creationId xmlns:p14="http://schemas.microsoft.com/office/powerpoint/2010/main" val="33195491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year continued</a:t>
            </a:r>
          </a:p>
        </p:txBody>
      </p:sp>
      <p:sp>
        <p:nvSpPr>
          <p:cNvPr id="3" name="Content Placeholder 2"/>
          <p:cNvSpPr>
            <a:spLocks noGrp="1"/>
          </p:cNvSpPr>
          <p:nvPr>
            <p:ph idx="1"/>
          </p:nvPr>
        </p:nvSpPr>
        <p:spPr/>
        <p:txBody>
          <a:bodyPr>
            <a:normAutofit fontScale="92500"/>
          </a:bodyPr>
          <a:lstStyle/>
          <a:p>
            <a:r>
              <a:rPr lang="en-US" dirty="0"/>
              <a:t>Plan the following for DR/AR/ER</a:t>
            </a:r>
          </a:p>
          <a:p>
            <a:pPr lvl="1"/>
            <a:r>
              <a:rPr lang="en-US" dirty="0"/>
              <a:t>2 Leadership Merits</a:t>
            </a:r>
          </a:p>
          <a:p>
            <a:pPr lvl="1"/>
            <a:r>
              <a:rPr lang="en-US" dirty="0"/>
              <a:t>4-6 Skills merits (depending on how many meetings you have)</a:t>
            </a:r>
          </a:p>
          <a:p>
            <a:pPr lvl="2"/>
            <a:r>
              <a:rPr lang="en-US" dirty="0"/>
              <a:t>Include 1 Required Merit</a:t>
            </a:r>
          </a:p>
          <a:p>
            <a:pPr lvl="1"/>
            <a:r>
              <a:rPr lang="en-US" dirty="0"/>
              <a:t>6-8 Bible Merits (30-40 lessons), 30-40 Spirit Challenges for ER</a:t>
            </a:r>
          </a:p>
          <a:p>
            <a:r>
              <a:rPr lang="en-US" dirty="0"/>
              <a:t>Make sure you are tracking what you do</a:t>
            </a:r>
            <a:br>
              <a:rPr lang="en-US" dirty="0"/>
            </a:br>
            <a:r>
              <a:rPr lang="en-US" dirty="0"/>
              <a:t>(Navigator is a huge help!)</a:t>
            </a:r>
          </a:p>
          <a:p>
            <a:pPr lvl="1"/>
            <a:r>
              <a:rPr lang="en-US" dirty="0"/>
              <a:t>Prevents boys from repeating merits</a:t>
            </a:r>
          </a:p>
          <a:p>
            <a:endParaRPr lang="en-US" dirty="0"/>
          </a:p>
        </p:txBody>
      </p:sp>
    </p:spTree>
    <p:extLst>
      <p:ext uri="{BB962C8B-B14F-4D97-AF65-F5344CB8AC3E}">
        <p14:creationId xmlns:p14="http://schemas.microsoft.com/office/powerpoint/2010/main" val="23645530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for the weekly meeting</a:t>
            </a:r>
          </a:p>
        </p:txBody>
      </p:sp>
      <p:sp>
        <p:nvSpPr>
          <p:cNvPr id="3" name="Content Placeholder 2"/>
          <p:cNvSpPr>
            <a:spLocks noGrp="1"/>
          </p:cNvSpPr>
          <p:nvPr>
            <p:ph idx="1"/>
          </p:nvPr>
        </p:nvSpPr>
        <p:spPr/>
        <p:txBody>
          <a:bodyPr/>
          <a:lstStyle/>
          <a:p>
            <a:r>
              <a:rPr lang="en-US" dirty="0"/>
              <a:t>You need to have a GLT Meeting prior to the weekly meeting</a:t>
            </a:r>
          </a:p>
          <a:p>
            <a:pPr lvl="1"/>
            <a:r>
              <a:rPr lang="en-US" dirty="0"/>
              <a:t>Most of the time, this is at the end of the night</a:t>
            </a:r>
          </a:p>
          <a:p>
            <a:r>
              <a:rPr lang="en-US" dirty="0"/>
              <a:t>Review what went well, what didn’t go well</a:t>
            </a:r>
          </a:p>
          <a:p>
            <a:r>
              <a:rPr lang="en-US" dirty="0"/>
              <a:t>Plan for the next meeting using the meeting guide</a:t>
            </a:r>
          </a:p>
        </p:txBody>
      </p:sp>
    </p:spTree>
    <p:extLst>
      <p:ext uri="{BB962C8B-B14F-4D97-AF65-F5344CB8AC3E}">
        <p14:creationId xmlns:p14="http://schemas.microsoft.com/office/powerpoint/2010/main" val="101780069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mple Meeting Guide.pdf"/>
          <p:cNvPicPr>
            <a:picLocks noGrp="1" noChangeAspect="1"/>
          </p:cNvPicPr>
          <p:nvPr>
            <p:ph idx="4294967295"/>
          </p:nvPr>
        </p:nvPicPr>
        <p:blipFill>
          <a:blip r:embed="rId2">
            <a:extLst>
              <a:ext uri="{28A0092B-C50C-407E-A947-70E740481C1C}">
                <a14:useLocalDpi xmlns:a14="http://schemas.microsoft.com/office/drawing/2010/main" val="0"/>
              </a:ext>
            </a:extLst>
          </a:blip>
          <a:srcRect t="34012" b="34012"/>
          <a:stretch>
            <a:fillRect/>
          </a:stretch>
        </p:blipFill>
        <p:spPr>
          <a:xfrm>
            <a:off x="0" y="949669"/>
            <a:ext cx="10515600" cy="4351338"/>
          </a:xfrm>
        </p:spPr>
      </p:pic>
      <p:sp>
        <p:nvSpPr>
          <p:cNvPr id="5" name="Left Arrow 4"/>
          <p:cNvSpPr/>
          <p:nvPr/>
        </p:nvSpPr>
        <p:spPr>
          <a:xfrm rot="20604580">
            <a:off x="6422604" y="613169"/>
            <a:ext cx="1795410" cy="30658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ular Callout 5"/>
          <p:cNvSpPr/>
          <p:nvPr/>
        </p:nvSpPr>
        <p:spPr>
          <a:xfrm>
            <a:off x="8232611" y="116794"/>
            <a:ext cx="1868393" cy="671566"/>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Assign the leader</a:t>
            </a:r>
          </a:p>
        </p:txBody>
      </p:sp>
      <p:sp>
        <p:nvSpPr>
          <p:cNvPr id="7" name="Left Arrow 6"/>
          <p:cNvSpPr/>
          <p:nvPr/>
        </p:nvSpPr>
        <p:spPr>
          <a:xfrm rot="19950722">
            <a:off x="8714306" y="2481873"/>
            <a:ext cx="1123956" cy="26278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ular Callout 7"/>
          <p:cNvSpPr/>
          <p:nvPr/>
        </p:nvSpPr>
        <p:spPr>
          <a:xfrm>
            <a:off x="9911246" y="1401528"/>
            <a:ext cx="1430489" cy="642368"/>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you need</a:t>
            </a:r>
          </a:p>
        </p:txBody>
      </p:sp>
      <p:sp>
        <p:nvSpPr>
          <p:cNvPr id="9" name="Left Arrow 8"/>
          <p:cNvSpPr/>
          <p:nvPr/>
        </p:nvSpPr>
        <p:spPr>
          <a:xfrm rot="20470570">
            <a:off x="9429550" y="3211836"/>
            <a:ext cx="846616" cy="30658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ular Callout 9"/>
          <p:cNvSpPr/>
          <p:nvPr/>
        </p:nvSpPr>
        <p:spPr>
          <a:xfrm>
            <a:off x="10276166" y="2423476"/>
            <a:ext cx="1430489" cy="744562"/>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Read these! They help.</a:t>
            </a:r>
          </a:p>
        </p:txBody>
      </p:sp>
    </p:spTree>
    <p:extLst>
      <p:ext uri="{BB962C8B-B14F-4D97-AF65-F5344CB8AC3E}">
        <p14:creationId xmlns:p14="http://schemas.microsoft.com/office/powerpoint/2010/main" val="3335049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2-01 at 10.29.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35" y="441019"/>
            <a:ext cx="8440106" cy="5906006"/>
          </a:xfrm>
          <a:prstGeom prst="rect">
            <a:avLst/>
          </a:prstGeom>
        </p:spPr>
      </p:pic>
      <p:sp>
        <p:nvSpPr>
          <p:cNvPr id="7" name="Left Arrow 6"/>
          <p:cNvSpPr/>
          <p:nvPr/>
        </p:nvSpPr>
        <p:spPr>
          <a:xfrm>
            <a:off x="6583169" y="2905252"/>
            <a:ext cx="1459683" cy="30658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ular Callout 7"/>
          <p:cNvSpPr/>
          <p:nvPr/>
        </p:nvSpPr>
        <p:spPr>
          <a:xfrm>
            <a:off x="7721722" y="2058495"/>
            <a:ext cx="2364686" cy="744562"/>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you need for the lesson</a:t>
            </a:r>
          </a:p>
        </p:txBody>
      </p:sp>
    </p:spTree>
    <p:extLst>
      <p:ext uri="{BB962C8B-B14F-4D97-AF65-F5344CB8AC3E}">
        <p14:creationId xmlns:p14="http://schemas.microsoft.com/office/powerpoint/2010/main" val="39096697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2-01 at 10.37.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61157" cy="6589999"/>
          </a:xfrm>
          <a:prstGeom prst="rect">
            <a:avLst/>
          </a:prstGeom>
        </p:spPr>
      </p:pic>
      <p:sp>
        <p:nvSpPr>
          <p:cNvPr id="4" name="Left Arrow 3"/>
          <p:cNvSpPr/>
          <p:nvPr/>
        </p:nvSpPr>
        <p:spPr>
          <a:xfrm>
            <a:off x="6845912" y="2116892"/>
            <a:ext cx="1430489" cy="43797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Left Arrow 4"/>
          <p:cNvSpPr/>
          <p:nvPr/>
        </p:nvSpPr>
        <p:spPr>
          <a:xfrm>
            <a:off x="6933493" y="116794"/>
            <a:ext cx="1226133" cy="40877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Left Arrow 5"/>
          <p:cNvSpPr/>
          <p:nvPr/>
        </p:nvSpPr>
        <p:spPr>
          <a:xfrm>
            <a:off x="6948090" y="5182735"/>
            <a:ext cx="1109359" cy="42337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ular Callout 6"/>
          <p:cNvSpPr/>
          <p:nvPr/>
        </p:nvSpPr>
        <p:spPr>
          <a:xfrm>
            <a:off x="8349385" y="0"/>
            <a:ext cx="1780813" cy="700764"/>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Big picture</a:t>
            </a:r>
          </a:p>
        </p:txBody>
      </p:sp>
      <p:sp>
        <p:nvSpPr>
          <p:cNvPr id="8" name="Rectangular Callout 7"/>
          <p:cNvSpPr/>
          <p:nvPr/>
        </p:nvSpPr>
        <p:spPr>
          <a:xfrm>
            <a:off x="8466160" y="1883304"/>
            <a:ext cx="2014362" cy="744562"/>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Key information for you</a:t>
            </a:r>
          </a:p>
        </p:txBody>
      </p:sp>
      <p:sp>
        <p:nvSpPr>
          <p:cNvPr id="9" name="Rectangular Callout 8"/>
          <p:cNvSpPr/>
          <p:nvPr/>
        </p:nvSpPr>
        <p:spPr>
          <a:xfrm>
            <a:off x="7896884" y="4496570"/>
            <a:ext cx="1824603" cy="627768"/>
          </a:xfrm>
          <a:prstGeom prst="wedge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you need</a:t>
            </a:r>
          </a:p>
        </p:txBody>
      </p:sp>
    </p:spTree>
    <p:extLst>
      <p:ext uri="{BB962C8B-B14F-4D97-AF65-F5344CB8AC3E}">
        <p14:creationId xmlns:p14="http://schemas.microsoft.com/office/powerpoint/2010/main" val="32837887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p:txBody>
          <a:bodyPr/>
          <a:lstStyle/>
          <a:p>
            <a:r>
              <a:rPr lang="en-US" dirty="0"/>
              <a:t>Get into groups of five</a:t>
            </a:r>
          </a:p>
          <a:p>
            <a:r>
              <a:rPr lang="en-US" dirty="0"/>
              <a:t>Take 7 minutes and plan our meeting for next week</a:t>
            </a:r>
          </a:p>
          <a:p>
            <a:pPr lvl="1"/>
            <a:r>
              <a:rPr lang="en-US" dirty="0"/>
              <a:t>Pay attention to the strengths of the leaders in your group</a:t>
            </a:r>
          </a:p>
          <a:p>
            <a:pPr lvl="1"/>
            <a:r>
              <a:rPr lang="en-US" dirty="0"/>
              <a:t>Include boys in age appropriate leadership</a:t>
            </a:r>
          </a:p>
        </p:txBody>
      </p:sp>
    </p:spTree>
    <p:extLst>
      <p:ext uri="{BB962C8B-B14F-4D97-AF65-F5344CB8AC3E}">
        <p14:creationId xmlns:p14="http://schemas.microsoft.com/office/powerpoint/2010/main" val="41398938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Meeting night</a:t>
            </a:r>
          </a:p>
        </p:txBody>
      </p:sp>
      <p:sp>
        <p:nvSpPr>
          <p:cNvPr id="3" name="Content Placeholder 2"/>
          <p:cNvSpPr>
            <a:spLocks noGrp="1"/>
          </p:cNvSpPr>
          <p:nvPr>
            <p:ph idx="1"/>
          </p:nvPr>
        </p:nvSpPr>
        <p:spPr/>
        <p:txBody>
          <a:bodyPr>
            <a:normAutofit fontScale="92500" lnSpcReduction="10000"/>
          </a:bodyPr>
          <a:lstStyle/>
          <a:p>
            <a:r>
              <a:rPr lang="en-US" dirty="0"/>
              <a:t>Remember, all of these resources are guides. Don’t read them word for word.</a:t>
            </a:r>
          </a:p>
          <a:p>
            <a:r>
              <a:rPr lang="en-US" dirty="0"/>
              <a:t>Make sure you teach what is there, but make it your own</a:t>
            </a:r>
            <a:r>
              <a:rPr lang="en-US" dirty="0" smtClean="0"/>
              <a:t>. </a:t>
            </a:r>
            <a:endParaRPr lang="en-US" dirty="0"/>
          </a:p>
          <a:p>
            <a:pPr lvl="1"/>
            <a:r>
              <a:rPr lang="en-US" dirty="0"/>
              <a:t>Boys do not want to be read to all night</a:t>
            </a:r>
          </a:p>
          <a:p>
            <a:pPr lvl="1"/>
            <a:r>
              <a:rPr lang="en-US" dirty="0"/>
              <a:t>You also do not need to do all of the teaching, let the boys teach also</a:t>
            </a:r>
          </a:p>
          <a:p>
            <a:pPr lvl="1"/>
            <a:r>
              <a:rPr lang="en-US" dirty="0"/>
              <a:t>Be as hands on as possible</a:t>
            </a:r>
          </a:p>
          <a:p>
            <a:pPr lvl="1"/>
            <a:r>
              <a:rPr lang="en-US" dirty="0"/>
              <a:t>Have fun!</a:t>
            </a:r>
          </a:p>
        </p:txBody>
      </p:sp>
    </p:spTree>
    <p:extLst>
      <p:ext uri="{BB962C8B-B14F-4D97-AF65-F5344CB8AC3E}">
        <p14:creationId xmlns:p14="http://schemas.microsoft.com/office/powerpoint/2010/main" val="17827191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Clr>
                <a:schemeClr val="tx1"/>
              </a:buClr>
            </a:pPr>
            <a:r>
              <a:rPr lang="en-US" b="1" dirty="0">
                <a:solidFill>
                  <a:srgbClr val="C00000"/>
                </a:solidFill>
              </a:rPr>
              <a:t>T</a:t>
            </a:r>
            <a:r>
              <a:rPr lang="en-US" dirty="0"/>
              <a:t>he </a:t>
            </a:r>
            <a:r>
              <a:rPr lang="en-US" b="1" dirty="0">
                <a:solidFill>
                  <a:srgbClr val="C00000"/>
                </a:solidFill>
              </a:rPr>
              <a:t>Ra</a:t>
            </a:r>
            <a:r>
              <a:rPr lang="en-US" dirty="0"/>
              <a:t>ngers </a:t>
            </a:r>
            <a:r>
              <a:rPr lang="en-US" b="1" dirty="0">
                <a:solidFill>
                  <a:srgbClr val="C00000"/>
                </a:solidFill>
              </a:rPr>
              <a:t>C</a:t>
            </a:r>
            <a:r>
              <a:rPr lang="en-US" dirty="0"/>
              <a:t>urriculum </a:t>
            </a:r>
            <a:r>
              <a:rPr lang="en-US" b="1" dirty="0">
                <a:solidFill>
                  <a:srgbClr val="C00000"/>
                </a:solidFill>
              </a:rPr>
              <a:t>Club </a:t>
            </a:r>
            <a:r>
              <a:rPr lang="en-US" b="1" dirty="0"/>
              <a:t>- </a:t>
            </a:r>
            <a:r>
              <a:rPr lang="en-US" dirty="0"/>
              <a:t>RR online resource delivery system</a:t>
            </a:r>
            <a:endParaRPr lang="en-US" dirty="0">
              <a:solidFill>
                <a:srgbClr val="000000"/>
              </a:solidFill>
            </a:endParaRPr>
          </a:p>
          <a:p>
            <a:r>
              <a:rPr lang="en-US" dirty="0">
                <a:solidFill>
                  <a:srgbClr val="000000"/>
                </a:solidFill>
              </a:rPr>
              <a:t>This is your go to place for just about everything you need for your weekly meeting.</a:t>
            </a:r>
          </a:p>
          <a:p>
            <a:pPr lvl="1"/>
            <a:r>
              <a:rPr lang="en-US" dirty="0">
                <a:solidFill>
                  <a:srgbClr val="000000"/>
                </a:solidFill>
              </a:rPr>
              <a:t>Weekly Meeting Guides</a:t>
            </a:r>
          </a:p>
          <a:p>
            <a:pPr lvl="1"/>
            <a:r>
              <a:rPr lang="en-US" dirty="0">
                <a:solidFill>
                  <a:srgbClr val="000000"/>
                </a:solidFill>
              </a:rPr>
              <a:t>Skill Merit Activity Guides</a:t>
            </a:r>
          </a:p>
          <a:p>
            <a:pPr lvl="1"/>
            <a:r>
              <a:rPr lang="en-US" dirty="0">
                <a:solidFill>
                  <a:srgbClr val="000000"/>
                </a:solidFill>
              </a:rPr>
              <a:t>Bible Lessons</a:t>
            </a:r>
          </a:p>
          <a:p>
            <a:pPr lvl="1"/>
            <a:r>
              <a:rPr lang="en-US" dirty="0">
                <a:solidFill>
                  <a:srgbClr val="000000"/>
                </a:solidFill>
              </a:rPr>
              <a:t>Leadership Merits</a:t>
            </a:r>
          </a:p>
          <a:p>
            <a:pPr lvl="1"/>
            <a:r>
              <a:rPr lang="en-US" dirty="0">
                <a:solidFill>
                  <a:srgbClr val="000000"/>
                </a:solidFill>
              </a:rPr>
              <a:t>Boys’ Worksheets</a:t>
            </a:r>
          </a:p>
        </p:txBody>
      </p:sp>
      <p:pic>
        <p:nvPicPr>
          <p:cNvPr id="4" name="Picture 3">
            <a:extLst>
              <a:ext uri="{FF2B5EF4-FFF2-40B4-BE49-F238E27FC236}">
                <a16:creationId xmlns:a16="http://schemas.microsoft.com/office/drawing/2014/main" xmlns="" id="{80C66AB2-23B7-4DAB-855C-4A6961B6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67" y="249661"/>
            <a:ext cx="4708936" cy="1471542"/>
          </a:xfrm>
          <a:prstGeom prst="rect">
            <a:avLst/>
          </a:prstGeom>
        </p:spPr>
      </p:pic>
    </p:spTree>
    <p:extLst>
      <p:ext uri="{BB962C8B-B14F-4D97-AF65-F5344CB8AC3E}">
        <p14:creationId xmlns:p14="http://schemas.microsoft.com/office/powerpoint/2010/main" val="8487783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Leader’s Resource Track</a:t>
            </a:r>
          </a:p>
        </p:txBody>
      </p:sp>
      <p:sp>
        <p:nvSpPr>
          <p:cNvPr id="3" name="Content Placeholder 2"/>
          <p:cNvSpPr>
            <a:spLocks noGrp="1"/>
          </p:cNvSpPr>
          <p:nvPr>
            <p:ph idx="1"/>
          </p:nvPr>
        </p:nvSpPr>
        <p:spPr/>
        <p:txBody>
          <a:bodyPr/>
          <a:lstStyle/>
          <a:p>
            <a:r>
              <a:rPr lang="en-US" dirty="0"/>
              <a:t>Age group Tracks are the key to your weekly meeting.</a:t>
            </a:r>
          </a:p>
          <a:p>
            <a:r>
              <a:rPr lang="en-US" dirty="0"/>
              <a:t>The Leader’s Resource Track is the key to the long term growth and success of your outpost.</a:t>
            </a:r>
          </a:p>
        </p:txBody>
      </p:sp>
    </p:spTree>
    <p:extLst>
      <p:ext uri="{BB962C8B-B14F-4D97-AF65-F5344CB8AC3E}">
        <p14:creationId xmlns:p14="http://schemas.microsoft.com/office/powerpoint/2010/main" val="139417281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the Leader’s Resource Track</a:t>
            </a:r>
          </a:p>
        </p:txBody>
      </p:sp>
      <p:sp>
        <p:nvSpPr>
          <p:cNvPr id="3" name="Content Placeholder 2"/>
          <p:cNvSpPr>
            <a:spLocks noGrp="1"/>
          </p:cNvSpPr>
          <p:nvPr>
            <p:ph idx="1"/>
          </p:nvPr>
        </p:nvSpPr>
        <p:spPr/>
        <p:txBody>
          <a:bodyPr/>
          <a:lstStyle/>
          <a:p>
            <a:r>
              <a:rPr lang="en-US" dirty="0"/>
              <a:t>Junior Leadership Foundations: This is how you teach your boys about leadership in the local outpost</a:t>
            </a:r>
          </a:p>
          <a:p>
            <a:pPr lvl="1"/>
            <a:r>
              <a:rPr lang="en-US" dirty="0"/>
              <a:t>Helps with training and boy leadership selection</a:t>
            </a:r>
          </a:p>
          <a:p>
            <a:r>
              <a:rPr lang="en-US" dirty="0"/>
              <a:t>Resources: Devotions, games, crafts</a:t>
            </a:r>
          </a:p>
          <a:p>
            <a:r>
              <a:rPr lang="en-US" dirty="0"/>
              <a:t>Preventing Child and Substance</a:t>
            </a:r>
            <a:br>
              <a:rPr lang="en-US" dirty="0"/>
            </a:br>
            <a:r>
              <a:rPr lang="en-US" dirty="0"/>
              <a:t>Abuse</a:t>
            </a:r>
          </a:p>
        </p:txBody>
      </p:sp>
    </p:spTree>
    <p:extLst>
      <p:ext uri="{BB962C8B-B14F-4D97-AF65-F5344CB8AC3E}">
        <p14:creationId xmlns:p14="http://schemas.microsoft.com/office/powerpoint/2010/main" val="162733058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85E9AE-3C17-462B-A215-05F89401A5F8}"/>
              </a:ext>
            </a:extLst>
          </p:cNvPr>
          <p:cNvSpPr txBox="1">
            <a:spLocks/>
          </p:cNvSpPr>
          <p:nvPr/>
        </p:nvSpPr>
        <p:spPr>
          <a:xfrm>
            <a:off x="457200" y="45085"/>
            <a:ext cx="11361420" cy="1212215"/>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200" b="1" dirty="0"/>
              <a:t>Challenges, Questions, &amp; Secrets</a:t>
            </a:r>
          </a:p>
        </p:txBody>
      </p:sp>
      <p:sp>
        <p:nvSpPr>
          <p:cNvPr id="2" name="TextBox 1">
            <a:extLst>
              <a:ext uri="{FF2B5EF4-FFF2-40B4-BE49-F238E27FC236}">
                <a16:creationId xmlns:a16="http://schemas.microsoft.com/office/drawing/2014/main" xmlns="" id="{0062480F-4533-4341-96ED-D0189B60370F}"/>
              </a:ext>
            </a:extLst>
          </p:cNvPr>
          <p:cNvSpPr txBox="1"/>
          <p:nvPr/>
        </p:nvSpPr>
        <p:spPr>
          <a:xfrm>
            <a:off x="979004" y="1269270"/>
            <a:ext cx="10264140" cy="4985980"/>
          </a:xfrm>
          <a:prstGeom prst="rect">
            <a:avLst/>
          </a:prstGeom>
          <a:noFill/>
        </p:spPr>
        <p:txBody>
          <a:bodyPr wrap="square" rtlCol="0">
            <a:spAutoFit/>
          </a:bodyPr>
          <a:lstStyle/>
          <a:p>
            <a:pPr marL="914400" indent="-914400">
              <a:buFont typeface="+mj-lt"/>
              <a:buAutoNum type="arabicPeriod"/>
            </a:pPr>
            <a:r>
              <a:rPr lang="en-US" sz="4400" dirty="0"/>
              <a:t>Lost Password</a:t>
            </a:r>
          </a:p>
          <a:p>
            <a:pPr marL="914400" indent="-914400">
              <a:buFont typeface="+mj-lt"/>
              <a:buAutoNum type="arabicPeriod"/>
            </a:pPr>
            <a:r>
              <a:rPr lang="en-US" sz="4400" dirty="0"/>
              <a:t>Can’t Login</a:t>
            </a:r>
          </a:p>
          <a:p>
            <a:pPr marL="914400" indent="-914400">
              <a:buFont typeface="+mj-lt"/>
              <a:buAutoNum type="arabicPeriod"/>
            </a:pPr>
            <a:r>
              <a:rPr lang="en-US" sz="4400" dirty="0"/>
              <a:t>Old Leader Name on Account</a:t>
            </a:r>
          </a:p>
          <a:p>
            <a:pPr marL="914400" indent="-914400">
              <a:buFont typeface="+mj-lt"/>
              <a:buAutoNum type="arabicPeriod"/>
            </a:pPr>
            <a:r>
              <a:rPr lang="en-US" sz="4400" dirty="0"/>
              <a:t>Forgot User Name</a:t>
            </a:r>
          </a:p>
          <a:p>
            <a:pPr marL="914400" indent="-914400">
              <a:buFont typeface="+mj-lt"/>
              <a:buAutoNum type="arabicPeriod"/>
            </a:pPr>
            <a:r>
              <a:rPr lang="en-US" sz="4400" dirty="0"/>
              <a:t>Out of Access </a:t>
            </a:r>
            <a:r>
              <a:rPr lang="en-US" sz="4400"/>
              <a:t>(credits)</a:t>
            </a:r>
            <a:endParaRPr lang="en-US" sz="4400" dirty="0"/>
          </a:p>
          <a:p>
            <a:pPr marL="914400" indent="-914400">
              <a:buFont typeface="+mj-lt"/>
              <a:buAutoNum type="arabicPeriod"/>
            </a:pPr>
            <a:r>
              <a:rPr lang="en-US" sz="4400" dirty="0"/>
              <a:t>Leader Manual vs. Leader Track</a:t>
            </a:r>
          </a:p>
          <a:p>
            <a:pPr marL="914400" indent="-914400">
              <a:buFont typeface="+mj-lt"/>
              <a:buAutoNum type="arabicPeriod"/>
            </a:pPr>
            <a:r>
              <a:rPr lang="en-US" sz="4400" dirty="0"/>
              <a:t>Merit Requirement Button</a:t>
            </a:r>
          </a:p>
        </p:txBody>
      </p:sp>
    </p:spTree>
    <p:extLst>
      <p:ext uri="{BB962C8B-B14F-4D97-AF65-F5344CB8AC3E}">
        <p14:creationId xmlns:p14="http://schemas.microsoft.com/office/powerpoint/2010/main" val="31357651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85E9AE-3C17-462B-A215-05F89401A5F8}"/>
              </a:ext>
            </a:extLst>
          </p:cNvPr>
          <p:cNvSpPr txBox="1">
            <a:spLocks/>
          </p:cNvSpPr>
          <p:nvPr/>
        </p:nvSpPr>
        <p:spPr>
          <a:xfrm>
            <a:off x="792480" y="936625"/>
            <a:ext cx="1047369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p>
        </p:txBody>
      </p:sp>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endParaRPr lang="en-US" sz="7200" b="1" dirty="0"/>
          </a:p>
        </p:txBody>
      </p:sp>
      <p:sp>
        <p:nvSpPr>
          <p:cNvPr id="5" name="Title 1">
            <a:extLst>
              <a:ext uri="{FF2B5EF4-FFF2-40B4-BE49-F238E27FC236}">
                <a16:creationId xmlns:a16="http://schemas.microsoft.com/office/drawing/2014/main" xmlns="" id="{0083D935-43F7-435D-AAA4-099588333DA5}"/>
              </a:ext>
            </a:extLst>
          </p:cNvPr>
          <p:cNvSpPr>
            <a:spLocks noGrp="1"/>
          </p:cNvSpPr>
          <p:nvPr>
            <p:ph type="title"/>
          </p:nvPr>
        </p:nvSpPr>
        <p:spPr>
          <a:xfrm>
            <a:off x="838200" y="45085"/>
            <a:ext cx="10515600" cy="1325563"/>
          </a:xfrm>
        </p:spPr>
        <p:txBody>
          <a:bodyPr>
            <a:normAutofit/>
          </a:bodyPr>
          <a:lstStyle/>
          <a:p>
            <a:pPr algn="ctr"/>
            <a:r>
              <a:rPr lang="en-US" sz="7200" b="1" dirty="0"/>
              <a:t>Tracks</a:t>
            </a:r>
          </a:p>
        </p:txBody>
      </p:sp>
      <p:pic>
        <p:nvPicPr>
          <p:cNvPr id="7" name="Content Placeholder 6">
            <a:extLst>
              <a:ext uri="{FF2B5EF4-FFF2-40B4-BE49-F238E27FC236}">
                <a16:creationId xmlns:a16="http://schemas.microsoft.com/office/drawing/2014/main" xmlns="" id="{4227F9A1-0150-4886-A2FE-915B5A222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07" y="1757045"/>
            <a:ext cx="3092028" cy="2083435"/>
          </a:xfrm>
          <a:prstGeom prst="rect">
            <a:avLst/>
          </a:prstGeom>
        </p:spPr>
      </p:pic>
      <p:pic>
        <p:nvPicPr>
          <p:cNvPr id="8" name="Picture 7">
            <a:extLst>
              <a:ext uri="{FF2B5EF4-FFF2-40B4-BE49-F238E27FC236}">
                <a16:creationId xmlns:a16="http://schemas.microsoft.com/office/drawing/2014/main" xmlns="" id="{5E9A1890-531E-4098-A818-BACC7B093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616" y="1578591"/>
            <a:ext cx="2709687" cy="2508459"/>
          </a:xfrm>
          <a:prstGeom prst="rect">
            <a:avLst/>
          </a:prstGeom>
        </p:spPr>
      </p:pic>
      <p:pic>
        <p:nvPicPr>
          <p:cNvPr id="9" name="Picture 8">
            <a:extLst>
              <a:ext uri="{FF2B5EF4-FFF2-40B4-BE49-F238E27FC236}">
                <a16:creationId xmlns:a16="http://schemas.microsoft.com/office/drawing/2014/main" xmlns="" id="{490B2BBC-6E71-431C-BE85-A7D7271C2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4698" y="1586230"/>
            <a:ext cx="2424801" cy="2447500"/>
          </a:xfrm>
          <a:prstGeom prst="rect">
            <a:avLst/>
          </a:prstGeom>
        </p:spPr>
      </p:pic>
      <p:pic>
        <p:nvPicPr>
          <p:cNvPr id="10" name="Picture 9">
            <a:extLst>
              <a:ext uri="{FF2B5EF4-FFF2-40B4-BE49-F238E27FC236}">
                <a16:creationId xmlns:a16="http://schemas.microsoft.com/office/drawing/2014/main" xmlns="" id="{73F0280F-0917-41C5-9454-DCDCF38170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7132" y="4092037"/>
            <a:ext cx="2574036" cy="2529247"/>
          </a:xfrm>
          <a:prstGeom prst="rect">
            <a:avLst/>
          </a:prstGeom>
        </p:spPr>
      </p:pic>
      <p:sp>
        <p:nvSpPr>
          <p:cNvPr id="11" name="TextBox 10">
            <a:extLst>
              <a:ext uri="{FF2B5EF4-FFF2-40B4-BE49-F238E27FC236}">
                <a16:creationId xmlns:a16="http://schemas.microsoft.com/office/drawing/2014/main" xmlns="" id="{0CFB8C09-358D-46E7-9D14-59084AA052AA}"/>
              </a:ext>
            </a:extLst>
          </p:cNvPr>
          <p:cNvSpPr txBox="1"/>
          <p:nvPr/>
        </p:nvSpPr>
        <p:spPr>
          <a:xfrm>
            <a:off x="4703862" y="4322860"/>
            <a:ext cx="3244603" cy="1754326"/>
          </a:xfrm>
          <a:prstGeom prst="rect">
            <a:avLst/>
          </a:prstGeom>
          <a:noFill/>
        </p:spPr>
        <p:txBody>
          <a:bodyPr wrap="square" rtlCol="0">
            <a:spAutoFit/>
          </a:bodyPr>
          <a:lstStyle/>
          <a:p>
            <a:pPr algn="ctr"/>
            <a:r>
              <a:rPr lang="en-US" sz="5400" dirty="0"/>
              <a:t>Leader </a:t>
            </a:r>
          </a:p>
          <a:p>
            <a:pPr algn="ctr"/>
            <a:r>
              <a:rPr lang="en-US" sz="5400" dirty="0"/>
              <a:t>Resources</a:t>
            </a:r>
          </a:p>
        </p:txBody>
      </p:sp>
    </p:spTree>
    <p:extLst>
      <p:ext uri="{BB962C8B-B14F-4D97-AF65-F5344CB8AC3E}">
        <p14:creationId xmlns:p14="http://schemas.microsoft.com/office/powerpoint/2010/main" val="26273571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85E9AE-3C17-462B-A215-05F89401A5F8}"/>
              </a:ext>
            </a:extLst>
          </p:cNvPr>
          <p:cNvSpPr txBox="1">
            <a:spLocks/>
          </p:cNvSpPr>
          <p:nvPr/>
        </p:nvSpPr>
        <p:spPr>
          <a:xfrm>
            <a:off x="792480" y="936625"/>
            <a:ext cx="1047369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p>
        </p:txBody>
      </p:sp>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200" b="1" dirty="0"/>
              <a:t>Leader vs. Group</a:t>
            </a:r>
          </a:p>
        </p:txBody>
      </p:sp>
      <p:sp>
        <p:nvSpPr>
          <p:cNvPr id="3" name="TextBox 2">
            <a:extLst>
              <a:ext uri="{FF2B5EF4-FFF2-40B4-BE49-F238E27FC236}">
                <a16:creationId xmlns:a16="http://schemas.microsoft.com/office/drawing/2014/main" xmlns="" id="{2BA0666C-FE44-41FF-BD55-EF4127C59F8B}"/>
              </a:ext>
            </a:extLst>
          </p:cNvPr>
          <p:cNvSpPr txBox="1"/>
          <p:nvPr/>
        </p:nvSpPr>
        <p:spPr>
          <a:xfrm>
            <a:off x="457200" y="1690688"/>
            <a:ext cx="11361420" cy="3908762"/>
          </a:xfrm>
          <a:prstGeom prst="rect">
            <a:avLst/>
          </a:prstGeom>
          <a:noFill/>
        </p:spPr>
        <p:txBody>
          <a:bodyPr wrap="square" rtlCol="0">
            <a:spAutoFit/>
          </a:bodyPr>
          <a:lstStyle/>
          <a:p>
            <a:r>
              <a:rPr lang="en-US" sz="5400" dirty="0"/>
              <a:t>What is the difference?</a:t>
            </a:r>
          </a:p>
          <a:p>
            <a:pPr marL="685800" indent="-685800">
              <a:buFont typeface="Wingdings" panose="05000000000000000000" pitchFamily="2" charset="2"/>
              <a:buChar char="q"/>
            </a:pPr>
            <a:r>
              <a:rPr lang="en-US" sz="4800" dirty="0"/>
              <a:t>Leader Track: </a:t>
            </a:r>
            <a:r>
              <a:rPr lang="en-US" sz="4000" dirty="0"/>
              <a:t>bonus material and resources for any leader</a:t>
            </a:r>
          </a:p>
          <a:p>
            <a:pPr marL="685800" indent="-685800">
              <a:buFont typeface="Wingdings" panose="05000000000000000000" pitchFamily="2" charset="2"/>
              <a:buChar char="q"/>
            </a:pPr>
            <a:r>
              <a:rPr lang="en-US" sz="4800" dirty="0"/>
              <a:t>Group Track: </a:t>
            </a:r>
            <a:r>
              <a:rPr lang="en-US" sz="4000" dirty="0"/>
              <a:t>age group curriculum – leader lessons plans &amp; boy worksheet pages</a:t>
            </a:r>
          </a:p>
          <a:p>
            <a:endParaRPr lang="en-US" dirty="0"/>
          </a:p>
        </p:txBody>
      </p:sp>
    </p:spTree>
    <p:extLst>
      <p:ext uri="{BB962C8B-B14F-4D97-AF65-F5344CB8AC3E}">
        <p14:creationId xmlns:p14="http://schemas.microsoft.com/office/powerpoint/2010/main" val="11817100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5ADC6BA-484D-48B2-8C66-E83549B67BA6}"/>
              </a:ext>
            </a:extLst>
          </p:cNvPr>
          <p:cNvSpPr txBox="1">
            <a:spLocks/>
          </p:cNvSpPr>
          <p:nvPr/>
        </p:nvSpPr>
        <p:spPr>
          <a:xfrm>
            <a:off x="838200" y="-44035"/>
            <a:ext cx="10515600" cy="1325563"/>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200" b="1" dirty="0"/>
              <a:t>What do I get </a:t>
            </a:r>
            <a:r>
              <a:rPr lang="en-US" sz="7200" b="1" dirty="0" smtClean="0"/>
              <a:t>w/Membership</a:t>
            </a:r>
            <a:r>
              <a:rPr lang="en-US" sz="7200" b="1" dirty="0"/>
              <a:t>?</a:t>
            </a:r>
          </a:p>
        </p:txBody>
      </p:sp>
      <p:sp>
        <p:nvSpPr>
          <p:cNvPr id="2" name="TextBox 1">
            <a:extLst>
              <a:ext uri="{FF2B5EF4-FFF2-40B4-BE49-F238E27FC236}">
                <a16:creationId xmlns:a16="http://schemas.microsoft.com/office/drawing/2014/main" xmlns="" id="{7D2D78DB-E70D-494E-9E58-11BE4D8938BA}"/>
              </a:ext>
            </a:extLst>
          </p:cNvPr>
          <p:cNvSpPr txBox="1"/>
          <p:nvPr/>
        </p:nvSpPr>
        <p:spPr>
          <a:xfrm>
            <a:off x="787844" y="1383528"/>
            <a:ext cx="10325100" cy="4247317"/>
          </a:xfrm>
          <a:prstGeom prst="rect">
            <a:avLst/>
          </a:prstGeom>
          <a:noFill/>
        </p:spPr>
        <p:txBody>
          <a:bodyPr wrap="square" rIns="91440" rtlCol="0">
            <a:spAutoFit/>
          </a:bodyPr>
          <a:lstStyle/>
          <a:p>
            <a:r>
              <a:rPr lang="en-US" sz="5000" dirty="0"/>
              <a:t>1 year of curriculum per classroom</a:t>
            </a:r>
          </a:p>
          <a:p>
            <a:pPr marL="1143000" lvl="1" indent="-685800">
              <a:buSzPct val="120000"/>
              <a:buFont typeface="Arial" panose="020B0604020202020204" pitchFamily="34" charset="0"/>
              <a:buChar char="•"/>
            </a:pPr>
            <a:r>
              <a:rPr lang="en-US" sz="3600" dirty="0"/>
              <a:t>48 Weekly meeting Guides (RK, DR, &amp; AR)</a:t>
            </a:r>
          </a:p>
          <a:p>
            <a:pPr marL="1143000" lvl="1" indent="-685800">
              <a:buSzPct val="120000"/>
              <a:buFont typeface="Arial" panose="020B0604020202020204" pitchFamily="34" charset="0"/>
              <a:buChar char="•"/>
            </a:pPr>
            <a:r>
              <a:rPr lang="en-US" sz="3600" dirty="0"/>
              <a:t>16 Achievement Awards (RK only)</a:t>
            </a:r>
          </a:p>
          <a:p>
            <a:pPr marL="1143000" lvl="1" indent="-685800">
              <a:buSzPct val="120000"/>
              <a:buFont typeface="Arial" panose="020B0604020202020204" pitchFamily="34" charset="0"/>
              <a:buChar char="•"/>
            </a:pPr>
            <a:r>
              <a:rPr lang="en-US" sz="3600" dirty="0"/>
              <a:t>16 Bible merits (DR &amp; AR only)</a:t>
            </a:r>
          </a:p>
          <a:p>
            <a:pPr marL="1143000" lvl="1" indent="-685800">
              <a:buSzPct val="120000"/>
              <a:buFont typeface="Arial" panose="020B0604020202020204" pitchFamily="34" charset="0"/>
              <a:buChar char="•"/>
            </a:pPr>
            <a:r>
              <a:rPr lang="en-US" sz="3600" dirty="0"/>
              <a:t>48 Spirit Challenges (ER only)</a:t>
            </a:r>
          </a:p>
          <a:p>
            <a:pPr marL="1143000" lvl="1" indent="-685800">
              <a:buSzPct val="120000"/>
              <a:buFont typeface="Arial" panose="020B0604020202020204" pitchFamily="34" charset="0"/>
              <a:buChar char="•"/>
            </a:pPr>
            <a:r>
              <a:rPr lang="en-US" sz="3600" dirty="0"/>
              <a:t>15 Skills merits (DR, AR, &amp; ER)</a:t>
            </a:r>
          </a:p>
          <a:p>
            <a:pPr marL="1143000" lvl="1" indent="-685800">
              <a:buSzPct val="120000"/>
              <a:buFont typeface="Arial" panose="020B0604020202020204" pitchFamily="34" charset="0"/>
              <a:buChar char="•"/>
            </a:pPr>
            <a:r>
              <a:rPr lang="en-US" sz="3600" dirty="0"/>
              <a:t>3 Leadership merits (DR, AR, &amp; ER)</a:t>
            </a:r>
          </a:p>
        </p:txBody>
      </p:sp>
      <p:sp>
        <p:nvSpPr>
          <p:cNvPr id="5" name="TextBox 4">
            <a:extLst>
              <a:ext uri="{FF2B5EF4-FFF2-40B4-BE49-F238E27FC236}">
                <a16:creationId xmlns:a16="http://schemas.microsoft.com/office/drawing/2014/main" xmlns="" id="{FA99203E-0A6D-4809-8AB1-BE40FC5C0936}"/>
              </a:ext>
            </a:extLst>
          </p:cNvPr>
          <p:cNvSpPr txBox="1"/>
          <p:nvPr/>
        </p:nvSpPr>
        <p:spPr>
          <a:xfrm>
            <a:off x="960120" y="5683853"/>
            <a:ext cx="7402002" cy="769441"/>
          </a:xfrm>
          <a:prstGeom prst="rect">
            <a:avLst/>
          </a:prstGeom>
          <a:noFill/>
        </p:spPr>
        <p:txBody>
          <a:bodyPr wrap="square" rtlCol="0">
            <a:spAutoFit/>
          </a:bodyPr>
          <a:lstStyle/>
          <a:p>
            <a:r>
              <a:rPr lang="en-US" sz="4400" dirty="0"/>
              <a:t>Each item is a credit to be used.</a:t>
            </a:r>
          </a:p>
        </p:txBody>
      </p:sp>
    </p:spTree>
    <p:extLst>
      <p:ext uri="{BB962C8B-B14F-4D97-AF65-F5344CB8AC3E}">
        <p14:creationId xmlns:p14="http://schemas.microsoft.com/office/powerpoint/2010/main" val="23600719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32383" y="2160311"/>
            <a:ext cx="8537989" cy="1934610"/>
          </a:xfrm>
        </p:spPr>
        <p:txBody>
          <a:bodyPr>
            <a:normAutofit/>
          </a:bodyPr>
          <a:lstStyle/>
          <a:p>
            <a:r>
              <a:rPr lang="en-US" sz="7200" b="1" dirty="0"/>
              <a:t>How do I sign up?</a:t>
            </a:r>
          </a:p>
        </p:txBody>
      </p:sp>
      <p:pic>
        <p:nvPicPr>
          <p:cNvPr id="5" name="Picture 4">
            <a:extLst>
              <a:ext uri="{FF2B5EF4-FFF2-40B4-BE49-F238E27FC236}">
                <a16:creationId xmlns:a16="http://schemas.microsoft.com/office/drawing/2014/main" xmlns="" id="{80C66AB2-23B7-4DAB-855C-4A6961B6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8767" y="249661"/>
            <a:ext cx="4708936" cy="1471542"/>
          </a:xfrm>
          <a:prstGeom prst="rect">
            <a:avLst/>
          </a:prstGeom>
        </p:spPr>
      </p:pic>
    </p:spTree>
    <p:extLst>
      <p:ext uri="{BB962C8B-B14F-4D97-AF65-F5344CB8AC3E}">
        <p14:creationId xmlns:p14="http://schemas.microsoft.com/office/powerpoint/2010/main" val="197770976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537" y="1577008"/>
            <a:ext cx="11304106" cy="5050521"/>
          </a:xfrm>
        </p:spPr>
        <p:txBody>
          <a:bodyPr>
            <a:normAutofit/>
          </a:bodyPr>
          <a:lstStyle/>
          <a:p>
            <a:r>
              <a:rPr lang="en-US" dirty="0"/>
              <a:t>Go to </a:t>
            </a:r>
            <a:r>
              <a:rPr lang="en-US" dirty="0" err="1"/>
              <a:t>tracclub.org</a:t>
            </a:r>
            <a:endParaRPr lang="en-US" dirty="0"/>
          </a:p>
          <a:p>
            <a:r>
              <a:rPr lang="en-US" dirty="0"/>
              <a:t>Click Purchase or Setup Account button </a:t>
            </a:r>
          </a:p>
          <a:p>
            <a:r>
              <a:rPr lang="en-US" dirty="0"/>
              <a:t>Click Purchase Now</a:t>
            </a:r>
          </a:p>
          <a:p>
            <a:r>
              <a:rPr lang="en-US" dirty="0"/>
              <a:t>You will need:</a:t>
            </a:r>
          </a:p>
          <a:p>
            <a:pPr lvl="1"/>
            <a:r>
              <a:rPr lang="en-US" dirty="0"/>
              <a:t>A valid credit/debit card</a:t>
            </a:r>
          </a:p>
          <a:p>
            <a:pPr lvl="1"/>
            <a:r>
              <a:rPr lang="en-US" dirty="0"/>
              <a:t>Name and email address of user you are registering</a:t>
            </a:r>
          </a:p>
          <a:p>
            <a:pPr lvl="1"/>
            <a:r>
              <a:rPr lang="en-US" dirty="0"/>
              <a:t>Outpost number and District </a:t>
            </a:r>
            <a:r>
              <a:rPr lang="en-US" b="1" dirty="0"/>
              <a:t>OR</a:t>
            </a:r>
            <a:r>
              <a:rPr lang="en-US" dirty="0"/>
              <a:t> GPH Acct. #</a:t>
            </a:r>
          </a:p>
          <a:p>
            <a:pPr lvl="2"/>
            <a:r>
              <a:rPr lang="en-US" dirty="0"/>
              <a:t>Used to verify charter discount!</a:t>
            </a:r>
          </a:p>
        </p:txBody>
      </p:sp>
      <p:pic>
        <p:nvPicPr>
          <p:cNvPr id="4" name="Picture 3">
            <a:extLst>
              <a:ext uri="{FF2B5EF4-FFF2-40B4-BE49-F238E27FC236}">
                <a16:creationId xmlns:a16="http://schemas.microsoft.com/office/drawing/2014/main" xmlns="" id="{80C66AB2-23B7-4DAB-855C-4A6961B6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4054" y="0"/>
            <a:ext cx="4708936" cy="1471542"/>
          </a:xfrm>
          <a:prstGeom prst="rect">
            <a:avLst/>
          </a:prstGeom>
        </p:spPr>
      </p:pic>
    </p:spTree>
    <p:extLst>
      <p:ext uri="{BB962C8B-B14F-4D97-AF65-F5344CB8AC3E}">
        <p14:creationId xmlns:p14="http://schemas.microsoft.com/office/powerpoint/2010/main" val="31261867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1-30 at 9.33.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629" y="0"/>
            <a:ext cx="9160778" cy="6858000"/>
          </a:xfrm>
          <a:prstGeom prst="rect">
            <a:avLst/>
          </a:prstGeom>
        </p:spPr>
      </p:pic>
      <p:sp>
        <p:nvSpPr>
          <p:cNvPr id="3" name="Left Arrow 2"/>
          <p:cNvSpPr/>
          <p:nvPr/>
        </p:nvSpPr>
        <p:spPr>
          <a:xfrm>
            <a:off x="4641791" y="6248480"/>
            <a:ext cx="2598236" cy="375931"/>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7108655" y="5664512"/>
            <a:ext cx="1561861" cy="510974"/>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Click Here!</a:t>
            </a:r>
          </a:p>
        </p:txBody>
      </p:sp>
    </p:spTree>
    <p:extLst>
      <p:ext uri="{BB962C8B-B14F-4D97-AF65-F5344CB8AC3E}">
        <p14:creationId xmlns:p14="http://schemas.microsoft.com/office/powerpoint/2010/main" val="4844472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6242</TotalTime>
  <Words>1863</Words>
  <Application>Microsoft Macintosh PowerPoint</Application>
  <PresentationFormat>Custom</PresentationFormat>
  <Paragraphs>172</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Unpacking TRaCclub</vt:lpstr>
      <vt:lpstr>PowerPoint Presentation</vt:lpstr>
      <vt:lpstr>PowerPoint Presentation</vt:lpstr>
      <vt:lpstr>Tracks</vt:lpstr>
      <vt:lpstr>PowerPoint Presentation</vt:lpstr>
      <vt:lpstr>PowerPoint Presentation</vt:lpstr>
      <vt:lpstr>How do I sign up?</vt:lpstr>
      <vt:lpstr>PowerPoint Presentation</vt:lpstr>
      <vt:lpstr>PowerPoint Presentation</vt:lpstr>
      <vt:lpstr>PowerPoint Presentation</vt:lpstr>
      <vt:lpstr>PowerPoint Presentation</vt:lpstr>
      <vt:lpstr>I Purchased my Track(s)...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that I have all of this amazing material, what do I do with it?</vt:lpstr>
      <vt:lpstr>Step 1: It all starts with planning</vt:lpstr>
      <vt:lpstr>Planning for the year</vt:lpstr>
      <vt:lpstr>Planning for the year continued</vt:lpstr>
      <vt:lpstr>Planning for the weekly meeting</vt:lpstr>
      <vt:lpstr>PowerPoint Presentation</vt:lpstr>
      <vt:lpstr>PowerPoint Presentation</vt:lpstr>
      <vt:lpstr>PowerPoint Presentation</vt:lpstr>
      <vt:lpstr>Application</vt:lpstr>
      <vt:lpstr>Step 2: Meeting night</vt:lpstr>
      <vt:lpstr>Step 3: Leader’s Resource Track</vt:lpstr>
      <vt:lpstr>How to use the Leader’s Resource Track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John</dc:creator>
  <cp:lastModifiedBy>Anthony Buttacy</cp:lastModifiedBy>
  <cp:revision>62</cp:revision>
  <dcterms:created xsi:type="dcterms:W3CDTF">2017-12-08T21:16:52Z</dcterms:created>
  <dcterms:modified xsi:type="dcterms:W3CDTF">2018-02-09T23:11:06Z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4196799</vt:lpwstr>
  </property>
  <property fmtid="{D5CDD505-2E9C-101B-9397-08002B2CF9AE}" name="NXPowerLiteSettings" pid="3">
    <vt:lpwstr>C700052003A000</vt:lpwstr>
  </property>
  <property fmtid="{D5CDD505-2E9C-101B-9397-08002B2CF9AE}" name="NXPowerLiteVersion" pid="4">
    <vt:lpwstr>D8.0.4</vt:lpwstr>
  </property>
</Properties>
</file>