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73475" autoAdjust="0"/>
  </p:normalViewPr>
  <p:slideViewPr>
    <p:cSldViewPr snapToGrid="0">
      <p:cViewPr varScale="1">
        <p:scale>
          <a:sx n="75" d="100"/>
          <a:sy n="75" d="100"/>
        </p:scale>
        <p:origin x="687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2709" y="3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10D08-E742-46A7-88C7-0ADDD0C07C6B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8380A-6CA2-4B13-B527-18BDF9AD6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3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new manual follows the format we presented in the last two national conferences:</a:t>
            </a:r>
          </a:p>
          <a:p>
            <a:r>
              <a:rPr lang="en-US" dirty="0"/>
              <a:t>---Full-sized, 3-ring binder format – allows for easy updates</a:t>
            </a:r>
          </a:p>
          <a:p>
            <a:r>
              <a:rPr lang="en-US" dirty="0"/>
              <a:t>---A separate full-color binder is also available for use with the manual and/or as a separate binder for TracClub content, outpost records, etc.</a:t>
            </a:r>
          </a:p>
          <a:p>
            <a:r>
              <a:rPr lang="en-US" dirty="0"/>
              <a:t>---Core RR content is included in the printed manual, with supplemental content being available online via TracClub (includes TracClub code for 2-yr membership)</a:t>
            </a:r>
          </a:p>
          <a:p>
            <a:r>
              <a:rPr lang="en-US" dirty="0"/>
              <a:t>---Updates will be posted online in TracClub as they are released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---Minimal color &amp; artwork to reduce the cost of printing updates &amp; supplemental materials at home</a:t>
            </a:r>
          </a:p>
          <a:p>
            <a:r>
              <a:rPr lang="en-US" dirty="0"/>
              <a:t>---Pages are numbered by chapter (rather than continuous) to facilitate updates without renumbering the entire manual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8380A-6CA2-4B13-B527-18BDF9AD6A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7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Content organized into (3) sections</a:t>
            </a:r>
          </a:p>
          <a:p>
            <a:r>
              <a:rPr lang="en-US" dirty="0"/>
              <a:t>---Intro to RR – program overview without all the details.  Suitable for a pastor, etc. who wants a basic intro to the program.</a:t>
            </a:r>
          </a:p>
          <a:p>
            <a:r>
              <a:rPr lang="en-US" dirty="0"/>
              <a:t>---Core Program Content – important details for RR leaders</a:t>
            </a:r>
          </a:p>
          <a:p>
            <a:r>
              <a:rPr lang="en-US" dirty="0"/>
              <a:t>---Supplemental Content on TracClub – use as needed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8380A-6CA2-4B13-B527-18BDF9AD6A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7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1 - Establishes that RR is a ministry, fulfilling a valuable role in the larger mission of the church</a:t>
            </a:r>
          </a:p>
          <a:p>
            <a:r>
              <a:rPr lang="en-US" dirty="0"/>
              <a:t>Chapter 2 - We must provide an answer to the “why” or we become irrelevant to church leaders.  Why is gender-specific ministry important?  Why should I care?</a:t>
            </a:r>
          </a:p>
          <a:p>
            <a:r>
              <a:rPr lang="en-US" dirty="0"/>
              <a:t>Chapter 3 - Covers all the core aspects of the program in one concise place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8380A-6CA2-4B13-B527-18BDF9AD6A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54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4</a:t>
            </a:r>
          </a:p>
          <a:p>
            <a:r>
              <a:rPr lang="en-US" dirty="0"/>
              <a:t>---Revised Seven Methods</a:t>
            </a:r>
          </a:p>
          <a:p>
            <a:r>
              <a:rPr lang="en-US" dirty="0"/>
              <a:t>---New “Mentoring Process” – hear, see, do, teach</a:t>
            </a:r>
          </a:p>
          <a:p>
            <a:r>
              <a:rPr lang="en-US" dirty="0"/>
              <a:t>---New “Discipleship Model” – our roadmap for discipleship in RR</a:t>
            </a:r>
          </a:p>
          <a:p>
            <a:r>
              <a:rPr lang="en-US" dirty="0"/>
              <a:t>---Acts 2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8380A-6CA2-4B13-B527-18BDF9AD6A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53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significant update has been made in relation to Bible merits and Leadership merits.  Details can be found in the programs update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8380A-6CA2-4B13-B527-18BDF9AD6A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5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all the material in section 3 can only be found on TracClub.  It is not printed in this manual.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8380A-6CA2-4B13-B527-18BDF9AD6A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8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8380A-6CA2-4B13-B527-18BDF9AD6A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E6E9-2215-4E1E-A0EF-6845816E5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9873" y="1122363"/>
            <a:ext cx="10073986" cy="2387600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D6305-85FB-456B-8FF5-DDC1DA254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9873" y="3602038"/>
            <a:ext cx="10073986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B09BC-6C5F-4693-BF0A-B898A594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ECC90-127F-4640-A8C4-75C06664C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92AD4-F456-4116-A26B-157B5678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1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AB93-7F01-45FE-9261-AE64C4BC6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F71F1-6254-4296-A5A7-A0F31902B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585C5-64FA-4229-B298-CFEF8DC4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C4748-14A3-4D62-B831-136E961DC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B20D4-5122-4F24-8173-4DE85905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2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706E28-9966-46E0-9FCF-9EA71F4DA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76FF4-4865-420D-944E-F6BD169AA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BC9A0-3846-490A-9D71-C45A7231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8C041-1C7F-4551-AD90-EF252C57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E33E1-E598-4119-BADE-F21AD3BF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4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9FB745-6515-4E8F-9D59-4ACA4F7EB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FF45F8-4AEE-4DD4-B897-1E7D9DAC8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89F7D-B40A-4322-8201-AD756B8A3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140D4-58E5-476C-997A-84618B03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A2440-95C2-4FE9-95BA-7DCA7FD3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51123-6F5E-4B72-B12C-96F2C97F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D7BDAE7B-DAC5-4FD3-8D59-6A66D0E167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18" y="5334452"/>
            <a:ext cx="2938896" cy="125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7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60229-81F3-47A4-9C2E-387D92990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C8E76-49F8-4B80-A926-65279A63D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43F36-EC84-44D8-A5F5-AE626662B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AE2EF-068D-4DD1-9DCA-1D682006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5A21E-B509-4E01-8589-F096043A3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80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A224-E4C8-4E10-A9B9-147F216F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B8BD4-8995-4C2F-8FB9-914E3008D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1B72F-18A3-4F21-9ABD-9B3959F21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A56BE-B41F-4109-84F7-AF437DF26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BA233-9F90-41EF-8002-942F69421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7029B-4D9C-486B-B81E-FEB2E784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2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4F3F-EB77-490A-AC49-F564BA829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6392-0FA9-4168-9E1F-E162CAE3A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A378C-8164-47AD-8911-E61C91B7D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3AB0E-B1A0-461B-97E2-1A90D13B6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24302-7529-4EFB-B838-F861BA645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02953F-B9D6-4059-AC78-58192703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855815-F945-4A91-BE52-04B12B85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6668A-DFCF-48DA-8184-A3FF2CD4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6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94C1DD-6D31-44AE-AB28-33BC4E6F38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662BD-990D-498B-A754-D53DA442C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354D32-C915-4922-A0F6-D7F9D980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9E5BD-E50B-4290-A344-06804C256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4B8C2-31AC-4A5B-90A8-2EDB26C7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6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now&#10;&#10;Description automatically generated">
            <a:extLst>
              <a:ext uri="{FF2B5EF4-FFF2-40B4-BE49-F238E27FC236}">
                <a16:creationId xmlns:a16="http://schemas.microsoft.com/office/drawing/2014/main" id="{E735DF1F-EFE3-40CC-A15E-2AF7D9BCF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52085-4F13-4A7A-9A05-7BCEE64F0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DC827-3141-4AAD-B7BE-28109338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94353-099A-4A76-AC7D-9492EB6D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6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4BCEB-B22C-4C35-B300-367E2331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CF1E1-183E-43A4-84D5-F751CBA2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3EB62-68D6-4830-9819-52DB477A1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3CE58-7588-4188-AC1A-34E9407A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FF67A-13E8-40FD-BDDE-F688532B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D8D99-28DA-40C6-AAEE-0F42B4428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EA95F-259D-412D-9F4C-403FE116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45628-459C-4DB2-B592-46F96D87CF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68211-B29C-4CDB-845B-C789B918A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E7379-DB2E-4824-9342-0E9085C48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306DE-851F-46FD-B560-38BF36F03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E1F1A-1810-4C6F-8C47-A420CD204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9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4BEDE6-8F15-4051-8EC4-3E73809CCA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F9CBE1-AEBF-422B-8AF4-D23872E8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C490C-6715-4FEA-AFA0-34CD2EC1D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85BA1-E4A8-4CFD-BB22-0A91DE35C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690F-6F9C-4C61-BEAB-E1189B2D8621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72DC6-07EE-45C7-9870-E82709CF7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D0FA0-BEFA-4E25-8AF0-DF157702C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540C7-AD94-43F4-8CF9-5BC6730A1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5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23826-EE0F-4FA1-A7BD-F7BFABDBD4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8FAC5-70D6-4C0B-9161-30927BCA1E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F7AB8B5-37FF-4E3C-A665-05A0D4BC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32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45A10-B53C-4FA2-829E-991E7F47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Chapters 7-22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19652-A93A-4083-8949-CB538704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2336" cy="4351338"/>
          </a:xfrm>
        </p:spPr>
        <p:txBody>
          <a:bodyPr/>
          <a:lstStyle/>
          <a:p>
            <a:r>
              <a:rPr lang="en-US" dirty="0"/>
              <a:t>No significant changes</a:t>
            </a:r>
          </a:p>
          <a:p>
            <a:pPr lvl="1"/>
            <a:r>
              <a:rPr lang="en-US" dirty="0"/>
              <a:t>Training, advancement, uniforms, junior leaders, FCF, etc.</a:t>
            </a:r>
          </a:p>
          <a:p>
            <a:r>
              <a:rPr lang="en-US" dirty="0"/>
              <a:t>Bible &amp; Leadership Merits</a:t>
            </a:r>
          </a:p>
          <a:p>
            <a:pPr lvl="1"/>
            <a:r>
              <a:rPr lang="en-US" dirty="0"/>
              <a:t>Page 16.2</a:t>
            </a:r>
          </a:p>
          <a:p>
            <a:pPr lvl="1"/>
            <a:r>
              <a:rPr lang="en-US" dirty="0"/>
              <a:t>Any Bible lesson, any leadership lesson</a:t>
            </a:r>
          </a:p>
        </p:txBody>
      </p:sp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08F2D88F-D039-43A9-BF17-381DAD835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87" y="197428"/>
            <a:ext cx="5034972" cy="6473536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BF9A040-91AC-48C1-AFE1-6B34EBAA198C}"/>
              </a:ext>
            </a:extLst>
          </p:cNvPr>
          <p:cNvSpPr/>
          <p:nvPr/>
        </p:nvSpPr>
        <p:spPr>
          <a:xfrm rot="1386073">
            <a:off x="7337715" y="2999979"/>
            <a:ext cx="2369127" cy="858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12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24EB7-ABB3-48C2-AD1E-C1C345CC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D23B7-4DBE-4B50-B590-B5F4DB893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9245" cy="4351338"/>
          </a:xfrm>
        </p:spPr>
        <p:txBody>
          <a:bodyPr/>
          <a:lstStyle/>
          <a:p>
            <a:r>
              <a:rPr lang="en-US" dirty="0"/>
              <a:t>Patrol System Matrix</a:t>
            </a:r>
          </a:p>
          <a:p>
            <a:pPr lvl="1"/>
            <a:r>
              <a:rPr lang="en-US" dirty="0"/>
              <a:t>This concept has not yet been fully integrated into all other aspects of the program or content in this manual – work in progress</a:t>
            </a:r>
          </a:p>
          <a:p>
            <a:pPr lvl="1"/>
            <a:r>
              <a:rPr lang="en-US" dirty="0"/>
              <a:t>Patrols of Excellence, Group Leadership Team, Annual Planning Retreat, etc.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4858611-9EFD-49A5-B531-803931198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942" y="176646"/>
            <a:ext cx="5059217" cy="65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02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A615-3734-47F6-883C-0C8ADD8F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1F2F1-C668-4C9C-8702-12FDE8AC4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52309" cy="4351338"/>
          </a:xfrm>
        </p:spPr>
        <p:txBody>
          <a:bodyPr/>
          <a:lstStyle/>
          <a:p>
            <a:r>
              <a:rPr lang="en-US" dirty="0"/>
              <a:t>Safety &amp; Supervision</a:t>
            </a:r>
          </a:p>
          <a:p>
            <a:r>
              <a:rPr lang="en-US" dirty="0"/>
              <a:t>Completely reworked in cooperation with Richard Hammar (legal counsel for AG)</a:t>
            </a:r>
          </a:p>
          <a:p>
            <a:pPr lvl="1"/>
            <a:r>
              <a:rPr lang="en-US" dirty="0"/>
              <a:t>Transportation &amp; Vehicles</a:t>
            </a:r>
          </a:p>
          <a:p>
            <a:pPr lvl="1"/>
            <a:r>
              <a:rPr lang="en-US" dirty="0"/>
              <a:t>Managing the Risk of Child Molestation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0950228-8468-4168-A571-25ADB2AA0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72" y="176646"/>
            <a:ext cx="5055178" cy="64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08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34069-0BAE-40D2-8A97-7791172F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60368"/>
            <a:ext cx="10515600" cy="1199716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Section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34E70-419F-4158-9B24-8D4F6DEA4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87348"/>
            <a:ext cx="10515600" cy="1111827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Supplemental Resources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1F9D2E1-D555-4AC4-B5F9-6512A40C9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76" y="3746777"/>
            <a:ext cx="7034647" cy="17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25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2AE77-EFBE-4600-BDDD-7B227B38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45BBC-12C5-40EF-BD90-A0915B777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Leader’s Advancement Logbook</a:t>
            </a:r>
          </a:p>
          <a:p>
            <a:r>
              <a:rPr lang="en-US" dirty="0"/>
              <a:t>Patch &amp; Pin Placement Guide</a:t>
            </a:r>
          </a:p>
          <a:p>
            <a:r>
              <a:rPr lang="en-US" dirty="0"/>
              <a:t>Glossary</a:t>
            </a:r>
          </a:p>
          <a:p>
            <a:r>
              <a:rPr lang="en-US" dirty="0"/>
              <a:t>Index – only on TracClub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91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23826-EE0F-4FA1-A7BD-F7BFABDBD4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8FAC5-70D6-4C0B-9161-30927BCA1E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F7AB8B5-37FF-4E3C-A665-05A0D4BC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1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722D-AA7F-4D92-A64D-517D0F8B2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595" y="1257444"/>
            <a:ext cx="7122967" cy="2871237"/>
          </a:xfrm>
        </p:spPr>
        <p:txBody>
          <a:bodyPr>
            <a:normAutofit/>
          </a:bodyPr>
          <a:lstStyle/>
          <a:p>
            <a:r>
              <a:rPr lang="en-US" sz="8000" dirty="0"/>
              <a:t>Royal Rangers Leader Manual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B38BCD-8ED1-40C8-B98B-EC7AAE4C6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9873" y="4187536"/>
            <a:ext cx="10073986" cy="1070264"/>
          </a:xfrm>
        </p:spPr>
        <p:txBody>
          <a:bodyPr/>
          <a:lstStyle/>
          <a:p>
            <a:r>
              <a:rPr lang="en-US" dirty="0"/>
              <a:t>2019 Edition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8FA878B-F1E2-4160-9E7B-3E5321781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35" y="5316654"/>
            <a:ext cx="2944091" cy="125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5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7E69-0305-4025-B1BF-785CA6A8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E3C13-5E45-454D-AEA5-70E6FE79E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Full-sized 8.5” x 11” format, 3-hole punched</a:t>
            </a:r>
          </a:p>
          <a:p>
            <a:r>
              <a:rPr lang="en-US" dirty="0"/>
              <a:t>Separate 3-ring binder – multi-purpose use</a:t>
            </a:r>
          </a:p>
          <a:p>
            <a:r>
              <a:rPr lang="en-US" dirty="0"/>
              <a:t>Core content printed, supplemental on TracClub</a:t>
            </a:r>
          </a:p>
          <a:p>
            <a:r>
              <a:rPr lang="en-US" dirty="0"/>
              <a:t>2-year membership to Leaders Resource Track</a:t>
            </a:r>
          </a:p>
          <a:p>
            <a:r>
              <a:rPr lang="en-US" dirty="0"/>
              <a:t>Minimal color &amp; artwork - easy printing of updates</a:t>
            </a:r>
          </a:p>
          <a:p>
            <a:r>
              <a:rPr lang="en-US" dirty="0"/>
              <a:t>Pages numbered by chapter</a:t>
            </a:r>
          </a:p>
        </p:txBody>
      </p:sp>
    </p:spTree>
    <p:extLst>
      <p:ext uri="{BB962C8B-B14F-4D97-AF65-F5344CB8AC3E}">
        <p14:creationId xmlns:p14="http://schemas.microsoft.com/office/powerpoint/2010/main" val="482199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7281-9049-4026-A553-3C8D5F42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946EA-9ED7-440B-8A4F-1FA012A3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02927" cy="4351338"/>
          </a:xfrm>
        </p:spPr>
        <p:txBody>
          <a:bodyPr/>
          <a:lstStyle/>
          <a:p>
            <a:r>
              <a:rPr lang="en-US" dirty="0"/>
              <a:t>Intro to Royal Rangers</a:t>
            </a:r>
          </a:p>
          <a:p>
            <a:r>
              <a:rPr lang="en-US" dirty="0"/>
              <a:t>Core Program Content</a:t>
            </a:r>
          </a:p>
          <a:p>
            <a:r>
              <a:rPr lang="en-US" dirty="0"/>
              <a:t>Supplemental Content on TracClub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AB8CE8-4994-4BF3-BB5D-987560DC2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7" y="158976"/>
            <a:ext cx="5105399" cy="65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49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CAC0A-A61F-4F33-9AE0-B34571C07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1A21E-96F2-4B9D-80E0-45EA9BFDA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6055" cy="4351338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Welcome to the Adventure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Value of Gender-Specific Ministry for Kids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The Basics – an intro to RR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Mission, Methods, &amp; Mentoring Process</a:t>
            </a: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CC555CB-1402-41B1-AA52-A5EF5310F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5" y="145474"/>
            <a:ext cx="5103668" cy="65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70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9A19-C804-4AC2-8B02-5A5039E5D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6A901-87EF-4C01-B12C-CA3976F59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6836" cy="4667250"/>
          </a:xfrm>
        </p:spPr>
        <p:txBody>
          <a:bodyPr>
            <a:normAutofit/>
          </a:bodyPr>
          <a:lstStyle/>
          <a:p>
            <a:r>
              <a:rPr lang="en-US" dirty="0"/>
              <a:t>Revised Seven Methods</a:t>
            </a:r>
          </a:p>
          <a:p>
            <a:pPr lvl="1"/>
            <a:r>
              <a:rPr lang="en-US" dirty="0"/>
              <a:t>Pages 4.2 – 4.4</a:t>
            </a:r>
          </a:p>
          <a:p>
            <a:r>
              <a:rPr lang="en-US" dirty="0"/>
              <a:t>Mentoring Process</a:t>
            </a:r>
          </a:p>
          <a:p>
            <a:pPr lvl="1"/>
            <a:r>
              <a:rPr lang="en-US" dirty="0"/>
              <a:t>Page 4.2 - hear, see, do, teach</a:t>
            </a:r>
          </a:p>
          <a:p>
            <a:r>
              <a:rPr lang="en-US" dirty="0"/>
              <a:t>Discipleship Model</a:t>
            </a:r>
          </a:p>
          <a:p>
            <a:pPr lvl="1"/>
            <a:r>
              <a:rPr lang="en-US" dirty="0"/>
              <a:t>Page 4.5</a:t>
            </a:r>
          </a:p>
          <a:p>
            <a:pPr lvl="1"/>
            <a:r>
              <a:rPr lang="en-US" dirty="0"/>
              <a:t>Comprehensive roadmap for mentoring &amp; discipleship within RR that aligns with Acts 2 process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2295A7E-4AE7-44B9-99EE-0FA96A6AA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2" y="187036"/>
            <a:ext cx="5043055" cy="64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3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34069-0BAE-40D2-8A97-7791172F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911494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Section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34E70-419F-4158-9B24-8D4F6DEA4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69277"/>
            <a:ext cx="10515600" cy="252037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Core Program Content</a:t>
            </a:r>
          </a:p>
        </p:txBody>
      </p:sp>
    </p:spTree>
    <p:extLst>
      <p:ext uri="{BB962C8B-B14F-4D97-AF65-F5344CB8AC3E}">
        <p14:creationId xmlns:p14="http://schemas.microsoft.com/office/powerpoint/2010/main" val="70758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2A33D-E586-4541-A68F-C9A9FD4F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CE6B9-E9D7-4B75-9DDC-5051655D5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3823" cy="4351338"/>
          </a:xfrm>
        </p:spPr>
        <p:txBody>
          <a:bodyPr/>
          <a:lstStyle/>
          <a:p>
            <a:r>
              <a:rPr lang="en-US" dirty="0"/>
              <a:t>Sexual Morality Statement</a:t>
            </a:r>
          </a:p>
          <a:p>
            <a:pPr lvl="1"/>
            <a:r>
              <a:rPr lang="en-US" dirty="0"/>
              <a:t>Page 5.6</a:t>
            </a:r>
          </a:p>
          <a:p>
            <a:r>
              <a:rPr lang="en-US" dirty="0"/>
              <a:t>Alternate Outpost Structures</a:t>
            </a:r>
          </a:p>
          <a:p>
            <a:pPr lvl="1"/>
            <a:r>
              <a:rPr lang="en-US" dirty="0"/>
              <a:t>Page 5.6 – 5.9  (“RR Lite”)</a:t>
            </a:r>
          </a:p>
          <a:p>
            <a:r>
              <a:rPr lang="en-US" dirty="0"/>
              <a:t>Minimum Program Requirements</a:t>
            </a:r>
          </a:p>
          <a:p>
            <a:pPr lvl="1"/>
            <a:r>
              <a:rPr lang="en-US" dirty="0"/>
              <a:t>Page 5.9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360C0A-BCE7-4AE6-87A9-C8D08CAF9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68" y="129886"/>
            <a:ext cx="5131954" cy="65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44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C8C9-CA20-4E54-ADDA-4BA9FFBC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B02B-E3A4-461F-82B6-D5EC8986E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7733" cy="4351338"/>
          </a:xfrm>
        </p:spPr>
        <p:txBody>
          <a:bodyPr/>
          <a:lstStyle/>
          <a:p>
            <a:r>
              <a:rPr lang="en-US" dirty="0"/>
              <a:t>Integrating RR with Other Church Ministries</a:t>
            </a:r>
          </a:p>
          <a:p>
            <a:pPr lvl="1"/>
            <a:r>
              <a:rPr lang="en-US" dirty="0"/>
              <a:t>Girl’s Ministries – Plan A, B, &amp; C</a:t>
            </a:r>
          </a:p>
          <a:p>
            <a:pPr lvl="1"/>
            <a:r>
              <a:rPr lang="en-US" dirty="0"/>
              <a:t>Children’s Ministries</a:t>
            </a:r>
          </a:p>
          <a:p>
            <a:pPr lvl="1"/>
            <a:r>
              <a:rPr lang="en-US" dirty="0"/>
              <a:t>Youth Ministries</a:t>
            </a:r>
          </a:p>
          <a:p>
            <a:pPr lvl="1"/>
            <a:r>
              <a:rPr lang="en-US" dirty="0"/>
              <a:t>Men’s Ministries</a:t>
            </a:r>
          </a:p>
          <a:p>
            <a:pPr lvl="1"/>
            <a:r>
              <a:rPr lang="en-US" dirty="0"/>
              <a:t>Eight Goals for Kids</a:t>
            </a:r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E3323D97-BD97-4912-9A21-3A0E27041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33" y="163657"/>
            <a:ext cx="5079422" cy="65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25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649</Words>
  <Application>Microsoft Office PowerPoint</Application>
  <PresentationFormat>Widescreen</PresentationFormat>
  <Paragraphs>92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Royal Rangers Leader Manual</vt:lpstr>
      <vt:lpstr>Key Features</vt:lpstr>
      <vt:lpstr>Table of Contents</vt:lpstr>
      <vt:lpstr>Section 1</vt:lpstr>
      <vt:lpstr>Chapter 4</vt:lpstr>
      <vt:lpstr>Section 2</vt:lpstr>
      <vt:lpstr>Chapter 5</vt:lpstr>
      <vt:lpstr>Chapter 6</vt:lpstr>
      <vt:lpstr>Chapters 7-22</vt:lpstr>
      <vt:lpstr>Chapter 23</vt:lpstr>
      <vt:lpstr>Chapter 27</vt:lpstr>
      <vt:lpstr>Section 3</vt:lpstr>
      <vt:lpstr>Appendixes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Hicks, John</dc:creator>
  <cp:lastModifiedBy>Hicks, John</cp:lastModifiedBy>
  <cp:revision>22</cp:revision>
  <dcterms:created xsi:type="dcterms:W3CDTF">2019-01-24T16:59:32Z</dcterms:created>
  <dcterms:modified xsi:type="dcterms:W3CDTF">2019-03-19T17:46:35Z</dcterms:modified>
</cp:coreProperties>
</file>