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 id="2147483704" r:id="rId2"/>
  </p:sldMasterIdLst>
  <p:notesMasterIdLst>
    <p:notesMasterId r:id="rId49"/>
  </p:notesMasterIdLst>
  <p:handoutMasterIdLst>
    <p:handoutMasterId r:id="rId50"/>
  </p:handoutMasterIdLst>
  <p:sldIdLst>
    <p:sldId id="314" r:id="rId3"/>
    <p:sldId id="842" r:id="rId4"/>
    <p:sldId id="845" r:id="rId5"/>
    <p:sldId id="844" r:id="rId6"/>
    <p:sldId id="843" r:id="rId7"/>
    <p:sldId id="862" r:id="rId8"/>
    <p:sldId id="863" r:id="rId9"/>
    <p:sldId id="864" r:id="rId10"/>
    <p:sldId id="865" r:id="rId11"/>
    <p:sldId id="866" r:id="rId12"/>
    <p:sldId id="867" r:id="rId13"/>
    <p:sldId id="868" r:id="rId14"/>
    <p:sldId id="869" r:id="rId15"/>
    <p:sldId id="890" r:id="rId16"/>
    <p:sldId id="891" r:id="rId17"/>
    <p:sldId id="892" r:id="rId18"/>
    <p:sldId id="893" r:id="rId19"/>
    <p:sldId id="850" r:id="rId20"/>
    <p:sldId id="851" r:id="rId21"/>
    <p:sldId id="852" r:id="rId22"/>
    <p:sldId id="853" r:id="rId23"/>
    <p:sldId id="854" r:id="rId24"/>
    <p:sldId id="855" r:id="rId25"/>
    <p:sldId id="856" r:id="rId26"/>
    <p:sldId id="857" r:id="rId27"/>
    <p:sldId id="858" r:id="rId28"/>
    <p:sldId id="859" r:id="rId29"/>
    <p:sldId id="860" r:id="rId30"/>
    <p:sldId id="861" r:id="rId31"/>
    <p:sldId id="886" r:id="rId32"/>
    <p:sldId id="887" r:id="rId33"/>
    <p:sldId id="888" r:id="rId34"/>
    <p:sldId id="889" r:id="rId35"/>
    <p:sldId id="874" r:id="rId36"/>
    <p:sldId id="875" r:id="rId37"/>
    <p:sldId id="876" r:id="rId38"/>
    <p:sldId id="877" r:id="rId39"/>
    <p:sldId id="878" r:id="rId40"/>
    <p:sldId id="879" r:id="rId41"/>
    <p:sldId id="880" r:id="rId42"/>
    <p:sldId id="881" r:id="rId43"/>
    <p:sldId id="882" r:id="rId44"/>
    <p:sldId id="883" r:id="rId45"/>
    <p:sldId id="884" r:id="rId46"/>
    <p:sldId id="885" r:id="rId47"/>
    <p:sldId id="775" r:id="rId48"/>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5pPr>
    <a:lvl6pPr marL="2286000" algn="l" defTabSz="914400" rtl="0" eaLnBrk="1" latinLnBrk="0" hangingPunct="1">
      <a:defRPr sz="2400" b="1" kern="1200">
        <a:solidFill>
          <a:schemeClr val="tx1"/>
        </a:solidFill>
        <a:latin typeface="Arial" panose="020B0604020202020204" pitchFamily="34" charset="0"/>
        <a:ea typeface="+mn-ea"/>
        <a:cs typeface="+mn-cs"/>
      </a:defRPr>
    </a:lvl6pPr>
    <a:lvl7pPr marL="2743200" algn="l" defTabSz="914400" rtl="0" eaLnBrk="1" latinLnBrk="0" hangingPunct="1">
      <a:defRPr sz="2400" b="1" kern="1200">
        <a:solidFill>
          <a:schemeClr val="tx1"/>
        </a:solidFill>
        <a:latin typeface="Arial" panose="020B0604020202020204" pitchFamily="34" charset="0"/>
        <a:ea typeface="+mn-ea"/>
        <a:cs typeface="+mn-cs"/>
      </a:defRPr>
    </a:lvl7pPr>
    <a:lvl8pPr marL="3200400" algn="l" defTabSz="914400" rtl="0" eaLnBrk="1" latinLnBrk="0" hangingPunct="1">
      <a:defRPr sz="2400" b="1" kern="1200">
        <a:solidFill>
          <a:schemeClr val="tx1"/>
        </a:solidFill>
        <a:latin typeface="Arial" panose="020B0604020202020204" pitchFamily="34" charset="0"/>
        <a:ea typeface="+mn-ea"/>
        <a:cs typeface="+mn-cs"/>
      </a:defRPr>
    </a:lvl8pPr>
    <a:lvl9pPr marL="3657600" algn="l" defTabSz="914400" rtl="0" eaLnBrk="1" latinLnBrk="0" hangingPunct="1">
      <a:defRPr sz="24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141">
          <p15:clr>
            <a:srgbClr val="A4A3A4"/>
          </p15:clr>
        </p15:guide>
        <p15:guide id="2" orient="horz" pos="653">
          <p15:clr>
            <a:srgbClr val="A4A3A4"/>
          </p15:clr>
        </p15:guide>
        <p15:guide id="3" orient="horz" pos="1309">
          <p15:clr>
            <a:srgbClr val="A4A3A4"/>
          </p15:clr>
        </p15:guide>
        <p15:guide id="4" orient="horz" pos="1453">
          <p15:clr>
            <a:srgbClr val="A4A3A4"/>
          </p15:clr>
        </p15:guide>
        <p15:guide id="5" pos="2945">
          <p15:clr>
            <a:srgbClr val="A4A3A4"/>
          </p15:clr>
        </p15:guide>
        <p15:guide id="6" pos="5313">
          <p15:clr>
            <a:srgbClr val="A4A3A4"/>
          </p15:clr>
        </p15:guide>
        <p15:guide id="7" pos="425">
          <p15:clr>
            <a:srgbClr val="A4A3A4"/>
          </p15:clr>
        </p15:guide>
        <p15:guide id="8" pos="4321">
          <p15:clr>
            <a:srgbClr val="A4A3A4"/>
          </p15:clr>
        </p15:guide>
        <p15:guide id="9" pos="225">
          <p15:clr>
            <a:srgbClr val="A4A3A4"/>
          </p15:clr>
        </p15:guide>
        <p15:guide id="10" pos="251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333FF"/>
    <a:srgbClr val="33CC33"/>
    <a:srgbClr val="FFCC00"/>
    <a:srgbClr val="336699"/>
    <a:srgbClr val="FFFF99"/>
    <a:srgbClr val="FFFF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94" autoAdjust="0"/>
    <p:restoredTop sz="97227" autoAdjust="0"/>
  </p:normalViewPr>
  <p:slideViewPr>
    <p:cSldViewPr snapToGrid="0">
      <p:cViewPr varScale="1">
        <p:scale>
          <a:sx n="111" d="100"/>
          <a:sy n="111" d="100"/>
        </p:scale>
        <p:origin x="1263" y="60"/>
      </p:cViewPr>
      <p:guideLst>
        <p:guide orient="horz" pos="4141"/>
        <p:guide orient="horz" pos="653"/>
        <p:guide orient="horz" pos="1309"/>
        <p:guide orient="horz" pos="1453"/>
        <p:guide pos="2945"/>
        <p:guide pos="5313"/>
        <p:guide pos="425"/>
        <p:guide pos="4321"/>
        <p:guide pos="225"/>
        <p:guide pos="2513"/>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3" d="100"/>
          <a:sy n="53" d="100"/>
        </p:scale>
        <p:origin x="-178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4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1938" name="Rectangle 2">
            <a:extLst>
              <a:ext uri="{FF2B5EF4-FFF2-40B4-BE49-F238E27FC236}">
                <a16:creationId xmlns:a16="http://schemas.microsoft.com/office/drawing/2014/main" id="{DD592C6A-D4B0-7006-E80D-DCAB1823A49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dirty="0" smtClean="0"/>
            </a:lvl1pPr>
          </a:lstStyle>
          <a:p>
            <a:pPr>
              <a:defRPr/>
            </a:pPr>
            <a:endParaRPr lang="en-US"/>
          </a:p>
        </p:txBody>
      </p:sp>
      <p:sp>
        <p:nvSpPr>
          <p:cNvPr id="1191939" name="Rectangle 3">
            <a:extLst>
              <a:ext uri="{FF2B5EF4-FFF2-40B4-BE49-F238E27FC236}">
                <a16:creationId xmlns:a16="http://schemas.microsoft.com/office/drawing/2014/main" id="{570E5513-258A-FF64-484B-9A2D885EC0EB}"/>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dirty="0" smtClean="0"/>
            </a:lvl1pPr>
          </a:lstStyle>
          <a:p>
            <a:pPr>
              <a:defRPr/>
            </a:pPr>
            <a:endParaRPr lang="en-US"/>
          </a:p>
        </p:txBody>
      </p:sp>
      <p:sp>
        <p:nvSpPr>
          <p:cNvPr id="1191940" name="Rectangle 4">
            <a:extLst>
              <a:ext uri="{FF2B5EF4-FFF2-40B4-BE49-F238E27FC236}">
                <a16:creationId xmlns:a16="http://schemas.microsoft.com/office/drawing/2014/main" id="{F88A1951-CB2C-0DD1-FBA9-FD6D89E85C6B}"/>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dirty="0" smtClean="0"/>
            </a:lvl1pPr>
          </a:lstStyle>
          <a:p>
            <a:pPr>
              <a:defRPr/>
            </a:pPr>
            <a:endParaRPr lang="en-US"/>
          </a:p>
        </p:txBody>
      </p:sp>
      <p:sp>
        <p:nvSpPr>
          <p:cNvPr id="1191941" name="Rectangle 5">
            <a:extLst>
              <a:ext uri="{FF2B5EF4-FFF2-40B4-BE49-F238E27FC236}">
                <a16:creationId xmlns:a16="http://schemas.microsoft.com/office/drawing/2014/main" id="{3D5B80DE-9689-7DE5-FF40-4830D38F815B}"/>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fld id="{B108C41F-B5A2-4D2C-A5A4-83B301D0CEE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7298" name="Rectangle 2">
            <a:extLst>
              <a:ext uri="{FF2B5EF4-FFF2-40B4-BE49-F238E27FC236}">
                <a16:creationId xmlns:a16="http://schemas.microsoft.com/office/drawing/2014/main" id="{D5E61377-D964-AEC9-60E8-EE7556AAB5D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dirty="0" smtClean="0"/>
            </a:lvl1pPr>
          </a:lstStyle>
          <a:p>
            <a:pPr>
              <a:defRPr/>
            </a:pPr>
            <a:endParaRPr lang="en-US"/>
          </a:p>
        </p:txBody>
      </p:sp>
      <p:sp>
        <p:nvSpPr>
          <p:cNvPr id="567299" name="Rectangle 3">
            <a:extLst>
              <a:ext uri="{FF2B5EF4-FFF2-40B4-BE49-F238E27FC236}">
                <a16:creationId xmlns:a16="http://schemas.microsoft.com/office/drawing/2014/main" id="{753D8942-FE99-D7EB-C2AB-70883A27F23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dirty="0" smtClean="0"/>
            </a:lvl1pPr>
          </a:lstStyle>
          <a:p>
            <a:pPr>
              <a:defRPr/>
            </a:pPr>
            <a:endParaRPr lang="en-US"/>
          </a:p>
        </p:txBody>
      </p:sp>
      <p:sp>
        <p:nvSpPr>
          <p:cNvPr id="50180" name="Rectangle 4">
            <a:extLst>
              <a:ext uri="{FF2B5EF4-FFF2-40B4-BE49-F238E27FC236}">
                <a16:creationId xmlns:a16="http://schemas.microsoft.com/office/drawing/2014/main" id="{FE5E1BF2-3198-6474-DC66-805947929B5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7301" name="Rectangle 5">
            <a:extLst>
              <a:ext uri="{FF2B5EF4-FFF2-40B4-BE49-F238E27FC236}">
                <a16:creationId xmlns:a16="http://schemas.microsoft.com/office/drawing/2014/main" id="{E93B61FB-E862-16D1-B8E8-3B17900B0E23}"/>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67302" name="Rectangle 6">
            <a:extLst>
              <a:ext uri="{FF2B5EF4-FFF2-40B4-BE49-F238E27FC236}">
                <a16:creationId xmlns:a16="http://schemas.microsoft.com/office/drawing/2014/main" id="{4BCCD3AA-3A4B-D9E9-E195-B6435C9BED7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dirty="0" smtClean="0"/>
            </a:lvl1pPr>
          </a:lstStyle>
          <a:p>
            <a:pPr>
              <a:defRPr/>
            </a:pPr>
            <a:endParaRPr lang="en-US"/>
          </a:p>
        </p:txBody>
      </p:sp>
      <p:sp>
        <p:nvSpPr>
          <p:cNvPr id="567303" name="Rectangle 7">
            <a:extLst>
              <a:ext uri="{FF2B5EF4-FFF2-40B4-BE49-F238E27FC236}">
                <a16:creationId xmlns:a16="http://schemas.microsoft.com/office/drawing/2014/main" id="{95C6ECE2-A7B0-299F-AC0B-11E5534E377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fld id="{82AE9B39-1FD7-494D-B604-1ADDE7F5279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93BDD60A-D96C-B00F-05A3-924838C62D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1404B6F-21B7-41C1-9DA6-64C50A8A34DB}"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8067" name="Rectangle 2">
            <a:extLst>
              <a:ext uri="{FF2B5EF4-FFF2-40B4-BE49-F238E27FC236}">
                <a16:creationId xmlns:a16="http://schemas.microsoft.com/office/drawing/2014/main" id="{E19B7C90-1F62-86C5-1E69-92AAA684DE7B}"/>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7" tIns="44450" rIns="90487" bIns="44450"/>
          <a:lstStyle/>
          <a:p>
            <a:pPr eaLnBrk="1" hangingPunct="1"/>
            <a:endParaRPr lang="en-US" altLang="en-US"/>
          </a:p>
        </p:txBody>
      </p:sp>
      <p:sp>
        <p:nvSpPr>
          <p:cNvPr id="88068" name="Rectangle 3">
            <a:extLst>
              <a:ext uri="{FF2B5EF4-FFF2-40B4-BE49-F238E27FC236}">
                <a16:creationId xmlns:a16="http://schemas.microsoft.com/office/drawing/2014/main" id="{2FA352EC-89E5-06E7-08C1-C192E497339D}"/>
              </a:ext>
            </a:extLst>
          </p:cNvPr>
          <p:cNvSpPr>
            <a:spLocks noGrp="1" noRot="1" noChangeAspect="1" noChangeArrowheads="1" noTextEdit="1"/>
          </p:cNvSpPr>
          <p:nvPr>
            <p:ph type="sldImg"/>
          </p:nvPr>
        </p:nvSpPr>
        <p:spPr>
          <a:xfrm>
            <a:off x="1379538" y="844550"/>
            <a:ext cx="4098925" cy="3073400"/>
          </a:xfrm>
          <a:ln w="12700" cap="flat">
            <a:solidFill>
              <a:schemeClr val="tx1"/>
            </a:solid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1E5414B6-4E11-606E-73B4-54B1F20035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E60BDED0-D7BC-4FB8-83C1-050BCB96D453}" type="slidenum">
              <a:rPr lang="en-US" altLang="en-US" sz="1200" b="0"/>
              <a:pPr/>
              <a:t>45</a:t>
            </a:fld>
            <a:endParaRPr lang="en-US" altLang="en-US" sz="1200" b="0"/>
          </a:p>
        </p:txBody>
      </p:sp>
      <p:sp>
        <p:nvSpPr>
          <p:cNvPr id="60419" name="Rectangle 2">
            <a:extLst>
              <a:ext uri="{FF2B5EF4-FFF2-40B4-BE49-F238E27FC236}">
                <a16:creationId xmlns:a16="http://schemas.microsoft.com/office/drawing/2014/main" id="{F75B9D5D-0505-80EA-C610-D447114309E8}"/>
              </a:ext>
            </a:extLst>
          </p:cNvPr>
          <p:cNvSpPr>
            <a:spLocks noRot="1" noChangeArrowheads="1" noTextEdit="1"/>
          </p:cNvSpPr>
          <p:nvPr>
            <p:ph type="sldImg"/>
          </p:nvPr>
        </p:nvSpPr>
        <p:spPr>
          <a:ln/>
        </p:spPr>
      </p:sp>
      <p:sp>
        <p:nvSpPr>
          <p:cNvPr id="60420" name="Rectangle 3">
            <a:extLst>
              <a:ext uri="{FF2B5EF4-FFF2-40B4-BE49-F238E27FC236}">
                <a16:creationId xmlns:a16="http://schemas.microsoft.com/office/drawing/2014/main" id="{BD58FC1E-99A1-DA12-F5FA-9FD235E31A0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4036D7AD-A114-D12A-40D0-D30D57CD94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B1ABAC96-575E-480F-9C1A-79ED7B2CFF89}" type="slidenum">
              <a:rPr lang="en-US" altLang="en-US" sz="1200" b="0"/>
              <a:pPr/>
              <a:t>46</a:t>
            </a:fld>
            <a:endParaRPr lang="en-US" altLang="en-US" sz="1200" b="0"/>
          </a:p>
        </p:txBody>
      </p:sp>
      <p:sp>
        <p:nvSpPr>
          <p:cNvPr id="61443" name="Rectangle 2">
            <a:extLst>
              <a:ext uri="{FF2B5EF4-FFF2-40B4-BE49-F238E27FC236}">
                <a16:creationId xmlns:a16="http://schemas.microsoft.com/office/drawing/2014/main" id="{87A8ACEB-2CFA-998E-988A-FF161F2BD2F6}"/>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7" tIns="44450" rIns="90487" bIns="44450"/>
          <a:lstStyle/>
          <a:p>
            <a:pPr eaLnBrk="1" hangingPunct="1"/>
            <a:endParaRPr lang="en-US" altLang="en-US"/>
          </a:p>
        </p:txBody>
      </p:sp>
      <p:sp>
        <p:nvSpPr>
          <p:cNvPr id="61444" name="Rectangle 3">
            <a:extLst>
              <a:ext uri="{FF2B5EF4-FFF2-40B4-BE49-F238E27FC236}">
                <a16:creationId xmlns:a16="http://schemas.microsoft.com/office/drawing/2014/main" id="{74CFF9DC-BFCF-47D1-FC94-ABD30675F21C}"/>
              </a:ext>
            </a:extLst>
          </p:cNvPr>
          <p:cNvSpPr>
            <a:spLocks noRot="1" noChangeArrowheads="1" noTextEdit="1"/>
          </p:cNvSpPr>
          <p:nvPr>
            <p:ph type="sldImg"/>
          </p:nvPr>
        </p:nvSpPr>
        <p:spPr>
          <a:xfrm>
            <a:off x="1381125" y="844550"/>
            <a:ext cx="4097338" cy="3073400"/>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99B34548-EEA4-BC83-A5F7-0EF4525A07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F247FB15-6111-4D13-9072-A1650D8FA9D5}" type="slidenum">
              <a:rPr lang="en-US" altLang="en-US" sz="1200" b="0"/>
              <a:pPr/>
              <a:t>9</a:t>
            </a:fld>
            <a:endParaRPr lang="en-US" altLang="en-US" sz="1200" b="0"/>
          </a:p>
        </p:txBody>
      </p:sp>
      <p:sp>
        <p:nvSpPr>
          <p:cNvPr id="52227" name="Rectangle 2">
            <a:extLst>
              <a:ext uri="{FF2B5EF4-FFF2-40B4-BE49-F238E27FC236}">
                <a16:creationId xmlns:a16="http://schemas.microsoft.com/office/drawing/2014/main" id="{74BF6341-BDAF-DA1C-1F8D-AEB80791C764}"/>
              </a:ext>
            </a:extLst>
          </p:cNvPr>
          <p:cNvSpPr>
            <a:spLocks noRot="1" noChangeArrowheads="1" noTextEdit="1"/>
          </p:cNvSpPr>
          <p:nvPr>
            <p:ph type="sldImg"/>
          </p:nvPr>
        </p:nvSpPr>
        <p:spPr>
          <a:ln/>
        </p:spPr>
      </p:sp>
      <p:sp>
        <p:nvSpPr>
          <p:cNvPr id="52228" name="Rectangle 3">
            <a:extLst>
              <a:ext uri="{FF2B5EF4-FFF2-40B4-BE49-F238E27FC236}">
                <a16:creationId xmlns:a16="http://schemas.microsoft.com/office/drawing/2014/main" id="{883D73C3-0CA3-62BF-951D-2A54A897EF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14839E5A-1035-F0AE-1EE9-8E2C020C7B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DCA004E1-5B91-4C49-AB9B-299ED100D86A}" type="slidenum">
              <a:rPr lang="en-US" altLang="en-US" sz="1200" b="0"/>
              <a:pPr/>
              <a:t>13</a:t>
            </a:fld>
            <a:endParaRPr lang="en-US" altLang="en-US" sz="1200" b="0"/>
          </a:p>
        </p:txBody>
      </p:sp>
      <p:sp>
        <p:nvSpPr>
          <p:cNvPr id="53251" name="Rectangle 2">
            <a:extLst>
              <a:ext uri="{FF2B5EF4-FFF2-40B4-BE49-F238E27FC236}">
                <a16:creationId xmlns:a16="http://schemas.microsoft.com/office/drawing/2014/main" id="{224C7F3A-945C-7105-345E-7A2171BC871E}"/>
              </a:ext>
            </a:extLst>
          </p:cNvPr>
          <p:cNvSpPr>
            <a:spLocks noRot="1" noChangeArrowheads="1" noTextEdit="1"/>
          </p:cNvSpPr>
          <p:nvPr>
            <p:ph type="sldImg"/>
          </p:nvPr>
        </p:nvSpPr>
        <p:spPr>
          <a:ln/>
        </p:spPr>
      </p:sp>
      <p:sp>
        <p:nvSpPr>
          <p:cNvPr id="53252" name="Rectangle 3">
            <a:extLst>
              <a:ext uri="{FF2B5EF4-FFF2-40B4-BE49-F238E27FC236}">
                <a16:creationId xmlns:a16="http://schemas.microsoft.com/office/drawing/2014/main" id="{7B78F581-3F77-8256-0C66-A86B93990B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F3CAC4BE-20E4-8DE1-334C-06386D57E2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70A8E3F8-857D-4A41-941B-A64DA736153A}" type="slidenum">
              <a:rPr lang="en-US" altLang="en-US" sz="1200" b="0"/>
              <a:pPr/>
              <a:t>21</a:t>
            </a:fld>
            <a:endParaRPr lang="en-US" altLang="en-US" sz="1200" b="0"/>
          </a:p>
        </p:txBody>
      </p:sp>
      <p:sp>
        <p:nvSpPr>
          <p:cNvPr id="54275" name="Rectangle 2">
            <a:extLst>
              <a:ext uri="{FF2B5EF4-FFF2-40B4-BE49-F238E27FC236}">
                <a16:creationId xmlns:a16="http://schemas.microsoft.com/office/drawing/2014/main" id="{DF5FF0E6-F78D-BA75-51D9-383C36315377}"/>
              </a:ext>
            </a:extLst>
          </p:cNvPr>
          <p:cNvSpPr>
            <a:spLocks noRot="1" noChangeArrowheads="1" noTextEdit="1"/>
          </p:cNvSpPr>
          <p:nvPr>
            <p:ph type="sldImg"/>
          </p:nvPr>
        </p:nvSpPr>
        <p:spPr>
          <a:ln/>
        </p:spPr>
      </p:sp>
      <p:sp>
        <p:nvSpPr>
          <p:cNvPr id="54276" name="Rectangle 3">
            <a:extLst>
              <a:ext uri="{FF2B5EF4-FFF2-40B4-BE49-F238E27FC236}">
                <a16:creationId xmlns:a16="http://schemas.microsoft.com/office/drawing/2014/main" id="{325BC720-1A10-229A-958D-C4D85CB1EA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6FE58B5A-13E1-F099-48B8-154AB39E7B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4234835F-CD7B-49EE-A077-E38D8D418F89}" type="slidenum">
              <a:rPr lang="en-US" altLang="en-US" sz="1200" b="0"/>
              <a:pPr/>
              <a:t>25</a:t>
            </a:fld>
            <a:endParaRPr lang="en-US" altLang="en-US" sz="1200" b="0"/>
          </a:p>
        </p:txBody>
      </p:sp>
      <p:sp>
        <p:nvSpPr>
          <p:cNvPr id="55299" name="Rectangle 2">
            <a:extLst>
              <a:ext uri="{FF2B5EF4-FFF2-40B4-BE49-F238E27FC236}">
                <a16:creationId xmlns:a16="http://schemas.microsoft.com/office/drawing/2014/main" id="{20C67C60-D5EC-52AF-59C8-064D608A76EF}"/>
              </a:ext>
            </a:extLst>
          </p:cNvPr>
          <p:cNvSpPr>
            <a:spLocks noRot="1" noChangeArrowheads="1" noTextEdit="1"/>
          </p:cNvSpPr>
          <p:nvPr>
            <p:ph type="sldImg"/>
          </p:nvPr>
        </p:nvSpPr>
        <p:spPr>
          <a:ln/>
        </p:spPr>
      </p:sp>
      <p:sp>
        <p:nvSpPr>
          <p:cNvPr id="55300" name="Rectangle 3">
            <a:extLst>
              <a:ext uri="{FF2B5EF4-FFF2-40B4-BE49-F238E27FC236}">
                <a16:creationId xmlns:a16="http://schemas.microsoft.com/office/drawing/2014/main" id="{4E633180-9876-DCFA-A7E4-B618075A522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89C8378C-02A6-98C2-AFEA-C1EFC64B58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EF9A6425-E310-4CBE-9F61-49146B03063E}" type="slidenum">
              <a:rPr lang="en-US" altLang="en-US" sz="1200" b="0"/>
              <a:pPr/>
              <a:t>29</a:t>
            </a:fld>
            <a:endParaRPr lang="en-US" altLang="en-US" sz="1200" b="0"/>
          </a:p>
        </p:txBody>
      </p:sp>
      <p:sp>
        <p:nvSpPr>
          <p:cNvPr id="56323" name="Rectangle 2">
            <a:extLst>
              <a:ext uri="{FF2B5EF4-FFF2-40B4-BE49-F238E27FC236}">
                <a16:creationId xmlns:a16="http://schemas.microsoft.com/office/drawing/2014/main" id="{3875EB78-AAA5-8FB9-BD1F-EBAEB60481BE}"/>
              </a:ext>
            </a:extLst>
          </p:cNvPr>
          <p:cNvSpPr>
            <a:spLocks noRot="1" noChangeArrowheads="1" noTextEdit="1"/>
          </p:cNvSpPr>
          <p:nvPr>
            <p:ph type="sldImg"/>
          </p:nvPr>
        </p:nvSpPr>
        <p:spPr>
          <a:ln/>
        </p:spPr>
      </p:sp>
      <p:sp>
        <p:nvSpPr>
          <p:cNvPr id="56324" name="Rectangle 3">
            <a:extLst>
              <a:ext uri="{FF2B5EF4-FFF2-40B4-BE49-F238E27FC236}">
                <a16:creationId xmlns:a16="http://schemas.microsoft.com/office/drawing/2014/main" id="{233A4AAE-CBBC-7FAE-6811-86F6222922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CABBA2AA-9CB3-0778-52BA-9E572E1403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5D66B6AD-ADDA-4C1C-BA3C-C8C017248416}" type="slidenum">
              <a:rPr lang="en-US" altLang="en-US" sz="1200" b="0"/>
              <a:pPr/>
              <a:t>33</a:t>
            </a:fld>
            <a:endParaRPr lang="en-US" altLang="en-US" sz="1200" b="0"/>
          </a:p>
        </p:txBody>
      </p:sp>
      <p:sp>
        <p:nvSpPr>
          <p:cNvPr id="57347" name="Rectangle 2">
            <a:extLst>
              <a:ext uri="{FF2B5EF4-FFF2-40B4-BE49-F238E27FC236}">
                <a16:creationId xmlns:a16="http://schemas.microsoft.com/office/drawing/2014/main" id="{21735FDC-BBF2-4D7F-D6A6-BE1DAF71B58E}"/>
              </a:ext>
            </a:extLst>
          </p:cNvPr>
          <p:cNvSpPr>
            <a:spLocks noRot="1" noChangeArrowheads="1" noTextEdit="1"/>
          </p:cNvSpPr>
          <p:nvPr>
            <p:ph type="sldImg"/>
          </p:nvPr>
        </p:nvSpPr>
        <p:spPr>
          <a:ln/>
        </p:spPr>
      </p:sp>
      <p:sp>
        <p:nvSpPr>
          <p:cNvPr id="57348" name="Rectangle 3">
            <a:extLst>
              <a:ext uri="{FF2B5EF4-FFF2-40B4-BE49-F238E27FC236}">
                <a16:creationId xmlns:a16="http://schemas.microsoft.com/office/drawing/2014/main" id="{9105269F-ABD2-1060-3B9E-462D55A76C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1A0E727E-67DA-6F9E-B82C-A35D75CD43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008D3F2D-B9BB-44B9-B4EB-6E7DEA24EEEF}" type="slidenum">
              <a:rPr lang="en-US" altLang="en-US" sz="1200" b="0"/>
              <a:pPr/>
              <a:t>37</a:t>
            </a:fld>
            <a:endParaRPr lang="en-US" altLang="en-US" sz="1200" b="0"/>
          </a:p>
        </p:txBody>
      </p:sp>
      <p:sp>
        <p:nvSpPr>
          <p:cNvPr id="58371" name="Rectangle 2">
            <a:extLst>
              <a:ext uri="{FF2B5EF4-FFF2-40B4-BE49-F238E27FC236}">
                <a16:creationId xmlns:a16="http://schemas.microsoft.com/office/drawing/2014/main" id="{D8EFB73A-FB21-D638-155B-79228E3D5D91}"/>
              </a:ext>
            </a:extLst>
          </p:cNvPr>
          <p:cNvSpPr>
            <a:spLocks noRot="1" noChangeArrowheads="1" noTextEdit="1"/>
          </p:cNvSpPr>
          <p:nvPr>
            <p:ph type="sldImg"/>
          </p:nvPr>
        </p:nvSpPr>
        <p:spPr>
          <a:ln/>
        </p:spPr>
      </p:sp>
      <p:sp>
        <p:nvSpPr>
          <p:cNvPr id="58372" name="Rectangle 3">
            <a:extLst>
              <a:ext uri="{FF2B5EF4-FFF2-40B4-BE49-F238E27FC236}">
                <a16:creationId xmlns:a16="http://schemas.microsoft.com/office/drawing/2014/main" id="{C3C28253-CBBC-9ECB-D7D9-CB5736D96CB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F520AEDE-04E1-FB98-D31F-79138168BD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898F7B26-01FD-48F0-B5CB-6B5E50A856CF}" type="slidenum">
              <a:rPr lang="en-US" altLang="en-US" sz="1200" b="0"/>
              <a:pPr/>
              <a:t>41</a:t>
            </a:fld>
            <a:endParaRPr lang="en-US" altLang="en-US" sz="1200" b="0"/>
          </a:p>
        </p:txBody>
      </p:sp>
      <p:sp>
        <p:nvSpPr>
          <p:cNvPr id="59395" name="Rectangle 2">
            <a:extLst>
              <a:ext uri="{FF2B5EF4-FFF2-40B4-BE49-F238E27FC236}">
                <a16:creationId xmlns:a16="http://schemas.microsoft.com/office/drawing/2014/main" id="{C4B3A624-2E4E-903A-9EC3-996DCBE5756B}"/>
              </a:ext>
            </a:extLst>
          </p:cNvPr>
          <p:cNvSpPr>
            <a:spLocks noRot="1" noChangeArrowheads="1" noTextEdit="1"/>
          </p:cNvSpPr>
          <p:nvPr>
            <p:ph type="sldImg"/>
          </p:nvPr>
        </p:nvSpPr>
        <p:spPr>
          <a:ln/>
        </p:spPr>
      </p:sp>
      <p:sp>
        <p:nvSpPr>
          <p:cNvPr id="59396" name="Rectangle 3">
            <a:extLst>
              <a:ext uri="{FF2B5EF4-FFF2-40B4-BE49-F238E27FC236}">
                <a16:creationId xmlns:a16="http://schemas.microsoft.com/office/drawing/2014/main" id="{CFC3BE91-7944-E415-0390-F54D4A8BEF1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31490" name="Rectangle 2"/>
          <p:cNvSpPr>
            <a:spLocks noGrp="1" noChangeArrowheads="1"/>
          </p:cNvSpPr>
          <p:nvPr>
            <p:ph type="ctrTitle"/>
          </p:nvPr>
        </p:nvSpPr>
        <p:spPr>
          <a:xfrm>
            <a:off x="685800" y="4471988"/>
            <a:ext cx="7772400" cy="633412"/>
          </a:xfrm>
          <a:effectLst/>
        </p:spPr>
        <p:txBody>
          <a:bodyPr/>
          <a:lstStyle>
            <a:lvl1pPr>
              <a:defRPr sz="2800"/>
            </a:lvl1pPr>
          </a:lstStyle>
          <a:p>
            <a:r>
              <a:rPr lang="en-US"/>
              <a:t>Click to edit Master title style</a:t>
            </a:r>
          </a:p>
        </p:txBody>
      </p:sp>
      <p:sp>
        <p:nvSpPr>
          <p:cNvPr id="831491" name="Rectangle 3"/>
          <p:cNvSpPr>
            <a:spLocks noGrp="1" noChangeArrowheads="1"/>
          </p:cNvSpPr>
          <p:nvPr>
            <p:ph type="subTitle" idx="1"/>
          </p:nvPr>
        </p:nvSpPr>
        <p:spPr>
          <a:xfrm>
            <a:off x="1371600" y="5537200"/>
            <a:ext cx="6400800" cy="482600"/>
          </a:xfrm>
        </p:spPr>
        <p:txBody>
          <a:bodyPr/>
          <a:lstStyle>
            <a:lvl1pPr marL="0" indent="0" algn="ctr">
              <a:buFontTx/>
              <a:buNone/>
              <a:defRPr/>
            </a:lvl1pPr>
          </a:lstStyle>
          <a:p>
            <a:r>
              <a:rPr lang="en-US"/>
              <a:t>Click to edit Master subtitle style</a:t>
            </a:r>
          </a:p>
        </p:txBody>
      </p:sp>
      <p:sp>
        <p:nvSpPr>
          <p:cNvPr id="2" name="Rectangle 4">
            <a:extLst>
              <a:ext uri="{FF2B5EF4-FFF2-40B4-BE49-F238E27FC236}">
                <a16:creationId xmlns:a16="http://schemas.microsoft.com/office/drawing/2014/main" id="{6511D2BE-E3C5-FCB8-99DA-62410F2C8EED}"/>
              </a:ext>
            </a:extLst>
          </p:cNvPr>
          <p:cNvSpPr>
            <a:spLocks noGrp="1" noChangeArrowheads="1"/>
          </p:cNvSpPr>
          <p:nvPr>
            <p:ph type="ftr" sz="quarter" idx="10"/>
          </p:nvPr>
        </p:nvSpPr>
        <p:spPr>
          <a:xfrm>
            <a:off x="3124200" y="6248400"/>
            <a:ext cx="2895600" cy="457200"/>
          </a:xfrm>
        </p:spPr>
        <p:txBody>
          <a:bodyPr/>
          <a:lstStyle>
            <a:lvl1pPr>
              <a:defRPr dirty="0" smtClean="0"/>
            </a:lvl1pPr>
          </a:lstStyle>
          <a:p>
            <a:pPr>
              <a:defRPr/>
            </a:pPr>
            <a:endParaRPr lang="en-US"/>
          </a:p>
        </p:txBody>
      </p:sp>
      <p:sp>
        <p:nvSpPr>
          <p:cNvPr id="3" name="Rectangle 5">
            <a:extLst>
              <a:ext uri="{FF2B5EF4-FFF2-40B4-BE49-F238E27FC236}">
                <a16:creationId xmlns:a16="http://schemas.microsoft.com/office/drawing/2014/main" id="{1A588553-E311-C0FC-2E93-56BF93EDC922}"/>
              </a:ext>
            </a:extLst>
          </p:cNvPr>
          <p:cNvSpPr>
            <a:spLocks noGrp="1" noChangeArrowheads="1"/>
          </p:cNvSpPr>
          <p:nvPr>
            <p:ph type="sldNum" sz="quarter" idx="11"/>
          </p:nvPr>
        </p:nvSpPr>
        <p:spPr>
          <a:xfrm>
            <a:off x="6553200" y="6248400"/>
            <a:ext cx="1905000" cy="457200"/>
          </a:xfrm>
        </p:spPr>
        <p:txBody>
          <a:bodyPr/>
          <a:lstStyle>
            <a:lvl1pPr>
              <a:defRPr>
                <a:solidFill>
                  <a:schemeClr val="tx1"/>
                </a:solidFill>
              </a:defRPr>
            </a:lvl1pPr>
          </a:lstStyle>
          <a:p>
            <a:fld id="{CC25FEDF-0CEA-4275-8513-858890D3B287}" type="slidenum">
              <a:rPr lang="en-US" altLang="en-US"/>
              <a:pPr/>
              <a:t>‹#›</a:t>
            </a:fld>
            <a:endParaRPr lang="en-US" altLang="en-US"/>
          </a:p>
        </p:txBody>
      </p:sp>
    </p:spTree>
    <p:extLst>
      <p:ext uri="{BB962C8B-B14F-4D97-AF65-F5344CB8AC3E}">
        <p14:creationId xmlns:p14="http://schemas.microsoft.com/office/powerpoint/2010/main" val="1955703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DE3F37-355F-0D26-F63D-2265048E41C9}"/>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A4B4846-7DAF-B171-47E8-35C21DF51D7A}"/>
              </a:ext>
            </a:extLst>
          </p:cNvPr>
          <p:cNvSpPr>
            <a:spLocks noGrp="1" noChangeArrowheads="1"/>
          </p:cNvSpPr>
          <p:nvPr>
            <p:ph type="sldNum" sz="quarter" idx="11"/>
          </p:nvPr>
        </p:nvSpPr>
        <p:spPr>
          <a:ln/>
        </p:spPr>
        <p:txBody>
          <a:bodyPr/>
          <a:lstStyle>
            <a:lvl1pPr>
              <a:defRPr/>
            </a:lvl1pPr>
          </a:lstStyle>
          <a:p>
            <a:fld id="{8AB8FA91-83F9-406D-B59B-62641EB669AC}" type="slidenum">
              <a:rPr lang="en-US" altLang="en-US"/>
              <a:pPr/>
              <a:t>‹#›</a:t>
            </a:fld>
            <a:endParaRPr lang="en-US" altLang="en-US"/>
          </a:p>
        </p:txBody>
      </p:sp>
    </p:spTree>
    <p:extLst>
      <p:ext uri="{BB962C8B-B14F-4D97-AF65-F5344CB8AC3E}">
        <p14:creationId xmlns:p14="http://schemas.microsoft.com/office/powerpoint/2010/main" val="3996369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0"/>
            <a:ext cx="2076450" cy="6045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0"/>
            <a:ext cx="6076950" cy="6045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DFF5592-A409-213B-1D91-3F018EEEB1EC}"/>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AD87747-6E69-F2BE-9AC0-A3ED6BE5607A}"/>
              </a:ext>
            </a:extLst>
          </p:cNvPr>
          <p:cNvSpPr>
            <a:spLocks noGrp="1" noChangeArrowheads="1"/>
          </p:cNvSpPr>
          <p:nvPr>
            <p:ph type="sldNum" sz="quarter" idx="11"/>
          </p:nvPr>
        </p:nvSpPr>
        <p:spPr>
          <a:ln/>
        </p:spPr>
        <p:txBody>
          <a:bodyPr/>
          <a:lstStyle>
            <a:lvl1pPr>
              <a:defRPr/>
            </a:lvl1pPr>
          </a:lstStyle>
          <a:p>
            <a:fld id="{8E5E27C7-C705-407B-9B76-3762FB30E3EC}" type="slidenum">
              <a:rPr lang="en-US" altLang="en-US"/>
              <a:pPr/>
              <a:t>‹#›</a:t>
            </a:fld>
            <a:endParaRPr lang="en-US" altLang="en-US"/>
          </a:p>
        </p:txBody>
      </p:sp>
    </p:spTree>
    <p:extLst>
      <p:ext uri="{BB962C8B-B14F-4D97-AF65-F5344CB8AC3E}">
        <p14:creationId xmlns:p14="http://schemas.microsoft.com/office/powerpoint/2010/main" val="1670536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Arial Black"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8533C-79DB-AC4D-5F74-D5D9C753D0B1}"/>
              </a:ext>
            </a:extLst>
          </p:cNvPr>
          <p:cNvSpPr>
            <a:spLocks noGrp="1"/>
          </p:cNvSpPr>
          <p:nvPr>
            <p:ph type="dt" sz="half" idx="10"/>
          </p:nvPr>
        </p:nvSpPr>
        <p:spPr/>
        <p:txBody>
          <a:bodyPr/>
          <a:lstStyle>
            <a:lvl1pPr>
              <a:defRPr/>
            </a:lvl1pPr>
          </a:lstStyle>
          <a:p>
            <a:pPr>
              <a:defRPr/>
            </a:pPr>
            <a:fld id="{7C284BBD-E8BA-47DA-8C6E-DA25EBE42546}" type="datetimeFigureOut">
              <a:rPr lang="en-US"/>
              <a:pPr>
                <a:defRPr/>
              </a:pPr>
              <a:t>8/10/2023</a:t>
            </a:fld>
            <a:endParaRPr lang="en-US"/>
          </a:p>
        </p:txBody>
      </p:sp>
      <p:sp>
        <p:nvSpPr>
          <p:cNvPr id="5" name="Footer Placeholder 4">
            <a:extLst>
              <a:ext uri="{FF2B5EF4-FFF2-40B4-BE49-F238E27FC236}">
                <a16:creationId xmlns:a16="http://schemas.microsoft.com/office/drawing/2014/main" id="{B5B08483-7B8B-8D5C-4B1B-9CB91C7CC8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AA4D757-5D73-0013-92ED-53E64C4A629D}"/>
              </a:ext>
            </a:extLst>
          </p:cNvPr>
          <p:cNvSpPr>
            <a:spLocks noGrp="1"/>
          </p:cNvSpPr>
          <p:nvPr>
            <p:ph type="sldNum" sz="quarter" idx="12"/>
          </p:nvPr>
        </p:nvSpPr>
        <p:spPr/>
        <p:txBody>
          <a:bodyPr/>
          <a:lstStyle>
            <a:lvl1pPr>
              <a:defRPr/>
            </a:lvl1pPr>
          </a:lstStyle>
          <a:p>
            <a:fld id="{55CC2498-B29F-494F-9C79-AEA1FF5054C8}" type="slidenum">
              <a:rPr lang="en-US" altLang="en-US"/>
              <a:pPr/>
              <a:t>‹#›</a:t>
            </a:fld>
            <a:endParaRPr lang="en-US" altLang="en-US"/>
          </a:p>
        </p:txBody>
      </p:sp>
    </p:spTree>
    <p:extLst>
      <p:ext uri="{BB962C8B-B14F-4D97-AF65-F5344CB8AC3E}">
        <p14:creationId xmlns:p14="http://schemas.microsoft.com/office/powerpoint/2010/main" val="100239973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D13E94B-5B5D-7973-817C-98B2B6CBFD68}"/>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57F8E50-B0C6-0A64-947F-DA4F09654386}"/>
              </a:ext>
            </a:extLst>
          </p:cNvPr>
          <p:cNvSpPr>
            <a:spLocks noGrp="1" noChangeArrowheads="1"/>
          </p:cNvSpPr>
          <p:nvPr>
            <p:ph type="sldNum" sz="quarter" idx="11"/>
          </p:nvPr>
        </p:nvSpPr>
        <p:spPr>
          <a:ln/>
        </p:spPr>
        <p:txBody>
          <a:bodyPr/>
          <a:lstStyle>
            <a:lvl1pPr>
              <a:defRPr/>
            </a:lvl1pPr>
          </a:lstStyle>
          <a:p>
            <a:fld id="{FD18483F-0547-4432-8E23-0C370C90B138}" type="slidenum">
              <a:rPr lang="en-US" altLang="en-US"/>
              <a:pPr/>
              <a:t>‹#›</a:t>
            </a:fld>
            <a:endParaRPr lang="en-US" altLang="en-US"/>
          </a:p>
        </p:txBody>
      </p:sp>
    </p:spTree>
    <p:extLst>
      <p:ext uri="{BB962C8B-B14F-4D97-AF65-F5344CB8AC3E}">
        <p14:creationId xmlns:p14="http://schemas.microsoft.com/office/powerpoint/2010/main" val="869528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D1DCBFB-629B-A7D9-7CE5-AA4672BA1483}"/>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FD7BF22-3F84-BA71-5DD0-0E94CC2B789B}"/>
              </a:ext>
            </a:extLst>
          </p:cNvPr>
          <p:cNvSpPr>
            <a:spLocks noGrp="1" noChangeArrowheads="1"/>
          </p:cNvSpPr>
          <p:nvPr>
            <p:ph type="sldNum" sz="quarter" idx="11"/>
          </p:nvPr>
        </p:nvSpPr>
        <p:spPr>
          <a:ln/>
        </p:spPr>
        <p:txBody>
          <a:bodyPr/>
          <a:lstStyle>
            <a:lvl1pPr>
              <a:defRPr/>
            </a:lvl1pPr>
          </a:lstStyle>
          <a:p>
            <a:fld id="{5D8E482E-C844-46CA-B313-DEA0D24DF415}" type="slidenum">
              <a:rPr lang="en-US" altLang="en-US"/>
              <a:pPr/>
              <a:t>‹#›</a:t>
            </a:fld>
            <a:endParaRPr lang="en-US" altLang="en-US"/>
          </a:p>
        </p:txBody>
      </p:sp>
    </p:spTree>
    <p:extLst>
      <p:ext uri="{BB962C8B-B14F-4D97-AF65-F5344CB8AC3E}">
        <p14:creationId xmlns:p14="http://schemas.microsoft.com/office/powerpoint/2010/main" val="3893440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7780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80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D56B89C-E499-A753-F791-8F8A945B2775}"/>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A81BCF1-881F-AEF7-3FC0-764A7FC945EE}"/>
              </a:ext>
            </a:extLst>
          </p:cNvPr>
          <p:cNvSpPr>
            <a:spLocks noGrp="1" noChangeArrowheads="1"/>
          </p:cNvSpPr>
          <p:nvPr>
            <p:ph type="sldNum" sz="quarter" idx="11"/>
          </p:nvPr>
        </p:nvSpPr>
        <p:spPr>
          <a:ln/>
        </p:spPr>
        <p:txBody>
          <a:bodyPr/>
          <a:lstStyle>
            <a:lvl1pPr>
              <a:defRPr/>
            </a:lvl1pPr>
          </a:lstStyle>
          <a:p>
            <a:fld id="{A593F419-600F-421F-BAC7-39666D5D5A60}" type="slidenum">
              <a:rPr lang="en-US" altLang="en-US"/>
              <a:pPr/>
              <a:t>‹#›</a:t>
            </a:fld>
            <a:endParaRPr lang="en-US" altLang="en-US"/>
          </a:p>
        </p:txBody>
      </p:sp>
    </p:spTree>
    <p:extLst>
      <p:ext uri="{BB962C8B-B14F-4D97-AF65-F5344CB8AC3E}">
        <p14:creationId xmlns:p14="http://schemas.microsoft.com/office/powerpoint/2010/main" val="3416161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C2D978E-13C6-7388-08AE-6AC661D7B796}"/>
              </a:ext>
            </a:extLst>
          </p:cNvPr>
          <p:cNvSpPr>
            <a:spLocks noGrp="1" noChangeArrowheads="1"/>
          </p:cNvSpPr>
          <p:nvPr>
            <p:ph type="ftr" sz="quarter"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13B5B0C-5C79-F66F-5AA3-355629C7C59C}"/>
              </a:ext>
            </a:extLst>
          </p:cNvPr>
          <p:cNvSpPr>
            <a:spLocks noGrp="1" noChangeArrowheads="1"/>
          </p:cNvSpPr>
          <p:nvPr>
            <p:ph type="sldNum" sz="quarter" idx="11"/>
          </p:nvPr>
        </p:nvSpPr>
        <p:spPr>
          <a:ln/>
        </p:spPr>
        <p:txBody>
          <a:bodyPr/>
          <a:lstStyle>
            <a:lvl1pPr>
              <a:defRPr/>
            </a:lvl1pPr>
          </a:lstStyle>
          <a:p>
            <a:fld id="{56455F1B-0EE2-40F8-9C13-C2A8570BACDA}" type="slidenum">
              <a:rPr lang="en-US" altLang="en-US"/>
              <a:pPr/>
              <a:t>‹#›</a:t>
            </a:fld>
            <a:endParaRPr lang="en-US" altLang="en-US"/>
          </a:p>
        </p:txBody>
      </p:sp>
    </p:spTree>
    <p:extLst>
      <p:ext uri="{BB962C8B-B14F-4D97-AF65-F5344CB8AC3E}">
        <p14:creationId xmlns:p14="http://schemas.microsoft.com/office/powerpoint/2010/main" val="3245505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14E60A9-E473-A0F1-A4F8-17079E15280C}"/>
              </a:ext>
            </a:extLst>
          </p:cNvPr>
          <p:cNvSpPr>
            <a:spLocks noGrp="1" noChangeArrowheads="1"/>
          </p:cNvSpPr>
          <p:nvPr>
            <p:ph type="ftr" sz="quarter"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789C2017-A316-4A0B-A638-C2B637BE47BC}"/>
              </a:ext>
            </a:extLst>
          </p:cNvPr>
          <p:cNvSpPr>
            <a:spLocks noGrp="1" noChangeArrowheads="1"/>
          </p:cNvSpPr>
          <p:nvPr>
            <p:ph type="sldNum" sz="quarter" idx="11"/>
          </p:nvPr>
        </p:nvSpPr>
        <p:spPr>
          <a:ln/>
        </p:spPr>
        <p:txBody>
          <a:bodyPr/>
          <a:lstStyle>
            <a:lvl1pPr>
              <a:defRPr/>
            </a:lvl1pPr>
          </a:lstStyle>
          <a:p>
            <a:fld id="{A1ADE298-62C0-4394-B4A0-BE551B9F29D0}" type="slidenum">
              <a:rPr lang="en-US" altLang="en-US"/>
              <a:pPr/>
              <a:t>‹#›</a:t>
            </a:fld>
            <a:endParaRPr lang="en-US" altLang="en-US"/>
          </a:p>
        </p:txBody>
      </p:sp>
    </p:spTree>
    <p:extLst>
      <p:ext uri="{BB962C8B-B14F-4D97-AF65-F5344CB8AC3E}">
        <p14:creationId xmlns:p14="http://schemas.microsoft.com/office/powerpoint/2010/main" val="32566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F314641-7A55-8BB1-1174-358036A100A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D776A3D8-F381-E615-6D18-DB389C51EA1F}"/>
              </a:ext>
            </a:extLst>
          </p:cNvPr>
          <p:cNvSpPr>
            <a:spLocks noGrp="1" noChangeArrowheads="1"/>
          </p:cNvSpPr>
          <p:nvPr>
            <p:ph type="sldNum" sz="quarter" idx="11"/>
          </p:nvPr>
        </p:nvSpPr>
        <p:spPr>
          <a:ln/>
        </p:spPr>
        <p:txBody>
          <a:bodyPr/>
          <a:lstStyle>
            <a:lvl1pPr>
              <a:defRPr/>
            </a:lvl1pPr>
          </a:lstStyle>
          <a:p>
            <a:fld id="{6F2514B7-5097-41F5-91B6-359694F869D5}" type="slidenum">
              <a:rPr lang="en-US" altLang="en-US"/>
              <a:pPr/>
              <a:t>‹#›</a:t>
            </a:fld>
            <a:endParaRPr lang="en-US" altLang="en-US"/>
          </a:p>
        </p:txBody>
      </p:sp>
    </p:spTree>
    <p:extLst>
      <p:ext uri="{BB962C8B-B14F-4D97-AF65-F5344CB8AC3E}">
        <p14:creationId xmlns:p14="http://schemas.microsoft.com/office/powerpoint/2010/main" val="4108810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322ED07-F2AC-F124-2537-CF7374C80C30}"/>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308A507-69F7-1631-C2B0-5AAD70BD9D55}"/>
              </a:ext>
            </a:extLst>
          </p:cNvPr>
          <p:cNvSpPr>
            <a:spLocks noGrp="1" noChangeArrowheads="1"/>
          </p:cNvSpPr>
          <p:nvPr>
            <p:ph type="sldNum" sz="quarter" idx="11"/>
          </p:nvPr>
        </p:nvSpPr>
        <p:spPr>
          <a:ln/>
        </p:spPr>
        <p:txBody>
          <a:bodyPr/>
          <a:lstStyle>
            <a:lvl1pPr>
              <a:defRPr/>
            </a:lvl1pPr>
          </a:lstStyle>
          <a:p>
            <a:fld id="{6450592A-FFC4-4619-BEE5-A552445D36BB}" type="slidenum">
              <a:rPr lang="en-US" altLang="en-US"/>
              <a:pPr/>
              <a:t>‹#›</a:t>
            </a:fld>
            <a:endParaRPr lang="en-US" altLang="en-US"/>
          </a:p>
        </p:txBody>
      </p:sp>
    </p:spTree>
    <p:extLst>
      <p:ext uri="{BB962C8B-B14F-4D97-AF65-F5344CB8AC3E}">
        <p14:creationId xmlns:p14="http://schemas.microsoft.com/office/powerpoint/2010/main" val="963979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D63D517-4347-DEA5-8C13-09E7CE5B96E5}"/>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4695BE7-F287-4E79-D371-476DE9C2CFD6}"/>
              </a:ext>
            </a:extLst>
          </p:cNvPr>
          <p:cNvSpPr>
            <a:spLocks noGrp="1" noChangeArrowheads="1"/>
          </p:cNvSpPr>
          <p:nvPr>
            <p:ph type="sldNum" sz="quarter" idx="11"/>
          </p:nvPr>
        </p:nvSpPr>
        <p:spPr>
          <a:ln/>
        </p:spPr>
        <p:txBody>
          <a:bodyPr/>
          <a:lstStyle>
            <a:lvl1pPr>
              <a:defRPr/>
            </a:lvl1pPr>
          </a:lstStyle>
          <a:p>
            <a:fld id="{20E7AE7F-2754-40AA-A7D7-5A56D081D131}" type="slidenum">
              <a:rPr lang="en-US" altLang="en-US"/>
              <a:pPr/>
              <a:t>‹#›</a:t>
            </a:fld>
            <a:endParaRPr lang="en-US" altLang="en-US"/>
          </a:p>
        </p:txBody>
      </p:sp>
    </p:spTree>
    <p:extLst>
      <p:ext uri="{BB962C8B-B14F-4D97-AF65-F5344CB8AC3E}">
        <p14:creationId xmlns:p14="http://schemas.microsoft.com/office/powerpoint/2010/main" val="168850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30466" name="Rectangle 2">
            <a:extLst>
              <a:ext uri="{FF2B5EF4-FFF2-40B4-BE49-F238E27FC236}">
                <a16:creationId xmlns:a16="http://schemas.microsoft.com/office/drawing/2014/main" id="{8BD7B26E-1858-47C7-2A50-7BBC4677C676}"/>
              </a:ext>
            </a:extLst>
          </p:cNvPr>
          <p:cNvSpPr>
            <a:spLocks noGrp="1" noChangeArrowheads="1"/>
          </p:cNvSpPr>
          <p:nvPr>
            <p:ph type="title"/>
          </p:nvPr>
        </p:nvSpPr>
        <p:spPr bwMode="auto">
          <a:xfrm>
            <a:off x="2362200" y="0"/>
            <a:ext cx="6629400" cy="7620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a:extLst>
              <a:ext uri="{FF2B5EF4-FFF2-40B4-BE49-F238E27FC236}">
                <a16:creationId xmlns:a16="http://schemas.microsoft.com/office/drawing/2014/main" id="{24780B52-4890-8C9E-1236-1C009731A5FC}"/>
              </a:ext>
            </a:extLst>
          </p:cNvPr>
          <p:cNvSpPr>
            <a:spLocks noGrp="1" noChangeArrowheads="1"/>
          </p:cNvSpPr>
          <p:nvPr>
            <p:ph type="body" idx="1"/>
          </p:nvPr>
        </p:nvSpPr>
        <p:spPr bwMode="auto">
          <a:xfrm>
            <a:off x="685800" y="1778000"/>
            <a:ext cx="7772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0468" name="Rectangle 4">
            <a:extLst>
              <a:ext uri="{FF2B5EF4-FFF2-40B4-BE49-F238E27FC236}">
                <a16:creationId xmlns:a16="http://schemas.microsoft.com/office/drawing/2014/main" id="{F2033DD9-6F95-C616-02D6-346E7CE2679D}"/>
              </a:ext>
            </a:extLst>
          </p:cNvPr>
          <p:cNvSpPr>
            <a:spLocks noGrp="1" noChangeArrowheads="1"/>
          </p:cNvSpPr>
          <p:nvPr>
            <p:ph type="ftr" sz="quarter" idx="3"/>
          </p:nvPr>
        </p:nvSpPr>
        <p:spPr bwMode="auto">
          <a:xfrm>
            <a:off x="76200" y="63246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dirty="0" smtClean="0"/>
            </a:lvl1pPr>
          </a:lstStyle>
          <a:p>
            <a:pPr>
              <a:defRPr/>
            </a:pPr>
            <a:endParaRPr lang="en-US"/>
          </a:p>
        </p:txBody>
      </p:sp>
      <p:sp>
        <p:nvSpPr>
          <p:cNvPr id="830469" name="Rectangle 5">
            <a:extLst>
              <a:ext uri="{FF2B5EF4-FFF2-40B4-BE49-F238E27FC236}">
                <a16:creationId xmlns:a16="http://schemas.microsoft.com/office/drawing/2014/main" id="{809CF884-0067-8A1A-CC52-4AA84D20B397}"/>
              </a:ext>
            </a:extLst>
          </p:cNvPr>
          <p:cNvSpPr>
            <a:spLocks noGrp="1" noChangeArrowheads="1"/>
          </p:cNvSpPr>
          <p:nvPr>
            <p:ph type="sldNum" sz="quarter" idx="4"/>
          </p:nvPr>
        </p:nvSpPr>
        <p:spPr bwMode="auto">
          <a:xfrm>
            <a:off x="7239000" y="6413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000" b="0">
                <a:solidFill>
                  <a:srgbClr val="BDDEFF"/>
                </a:solidFill>
              </a:defRPr>
            </a:lvl1pPr>
          </a:lstStyle>
          <a:p>
            <a:fld id="{15663E94-CBCC-43F7-9399-695E9AB4DC7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03"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ftr="0" dt="0"/>
  <p:txStyles>
    <p:titleStyle>
      <a:lvl1pPr algn="l" rtl="0" eaLnBrk="0" fontAlgn="base" hangingPunct="0">
        <a:spcBef>
          <a:spcPct val="0"/>
        </a:spcBef>
        <a:spcAft>
          <a:spcPct val="0"/>
        </a:spcAft>
        <a:defRPr sz="4000" b="1">
          <a:solidFill>
            <a:srgbClr val="FFCC66"/>
          </a:solidFill>
          <a:latin typeface="+mj-lt"/>
          <a:ea typeface="+mj-ea"/>
          <a:cs typeface="+mj-cs"/>
        </a:defRPr>
      </a:lvl1pPr>
      <a:lvl2pPr algn="l" rtl="0" eaLnBrk="0" fontAlgn="base" hangingPunct="0">
        <a:spcBef>
          <a:spcPct val="0"/>
        </a:spcBef>
        <a:spcAft>
          <a:spcPct val="0"/>
        </a:spcAft>
        <a:defRPr sz="4000" b="1">
          <a:solidFill>
            <a:srgbClr val="FFCC66"/>
          </a:solidFill>
          <a:latin typeface="Arial" pitchFamily="34" charset="0"/>
        </a:defRPr>
      </a:lvl2pPr>
      <a:lvl3pPr algn="l" rtl="0" eaLnBrk="0" fontAlgn="base" hangingPunct="0">
        <a:spcBef>
          <a:spcPct val="0"/>
        </a:spcBef>
        <a:spcAft>
          <a:spcPct val="0"/>
        </a:spcAft>
        <a:defRPr sz="4000" b="1">
          <a:solidFill>
            <a:srgbClr val="FFCC66"/>
          </a:solidFill>
          <a:latin typeface="Arial" pitchFamily="34" charset="0"/>
        </a:defRPr>
      </a:lvl3pPr>
      <a:lvl4pPr algn="l" rtl="0" eaLnBrk="0" fontAlgn="base" hangingPunct="0">
        <a:spcBef>
          <a:spcPct val="0"/>
        </a:spcBef>
        <a:spcAft>
          <a:spcPct val="0"/>
        </a:spcAft>
        <a:defRPr sz="4000" b="1">
          <a:solidFill>
            <a:srgbClr val="FFCC66"/>
          </a:solidFill>
          <a:latin typeface="Arial" pitchFamily="34" charset="0"/>
        </a:defRPr>
      </a:lvl4pPr>
      <a:lvl5pPr algn="l" rtl="0" eaLnBrk="0" fontAlgn="base" hangingPunct="0">
        <a:spcBef>
          <a:spcPct val="0"/>
        </a:spcBef>
        <a:spcAft>
          <a:spcPct val="0"/>
        </a:spcAft>
        <a:defRPr sz="4000" b="1">
          <a:solidFill>
            <a:srgbClr val="FFCC66"/>
          </a:solidFill>
          <a:latin typeface="Arial" pitchFamily="34" charset="0"/>
        </a:defRPr>
      </a:lvl5pPr>
      <a:lvl6pPr marL="457200" algn="l" rtl="0" eaLnBrk="0" fontAlgn="base" hangingPunct="0">
        <a:spcBef>
          <a:spcPct val="0"/>
        </a:spcBef>
        <a:spcAft>
          <a:spcPct val="0"/>
        </a:spcAft>
        <a:defRPr sz="4000" b="1">
          <a:solidFill>
            <a:srgbClr val="FFCC66"/>
          </a:solidFill>
          <a:latin typeface="Arial" pitchFamily="34" charset="0"/>
        </a:defRPr>
      </a:lvl6pPr>
      <a:lvl7pPr marL="914400" algn="l" rtl="0" eaLnBrk="0" fontAlgn="base" hangingPunct="0">
        <a:spcBef>
          <a:spcPct val="0"/>
        </a:spcBef>
        <a:spcAft>
          <a:spcPct val="0"/>
        </a:spcAft>
        <a:defRPr sz="4000" b="1">
          <a:solidFill>
            <a:srgbClr val="FFCC66"/>
          </a:solidFill>
          <a:latin typeface="Arial" pitchFamily="34" charset="0"/>
        </a:defRPr>
      </a:lvl7pPr>
      <a:lvl8pPr marL="1371600" algn="l" rtl="0" eaLnBrk="0" fontAlgn="base" hangingPunct="0">
        <a:spcBef>
          <a:spcPct val="0"/>
        </a:spcBef>
        <a:spcAft>
          <a:spcPct val="0"/>
        </a:spcAft>
        <a:defRPr sz="4000" b="1">
          <a:solidFill>
            <a:srgbClr val="FFCC66"/>
          </a:solidFill>
          <a:latin typeface="Arial" pitchFamily="34" charset="0"/>
        </a:defRPr>
      </a:lvl8pPr>
      <a:lvl9pPr marL="1828800" algn="l" rtl="0" eaLnBrk="0" fontAlgn="base" hangingPunct="0">
        <a:spcBef>
          <a:spcPct val="0"/>
        </a:spcBef>
        <a:spcAft>
          <a:spcPct val="0"/>
        </a:spcAft>
        <a:defRPr sz="4000" b="1">
          <a:solidFill>
            <a:srgbClr val="FFCC66"/>
          </a:solidFill>
          <a:latin typeface="Arial" pitchFamily="34" charset="0"/>
        </a:defRPr>
      </a:lvl9pPr>
    </p:titleStyle>
    <p:bodyStyle>
      <a:lvl1pPr marL="342900" indent="-342900" algn="l" rtl="0" eaLnBrk="0" fontAlgn="base" hangingPunct="0">
        <a:spcBef>
          <a:spcPct val="20000"/>
        </a:spcBef>
        <a:spcAft>
          <a:spcPct val="0"/>
        </a:spcAft>
        <a:buChar char="•"/>
        <a:defRPr sz="320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rgbClr val="FFFFFF"/>
          </a:solidFill>
          <a:latin typeface="+mn-lt"/>
        </a:defRPr>
      </a:lvl2pPr>
      <a:lvl3pPr marL="1143000" indent="-228600" algn="l" rtl="0" eaLnBrk="0" fontAlgn="base" hangingPunct="0">
        <a:spcBef>
          <a:spcPct val="20000"/>
        </a:spcBef>
        <a:spcAft>
          <a:spcPct val="0"/>
        </a:spcAft>
        <a:buChar char="•"/>
        <a:defRPr sz="2400">
          <a:solidFill>
            <a:srgbClr val="FFFFFF"/>
          </a:solidFill>
          <a:latin typeface="+mn-lt"/>
        </a:defRPr>
      </a:lvl3pPr>
      <a:lvl4pPr marL="1600200" indent="-228600" algn="l" rtl="0" eaLnBrk="0" fontAlgn="base" hangingPunct="0">
        <a:spcBef>
          <a:spcPct val="20000"/>
        </a:spcBef>
        <a:spcAft>
          <a:spcPct val="0"/>
        </a:spcAft>
        <a:buChar char="–"/>
        <a:defRPr sz="2000">
          <a:solidFill>
            <a:srgbClr val="FFFFFF"/>
          </a:solidFill>
          <a:latin typeface="+mn-lt"/>
        </a:defRPr>
      </a:lvl4pPr>
      <a:lvl5pPr marL="2057400" indent="-228600" algn="l" rtl="0" eaLnBrk="0" fontAlgn="base" hangingPunct="0">
        <a:spcBef>
          <a:spcPct val="20000"/>
        </a:spcBef>
        <a:spcAft>
          <a:spcPct val="0"/>
        </a:spcAft>
        <a:buChar char="»"/>
        <a:defRPr sz="2000">
          <a:solidFill>
            <a:srgbClr val="FFFFFF"/>
          </a:solidFill>
          <a:latin typeface="+mn-lt"/>
        </a:defRPr>
      </a:lvl5pPr>
      <a:lvl6pPr marL="2514600" indent="-228600" algn="l" rtl="0" eaLnBrk="0" fontAlgn="base" hangingPunct="0">
        <a:spcBef>
          <a:spcPct val="20000"/>
        </a:spcBef>
        <a:spcAft>
          <a:spcPct val="0"/>
        </a:spcAft>
        <a:buChar char="»"/>
        <a:defRPr sz="2000">
          <a:solidFill>
            <a:srgbClr val="FFFFFF"/>
          </a:solidFill>
          <a:latin typeface="+mn-lt"/>
        </a:defRPr>
      </a:lvl6pPr>
      <a:lvl7pPr marL="2971800" indent="-228600" algn="l" rtl="0" eaLnBrk="0" fontAlgn="base" hangingPunct="0">
        <a:spcBef>
          <a:spcPct val="20000"/>
        </a:spcBef>
        <a:spcAft>
          <a:spcPct val="0"/>
        </a:spcAft>
        <a:buChar char="»"/>
        <a:defRPr sz="2000">
          <a:solidFill>
            <a:srgbClr val="FFFFFF"/>
          </a:solidFill>
          <a:latin typeface="+mn-lt"/>
        </a:defRPr>
      </a:lvl7pPr>
      <a:lvl8pPr marL="3429000" indent="-228600" algn="l" rtl="0" eaLnBrk="0" fontAlgn="base" hangingPunct="0">
        <a:spcBef>
          <a:spcPct val="20000"/>
        </a:spcBef>
        <a:spcAft>
          <a:spcPct val="0"/>
        </a:spcAft>
        <a:buChar char="»"/>
        <a:defRPr sz="2000">
          <a:solidFill>
            <a:srgbClr val="FFFFFF"/>
          </a:solidFill>
          <a:latin typeface="+mn-lt"/>
        </a:defRPr>
      </a:lvl8pPr>
      <a:lvl9pPr marL="3886200" indent="-228600" algn="l" rtl="0" eaLnBrk="0" fontAlgn="base" hangingPunct="0">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F6568B-DEEF-F0D0-018A-FA9421D06349}"/>
              </a:ext>
            </a:extLst>
          </p:cNvPr>
          <p:cNvSpPr>
            <a:spLocks noGrp="1"/>
          </p:cNvSpPr>
          <p:nvPr>
            <p:ph type="title"/>
          </p:nvPr>
        </p:nvSpPr>
        <p:spPr>
          <a:xfrm>
            <a:off x="1371600" y="247650"/>
            <a:ext cx="7772400" cy="1143000"/>
          </a:xfrm>
          <a:prstGeom prst="rect">
            <a:avLst/>
          </a:prstGeom>
        </p:spPr>
        <p:txBody>
          <a:bodyPr vert="horz" lIns="91440" tIns="45720" rIns="91440" bIns="45720" rtlCol="0" anchor="ctr">
            <a:noAutofit/>
            <a:scene3d>
              <a:camera prst="orthographicFront"/>
              <a:lightRig rig="threePt" dir="t"/>
            </a:scene3d>
            <a:sp3d contourW="6350" prstMaterial="metal">
              <a:bevelT w="25400" h="50800"/>
              <a:contourClr>
                <a:schemeClr val="accent1">
                  <a:lumMod val="75000"/>
                </a:schemeClr>
              </a:contourClr>
            </a:sp3d>
          </a:bodyPr>
          <a:lstStyle/>
          <a:p>
            <a:r>
              <a:rPr lang="en-US" dirty="0"/>
              <a:t>Master title style</a:t>
            </a:r>
          </a:p>
        </p:txBody>
      </p:sp>
      <p:sp>
        <p:nvSpPr>
          <p:cNvPr id="2051" name="Text Placeholder 2">
            <a:extLst>
              <a:ext uri="{FF2B5EF4-FFF2-40B4-BE49-F238E27FC236}">
                <a16:creationId xmlns:a16="http://schemas.microsoft.com/office/drawing/2014/main" id="{E3A006FC-9497-3AF4-E600-9F84FCE6344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D2625F5-9EA8-2783-6846-1371BBB696F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A8772FEB-B4AD-4818-AE79-467C828425A9}" type="datetimeFigureOut">
              <a:rPr lang="en-US"/>
              <a:pPr>
                <a:defRPr/>
              </a:pPr>
              <a:t>8/10/2023</a:t>
            </a:fld>
            <a:endParaRPr lang="en-US"/>
          </a:p>
        </p:txBody>
      </p:sp>
      <p:sp>
        <p:nvSpPr>
          <p:cNvPr id="5" name="Footer Placeholder 4">
            <a:extLst>
              <a:ext uri="{FF2B5EF4-FFF2-40B4-BE49-F238E27FC236}">
                <a16:creationId xmlns:a16="http://schemas.microsoft.com/office/drawing/2014/main" id="{05EFA975-85D6-666A-CAF8-E41611859C5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02CA1729-4E53-3305-4354-6E6FD16E016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C89ECD7-914F-4BC9-A8EB-79E1745E2AFC}" type="slidenum">
              <a:rPr lang="en-US" altLang="en-US"/>
              <a:pPr/>
              <a:t>‹#›</a:t>
            </a:fld>
            <a:endParaRPr lang="en-US" altLang="en-US"/>
          </a:p>
        </p:txBody>
      </p:sp>
    </p:spTree>
    <p:extLst>
      <p:ext uri="{BB962C8B-B14F-4D97-AF65-F5344CB8AC3E}">
        <p14:creationId xmlns:p14="http://schemas.microsoft.com/office/powerpoint/2010/main" val="496788250"/>
      </p:ext>
    </p:extLst>
  </p:cSld>
  <p:clrMap bg1="lt1" tx1="dk1" bg2="lt2" tx2="dk2" accent1="accent1" accent2="accent2" accent3="accent3" accent4="accent4" accent5="accent5" accent6="accent6" hlink="hlink" folHlink="folHlink"/>
  <p:sldLayoutIdLst>
    <p:sldLayoutId id="2147483705" r:id="rId1"/>
  </p:sldLayoutIdLst>
  <p:transition/>
  <p:txStyles>
    <p:titleStyle>
      <a:lvl1pPr algn="ctr" rtl="0" eaLnBrk="0" fontAlgn="base" hangingPunct="0">
        <a:spcBef>
          <a:spcPct val="0"/>
        </a:spcBef>
        <a:spcAft>
          <a:spcPct val="0"/>
        </a:spcAft>
        <a:defRPr sz="4200" kern="1200">
          <a:gradFill>
            <a:gsLst>
              <a:gs pos="0">
                <a:schemeClr val="bg1"/>
              </a:gs>
              <a:gs pos="32000">
                <a:schemeClr val="accent1">
                  <a:lumMod val="40000"/>
                  <a:lumOff val="60000"/>
                </a:schemeClr>
              </a:gs>
              <a:gs pos="100000">
                <a:schemeClr val="bg1"/>
              </a:gs>
            </a:gsLst>
            <a:lin ang="5400000" scaled="0"/>
          </a:gradFill>
          <a:effectLst>
            <a:outerShdw blurRad="76200" dist="76200" dir="2820000" algn="ctr" rotWithShape="0">
              <a:schemeClr val="tx1"/>
            </a:outerShdw>
          </a:effectLst>
          <a:latin typeface="Arial Black" pitchFamily="34" charset="0"/>
          <a:ea typeface="+mj-ea"/>
          <a:cs typeface="+mj-cs"/>
        </a:defRPr>
      </a:lvl1pPr>
      <a:lvl2pPr algn="ctr" rtl="0" eaLnBrk="0" fontAlgn="base" hangingPunct="0">
        <a:spcBef>
          <a:spcPct val="0"/>
        </a:spcBef>
        <a:spcAft>
          <a:spcPct val="0"/>
        </a:spcAft>
        <a:defRPr sz="4200">
          <a:solidFill>
            <a:schemeClr val="tx1"/>
          </a:solidFill>
          <a:latin typeface="Arial Black" pitchFamily="34" charset="0"/>
        </a:defRPr>
      </a:lvl2pPr>
      <a:lvl3pPr algn="ctr" rtl="0" eaLnBrk="0" fontAlgn="base" hangingPunct="0">
        <a:spcBef>
          <a:spcPct val="0"/>
        </a:spcBef>
        <a:spcAft>
          <a:spcPct val="0"/>
        </a:spcAft>
        <a:defRPr sz="4200">
          <a:solidFill>
            <a:schemeClr val="tx1"/>
          </a:solidFill>
          <a:latin typeface="Arial Black" pitchFamily="34" charset="0"/>
        </a:defRPr>
      </a:lvl3pPr>
      <a:lvl4pPr algn="ctr" rtl="0" eaLnBrk="0" fontAlgn="base" hangingPunct="0">
        <a:spcBef>
          <a:spcPct val="0"/>
        </a:spcBef>
        <a:spcAft>
          <a:spcPct val="0"/>
        </a:spcAft>
        <a:defRPr sz="4200">
          <a:solidFill>
            <a:schemeClr val="tx1"/>
          </a:solidFill>
          <a:latin typeface="Arial Black" pitchFamily="34" charset="0"/>
        </a:defRPr>
      </a:lvl4pPr>
      <a:lvl5pPr algn="ctr" rtl="0" eaLnBrk="0" fontAlgn="base" hangingPunct="0">
        <a:spcBef>
          <a:spcPct val="0"/>
        </a:spcBef>
        <a:spcAft>
          <a:spcPct val="0"/>
        </a:spcAft>
        <a:defRPr sz="4200">
          <a:solidFill>
            <a:schemeClr val="tx1"/>
          </a:solidFill>
          <a:latin typeface="Arial Black" pitchFamily="34" charset="0"/>
        </a:defRPr>
      </a:lvl5pPr>
      <a:lvl6pPr marL="457200" algn="ctr" rtl="0" fontAlgn="base">
        <a:spcBef>
          <a:spcPct val="0"/>
        </a:spcBef>
        <a:spcAft>
          <a:spcPct val="0"/>
        </a:spcAft>
        <a:defRPr sz="4200">
          <a:solidFill>
            <a:schemeClr val="tx1"/>
          </a:solidFill>
          <a:latin typeface="Arial Black" pitchFamily="34" charset="0"/>
        </a:defRPr>
      </a:lvl6pPr>
      <a:lvl7pPr marL="914400" algn="ctr" rtl="0" fontAlgn="base">
        <a:spcBef>
          <a:spcPct val="0"/>
        </a:spcBef>
        <a:spcAft>
          <a:spcPct val="0"/>
        </a:spcAft>
        <a:defRPr sz="4200">
          <a:solidFill>
            <a:schemeClr val="tx1"/>
          </a:solidFill>
          <a:latin typeface="Arial Black" pitchFamily="34" charset="0"/>
        </a:defRPr>
      </a:lvl7pPr>
      <a:lvl8pPr marL="1371600" algn="ctr" rtl="0" fontAlgn="base">
        <a:spcBef>
          <a:spcPct val="0"/>
        </a:spcBef>
        <a:spcAft>
          <a:spcPct val="0"/>
        </a:spcAft>
        <a:defRPr sz="4200">
          <a:solidFill>
            <a:schemeClr val="tx1"/>
          </a:solidFill>
          <a:latin typeface="Arial Black" pitchFamily="34" charset="0"/>
        </a:defRPr>
      </a:lvl8pPr>
      <a:lvl9pPr marL="1828800" algn="ctr" rtl="0" fontAlgn="base">
        <a:spcBef>
          <a:spcPct val="0"/>
        </a:spcBef>
        <a:spcAft>
          <a:spcPct val="0"/>
        </a:spcAft>
        <a:defRPr sz="4200">
          <a:solidFill>
            <a:schemeClr val="tx1"/>
          </a:solidFill>
          <a:latin typeface="Arial Black"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en-US" sz="4400" b="1" kern="1200" dirty="0">
          <a:solidFill>
            <a:srgbClr val="12357C"/>
          </a:solidFill>
          <a:latin typeface="Arial Narrow" pitchFamily="34" charset="0"/>
          <a:ea typeface="Dotum" pitchFamily="34" charset="-127"/>
          <a:cs typeface="MV Boli" pitchFamily="2"/>
        </a:defRPr>
      </a:lvl1pPr>
      <a:lvl2pPr marL="742950" indent="-285750" algn="l" rtl="0" eaLnBrk="0" fontAlgn="base" hangingPunct="0">
        <a:spcBef>
          <a:spcPct val="20000"/>
        </a:spcBef>
        <a:spcAft>
          <a:spcPct val="0"/>
        </a:spcAft>
        <a:buFont typeface="Arial" panose="020B0604020202020204" pitchFamily="34" charset="0"/>
        <a:buChar char="–"/>
        <a:defRPr lang="en-US" sz="3200" b="1" kern="1200" dirty="0">
          <a:solidFill>
            <a:srgbClr val="2B4A81"/>
          </a:solidFill>
          <a:latin typeface="+mn-lt"/>
          <a:ea typeface="Dotum" pitchFamily="34" charset="-127"/>
          <a:cs typeface="+mn-cs"/>
        </a:defRPr>
      </a:lvl2pPr>
      <a:lvl3pPr marL="1143000" indent="-228600" algn="l" rtl="0" eaLnBrk="0" fontAlgn="base" hangingPunct="0">
        <a:spcBef>
          <a:spcPct val="20000"/>
        </a:spcBef>
        <a:spcAft>
          <a:spcPct val="0"/>
        </a:spcAft>
        <a:buFont typeface="Arial" panose="020B0604020202020204" pitchFamily="34" charset="0"/>
        <a:buChar char="•"/>
        <a:defRPr lang="en-US" sz="2800" b="1" kern="1200" dirty="0">
          <a:solidFill>
            <a:srgbClr val="2B4A81"/>
          </a:solidFill>
          <a:latin typeface="+mn-lt"/>
          <a:ea typeface="Dotum" pitchFamily="34" charset="-127"/>
          <a:cs typeface="+mn-cs"/>
        </a:defRPr>
      </a:lvl3pPr>
      <a:lvl4pPr marL="1600200" indent="-228600" algn="l" rtl="0" eaLnBrk="0" fontAlgn="base" hangingPunct="0">
        <a:spcBef>
          <a:spcPct val="20000"/>
        </a:spcBef>
        <a:spcAft>
          <a:spcPct val="0"/>
        </a:spcAft>
        <a:buFont typeface="Arial" panose="020B0604020202020204" pitchFamily="34" charset="0"/>
        <a:buChar char="–"/>
        <a:defRPr lang="en-US" sz="2400" b="1" kern="1200" dirty="0">
          <a:solidFill>
            <a:srgbClr val="2B4A81"/>
          </a:solidFill>
          <a:latin typeface="+mn-lt"/>
          <a:ea typeface="Dotum" pitchFamily="34" charset="-127"/>
          <a:cs typeface="+mn-cs"/>
        </a:defRPr>
      </a:lvl4pPr>
      <a:lvl5pPr marL="2057400" indent="-228600" algn="l" rtl="0" eaLnBrk="0" fontAlgn="base" hangingPunct="0">
        <a:spcBef>
          <a:spcPct val="20000"/>
        </a:spcBef>
        <a:spcAft>
          <a:spcPct val="0"/>
        </a:spcAft>
        <a:buFont typeface="Arial" panose="020B0604020202020204" pitchFamily="34" charset="0"/>
        <a:buChar char="»"/>
        <a:defRPr lang="en-US" sz="2400" b="1" kern="1200" dirty="0">
          <a:solidFill>
            <a:srgbClr val="2B4A81"/>
          </a:solidFill>
          <a:latin typeface="+mn-lt"/>
          <a:ea typeface="Dotum" pitchFamily="34" charset="-127"/>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5AC0D8-31AE-0361-60E6-0FE57ABCEE34}"/>
              </a:ext>
            </a:extLst>
          </p:cNvPr>
          <p:cNvSpPr>
            <a:spLocks noGrp="1"/>
          </p:cNvSpPr>
          <p:nvPr>
            <p:ph type="title"/>
          </p:nvPr>
        </p:nvSpPr>
        <p:spPr/>
        <p:txBody>
          <a:bodyPr/>
          <a:lstStyle/>
          <a:p>
            <a:pPr>
              <a:defRPr/>
            </a:pPr>
            <a:r>
              <a:rPr lang="en-US" sz="5400" dirty="0"/>
              <a:t>The Platinum Rule</a:t>
            </a:r>
            <a:r>
              <a:rPr lang="en-US" sz="5400" baseline="30000" dirty="0"/>
              <a:t>®</a:t>
            </a:r>
          </a:p>
        </p:txBody>
      </p:sp>
      <p:sp>
        <p:nvSpPr>
          <p:cNvPr id="12291" name="Rectangle 2">
            <a:extLst>
              <a:ext uri="{FF2B5EF4-FFF2-40B4-BE49-F238E27FC236}">
                <a16:creationId xmlns:a16="http://schemas.microsoft.com/office/drawing/2014/main" id="{AD96B9AA-4D23-7F9F-6CDB-1F5D1B968AFF}"/>
              </a:ext>
            </a:extLst>
          </p:cNvPr>
          <p:cNvSpPr>
            <a:spLocks noChangeArrowheads="1"/>
          </p:cNvSpPr>
          <p:nvPr/>
        </p:nvSpPr>
        <p:spPr bwMode="auto">
          <a:xfrm>
            <a:off x="488950" y="323850"/>
            <a:ext cx="343217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4" name="Footer Placeholder 3">
            <a:extLst>
              <a:ext uri="{FF2B5EF4-FFF2-40B4-BE49-F238E27FC236}">
                <a16:creationId xmlns:a16="http://schemas.microsoft.com/office/drawing/2014/main" id="{CC90300B-FAB9-ACA8-ED1C-E98BDBDEAA29}"/>
              </a:ext>
            </a:extLst>
          </p:cNvPr>
          <p:cNvSpPr>
            <a:spLocks noGrp="1"/>
          </p:cNvSpPr>
          <p:nvPr>
            <p:ph type="ftr" sz="quarter" idx="11"/>
          </p:nvPr>
        </p:nvSpPr>
        <p:spPr>
          <a:xfrm>
            <a:off x="0" y="6567488"/>
            <a:ext cx="9144000" cy="200025"/>
          </a:xfr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Arial" charset="0"/>
                <a:ea typeface="ＭＳ Ｐゴシック" pitchFamily="34" charset="-128"/>
                <a:cs typeface="+mn-cs"/>
              </a:rPr>
              <a:t>© Copyright 1996 - 2009 by Dr. Tony Alessandra, Alessandra &amp; Associates and Platinum Rule Group, LLC. Used with permission.</a:t>
            </a:r>
          </a:p>
        </p:txBody>
      </p:sp>
      <p:sp>
        <p:nvSpPr>
          <p:cNvPr id="15" name="Rectangle 2">
            <a:extLst>
              <a:ext uri="{FF2B5EF4-FFF2-40B4-BE49-F238E27FC236}">
                <a16:creationId xmlns:a16="http://schemas.microsoft.com/office/drawing/2014/main" id="{58210901-3D0D-F4C3-0C69-00B36FE40926}"/>
              </a:ext>
            </a:extLst>
          </p:cNvPr>
          <p:cNvSpPr txBox="1">
            <a:spLocks noChangeArrowheads="1"/>
          </p:cNvSpPr>
          <p:nvPr/>
        </p:nvSpPr>
        <p:spPr bwMode="auto">
          <a:xfrm>
            <a:off x="228600" y="1600200"/>
            <a:ext cx="8686800" cy="1143000"/>
          </a:xfrm>
          <a:prstGeom prst="rect">
            <a:avLst/>
          </a:prstGeom>
          <a:noFill/>
          <a:ln w="9525">
            <a:noFill/>
            <a:miter lim="800000"/>
            <a:headEnd/>
            <a:tailEnd/>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1" u="none" strike="noStrike" kern="0" cap="none" spc="0" normalizeH="0" baseline="0" noProof="0" dirty="0">
                <a:ln>
                  <a:noFill/>
                </a:ln>
                <a:solidFill>
                  <a:srgbClr val="334C85"/>
                </a:solidFill>
                <a:effectLst/>
                <a:uLnTx/>
                <a:uFillTx/>
                <a:latin typeface="Times New Roman"/>
                <a:ea typeface="ＭＳ Ｐゴシック"/>
                <a:cs typeface="+mn-cs"/>
              </a:rPr>
              <a:t>Adaptability for</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en-US" sz="3600" b="0" i="1" dirty="0">
                <a:latin typeface="Times New Roman" panose="02020603050405020304" pitchFamily="18" charset="0"/>
                <a:cs typeface="Times New Roman" panose="02020603050405020304" pitchFamily="18" charset="0"/>
              </a:rPr>
              <a:t>Effective Leadership</a:t>
            </a:r>
            <a:br>
              <a:rPr kumimoji="0" lang="en-US" sz="2000" b="0" i="1" u="none" strike="noStrike" kern="0" cap="none" spc="0" normalizeH="0" baseline="54000" noProof="0" dirty="0">
                <a:ln>
                  <a:noFill/>
                </a:ln>
                <a:solidFill>
                  <a:srgbClr val="334C85"/>
                </a:solidFill>
                <a:effectLst/>
                <a:uLnTx/>
                <a:uFillTx/>
                <a:latin typeface="Times New Roman"/>
                <a:ea typeface="ＭＳ Ｐゴシック"/>
                <a:cs typeface="Times New Roman" pitchFamily="18" charset="0"/>
              </a:rPr>
            </a:br>
            <a:endParaRPr kumimoji="0" lang="en-US" sz="2000" b="0" i="1" u="none" strike="noStrike" kern="0" cap="none" spc="0" normalizeH="0" baseline="30000" noProof="0" dirty="0">
              <a:ln>
                <a:noFill/>
              </a:ln>
              <a:solidFill>
                <a:srgbClr val="334C85"/>
              </a:solidFill>
              <a:effectLst/>
              <a:uLnTx/>
              <a:uFillTx/>
              <a:latin typeface="Times New Roman"/>
              <a:ea typeface="ＭＳ Ｐゴシック"/>
              <a:cs typeface="Times New Roman" pitchFamily="18" charset="0"/>
            </a:endParaRPr>
          </a:p>
        </p:txBody>
      </p:sp>
      <p:sp>
        <p:nvSpPr>
          <p:cNvPr id="16" name="Rectangle 3">
            <a:extLst>
              <a:ext uri="{FF2B5EF4-FFF2-40B4-BE49-F238E27FC236}">
                <a16:creationId xmlns:a16="http://schemas.microsoft.com/office/drawing/2014/main" id="{637545FC-CF52-6E6C-B985-6855299A281F}"/>
              </a:ext>
            </a:extLst>
          </p:cNvPr>
          <p:cNvSpPr txBox="1">
            <a:spLocks noChangeArrowheads="1"/>
          </p:cNvSpPr>
          <p:nvPr/>
        </p:nvSpPr>
        <p:spPr bwMode="auto">
          <a:xfrm>
            <a:off x="228600" y="3298646"/>
            <a:ext cx="8686800" cy="2590800"/>
          </a:xfrm>
          <a:prstGeom prst="rect">
            <a:avLst/>
          </a:prstGeom>
          <a:noFill/>
          <a:ln w="9525">
            <a:noFill/>
            <a:miter lim="800000"/>
            <a:headEnd/>
            <a:tailEnd/>
          </a:ln>
        </p:spPr>
        <p: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2000" b="0" i="0" u="none" strike="noStrike" kern="0" cap="none" spc="0" normalizeH="0" baseline="0" noProof="0" dirty="0">
                <a:ln>
                  <a:noFill/>
                </a:ln>
                <a:solidFill>
                  <a:srgbClr val="334C85"/>
                </a:solidFill>
                <a:effectLst/>
                <a:uLnTx/>
                <a:uFillTx/>
                <a:latin typeface="Arial"/>
                <a:ea typeface="ＭＳ Ｐゴシック"/>
                <a:cs typeface="+mn-cs"/>
              </a:rPr>
              <a:t>Developed by:</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2400" b="1" i="0" u="none" strike="noStrike" kern="0" cap="none" spc="0" normalizeH="0" baseline="0" noProof="0" dirty="0">
                <a:ln>
                  <a:noFill/>
                </a:ln>
                <a:solidFill>
                  <a:srgbClr val="334C85"/>
                </a:solidFill>
                <a:effectLst/>
                <a:uLnTx/>
                <a:uFillTx/>
                <a:latin typeface="Arial"/>
                <a:ea typeface="ＭＳ Ｐゴシック"/>
                <a:cs typeface="+mn-cs"/>
              </a:rPr>
              <a:t>Dr. Tony Alessandra</a:t>
            </a:r>
            <a:endParaRPr kumimoji="0" lang="en-US" sz="1800" b="0" i="0" u="none" strike="noStrike" kern="0" cap="none" spc="0" normalizeH="0" baseline="0" noProof="0" dirty="0">
              <a:ln>
                <a:noFill/>
              </a:ln>
              <a:solidFill>
                <a:srgbClr val="334C85"/>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2000" b="0" i="0" u="none" strike="noStrike" kern="0" cap="none" spc="0" normalizeH="0" baseline="0" noProof="0" dirty="0">
                <a:ln>
                  <a:noFill/>
                </a:ln>
                <a:solidFill>
                  <a:srgbClr val="334C85"/>
                </a:solidFill>
                <a:effectLst/>
                <a:uLnTx/>
                <a:uFillTx/>
                <a:latin typeface="Arial"/>
                <a:ea typeface="ＭＳ Ｐゴシック"/>
                <a:cs typeface="+mn-cs"/>
              </a:rPr>
              <a:t>Delivered by:</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000" b="1" i="0" u="none" strike="noStrike" kern="0" cap="none" spc="0" normalizeH="0" baseline="0" noProof="0" dirty="0">
                <a:ln>
                  <a:noFill/>
                </a:ln>
                <a:solidFill>
                  <a:srgbClr val="334C85"/>
                </a:solidFill>
                <a:effectLst/>
                <a:uLnTx/>
                <a:uFillTx/>
                <a:latin typeface="Arial"/>
                <a:ea typeface="ＭＳ Ｐゴシック"/>
                <a:cs typeface="+mn-cs"/>
              </a:rPr>
              <a:t>Your name here</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kern="0" cap="none" spc="0" normalizeH="0" baseline="0" noProof="0" dirty="0">
              <a:ln>
                <a:noFill/>
              </a:ln>
              <a:solidFill>
                <a:srgbClr val="334C85"/>
              </a:solidFill>
              <a:effectLst/>
              <a:uLnTx/>
              <a:uFillTx/>
              <a:latin typeface="Arial"/>
              <a:ea typeface="ＭＳ Ｐゴシック"/>
              <a:cs typeface="+mn-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411294C2-AB4B-307A-0127-20ABDDD3478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1BB3ADD4-37FB-42B1-8B22-BA81523592F2}" type="slidenum">
              <a:rPr lang="en-US" altLang="en-US" sz="2000" b="0">
                <a:solidFill>
                  <a:srgbClr val="BDDEFF"/>
                </a:solidFill>
              </a:rPr>
              <a:pPr/>
              <a:t>10</a:t>
            </a:fld>
            <a:endParaRPr lang="en-US" altLang="en-US" sz="2000" b="0">
              <a:solidFill>
                <a:srgbClr val="BDDEFF"/>
              </a:solidFill>
            </a:endParaRPr>
          </a:p>
        </p:txBody>
      </p:sp>
      <p:sp>
        <p:nvSpPr>
          <p:cNvPr id="1595394" name="Rectangle 2">
            <a:extLst>
              <a:ext uri="{FF2B5EF4-FFF2-40B4-BE49-F238E27FC236}">
                <a16:creationId xmlns:a16="http://schemas.microsoft.com/office/drawing/2014/main" id="{F6B24DC2-C766-48E5-9CDF-189911450746}"/>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5395" name="Rectangle 3">
            <a:extLst>
              <a:ext uri="{FF2B5EF4-FFF2-40B4-BE49-F238E27FC236}">
                <a16:creationId xmlns:a16="http://schemas.microsoft.com/office/drawing/2014/main" id="{FD37C64D-A3D8-A524-26F1-268BD47E7B44}"/>
              </a:ext>
            </a:extLst>
          </p:cNvPr>
          <p:cNvSpPr>
            <a:spLocks noGrp="1" noChangeArrowheads="1"/>
          </p:cNvSpPr>
          <p:nvPr>
            <p:ph type="body" idx="1"/>
          </p:nvPr>
        </p:nvSpPr>
        <p:spPr>
          <a:xfrm>
            <a:off x="1606550" y="1476375"/>
            <a:ext cx="7327900" cy="4545013"/>
          </a:xfrm>
        </p:spPr>
        <p:txBody>
          <a:bodyPr/>
          <a:lstStyle/>
          <a:p>
            <a:pPr lvl="1">
              <a:lnSpc>
                <a:spcPct val="125000"/>
              </a:lnSpc>
              <a:spcBef>
                <a:spcPct val="0"/>
              </a:spcBef>
            </a:pPr>
            <a:r>
              <a:rPr lang="en-US" altLang="en-US" sz="2400" b="1"/>
              <a:t>Directors tend to make autonomous, no-nonsense decisions. </a:t>
            </a:r>
          </a:p>
          <a:p>
            <a:pPr lvl="1">
              <a:lnSpc>
                <a:spcPct val="125000"/>
              </a:lnSpc>
              <a:spcBef>
                <a:spcPct val="0"/>
              </a:spcBef>
            </a:pPr>
            <a:r>
              <a:rPr lang="en-US" altLang="en-US" sz="2400" b="1"/>
              <a:t>If the decision will help them meet their goals, they go for it; if not, they say no. </a:t>
            </a:r>
          </a:p>
          <a:p>
            <a:pPr lvl="1">
              <a:lnSpc>
                <a:spcPct val="125000"/>
              </a:lnSpc>
              <a:spcBef>
                <a:spcPct val="0"/>
              </a:spcBef>
            </a:pPr>
            <a:r>
              <a:rPr lang="en-US" altLang="en-US" sz="2400" b="1"/>
              <a:t>One of the few times they put off reaching a conclusion is when it takes too much time/ effort doing the homework to determine the best alternative. </a:t>
            </a:r>
          </a:p>
          <a:p>
            <a:pPr lvl="1">
              <a:lnSpc>
                <a:spcPct val="125000"/>
              </a:lnSpc>
              <a:spcBef>
                <a:spcPct val="0"/>
              </a:spcBef>
            </a:pPr>
            <a:r>
              <a:rPr lang="en-US" altLang="en-US" sz="2400" b="1"/>
              <a:t>Prevent this procrastination by simply providing a brief analysis for each option.</a:t>
            </a:r>
          </a:p>
        </p:txBody>
      </p:sp>
      <p:sp>
        <p:nvSpPr>
          <p:cNvPr id="1595396" name="Rectangle 4">
            <a:extLst>
              <a:ext uri="{FF2B5EF4-FFF2-40B4-BE49-F238E27FC236}">
                <a16:creationId xmlns:a16="http://schemas.microsoft.com/office/drawing/2014/main" id="{A8A88145-E928-0239-1C22-9740FE3E1588}"/>
              </a:ext>
            </a:extLst>
          </p:cNvPr>
          <p:cNvSpPr>
            <a:spLocks noGrp="1" noChangeArrowheads="1"/>
          </p:cNvSpPr>
          <p:nvPr>
            <p:ph type="title"/>
          </p:nvPr>
        </p:nvSpPr>
        <p:spPr>
          <a:xfrm>
            <a:off x="2363788" y="153988"/>
            <a:ext cx="6780212" cy="446087"/>
          </a:xfrm>
        </p:spPr>
        <p:txBody>
          <a:bodyPr/>
          <a:lstStyle/>
          <a:p>
            <a:pPr algn="ctr">
              <a:defRPr/>
            </a:pPr>
            <a:r>
              <a:rPr lang="en-US" sz="3600" dirty="0"/>
              <a:t>Getting Directors to Decide…</a:t>
            </a:r>
          </a:p>
        </p:txBody>
      </p:sp>
      <p:grpSp>
        <p:nvGrpSpPr>
          <p:cNvPr id="12294" name="Group 5">
            <a:extLst>
              <a:ext uri="{FF2B5EF4-FFF2-40B4-BE49-F238E27FC236}">
                <a16:creationId xmlns:a16="http://schemas.microsoft.com/office/drawing/2014/main" id="{066518EA-DC5E-77FD-9785-E81701988CFD}"/>
              </a:ext>
            </a:extLst>
          </p:cNvPr>
          <p:cNvGrpSpPr>
            <a:grpSpLocks/>
          </p:cNvGrpSpPr>
          <p:nvPr/>
        </p:nvGrpSpPr>
        <p:grpSpPr bwMode="auto">
          <a:xfrm>
            <a:off x="139700" y="0"/>
            <a:ext cx="804863" cy="782638"/>
            <a:chOff x="-869" y="776"/>
            <a:chExt cx="643" cy="645"/>
          </a:xfrm>
        </p:grpSpPr>
        <p:grpSp>
          <p:nvGrpSpPr>
            <p:cNvPr id="12295" name="Group 6">
              <a:extLst>
                <a:ext uri="{FF2B5EF4-FFF2-40B4-BE49-F238E27FC236}">
                  <a16:creationId xmlns:a16="http://schemas.microsoft.com/office/drawing/2014/main" id="{B32C53C2-5084-A06D-D8DD-20E747AEA2F8}"/>
                </a:ext>
              </a:extLst>
            </p:cNvPr>
            <p:cNvGrpSpPr>
              <a:grpSpLocks/>
            </p:cNvGrpSpPr>
            <p:nvPr/>
          </p:nvGrpSpPr>
          <p:grpSpPr bwMode="auto">
            <a:xfrm>
              <a:off x="-790" y="856"/>
              <a:ext cx="462" cy="459"/>
              <a:chOff x="-790" y="856"/>
              <a:chExt cx="462" cy="459"/>
            </a:xfrm>
          </p:grpSpPr>
          <p:sp>
            <p:nvSpPr>
              <p:cNvPr id="12303" name="Rectangle 7">
                <a:extLst>
                  <a:ext uri="{FF2B5EF4-FFF2-40B4-BE49-F238E27FC236}">
                    <a16:creationId xmlns:a16="http://schemas.microsoft.com/office/drawing/2014/main" id="{E2F54EF3-96A6-A96D-DA83-E3855D635372}"/>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304" name="Rectangle 8">
                <a:extLst>
                  <a:ext uri="{FF2B5EF4-FFF2-40B4-BE49-F238E27FC236}">
                    <a16:creationId xmlns:a16="http://schemas.microsoft.com/office/drawing/2014/main" id="{0677F071-6676-4985-8D61-8780E679C77F}"/>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305" name="Rectangle 9">
                <a:extLst>
                  <a:ext uri="{FF2B5EF4-FFF2-40B4-BE49-F238E27FC236}">
                    <a16:creationId xmlns:a16="http://schemas.microsoft.com/office/drawing/2014/main" id="{61BFB0E0-25D6-D1DB-1954-F862E79C706B}"/>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306" name="Rectangle 10">
                <a:extLst>
                  <a:ext uri="{FF2B5EF4-FFF2-40B4-BE49-F238E27FC236}">
                    <a16:creationId xmlns:a16="http://schemas.microsoft.com/office/drawing/2014/main" id="{6E082025-031A-23A9-0C3C-66C03577330B}"/>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2296" name="Group 11">
              <a:extLst>
                <a:ext uri="{FF2B5EF4-FFF2-40B4-BE49-F238E27FC236}">
                  <a16:creationId xmlns:a16="http://schemas.microsoft.com/office/drawing/2014/main" id="{03FEAD54-B5AE-7FC8-608F-0FE9561964A7}"/>
                </a:ext>
              </a:extLst>
            </p:cNvPr>
            <p:cNvGrpSpPr>
              <a:grpSpLocks/>
            </p:cNvGrpSpPr>
            <p:nvPr/>
          </p:nvGrpSpPr>
          <p:grpSpPr bwMode="auto">
            <a:xfrm>
              <a:off x="-869" y="776"/>
              <a:ext cx="643" cy="645"/>
              <a:chOff x="142" y="607"/>
              <a:chExt cx="739" cy="742"/>
            </a:xfrm>
          </p:grpSpPr>
          <p:sp>
            <p:nvSpPr>
              <p:cNvPr id="12297" name="Rectangle 12">
                <a:extLst>
                  <a:ext uri="{FF2B5EF4-FFF2-40B4-BE49-F238E27FC236}">
                    <a16:creationId xmlns:a16="http://schemas.microsoft.com/office/drawing/2014/main" id="{10A4D2AB-C660-48EC-0151-E3073454F371}"/>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298" name="Rectangle 13">
                <a:extLst>
                  <a:ext uri="{FF2B5EF4-FFF2-40B4-BE49-F238E27FC236}">
                    <a16:creationId xmlns:a16="http://schemas.microsoft.com/office/drawing/2014/main" id="{B7EFCCAF-D0BF-6DC5-9761-8AD235D6F570}"/>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299" name="Rectangle 14">
                <a:extLst>
                  <a:ext uri="{FF2B5EF4-FFF2-40B4-BE49-F238E27FC236}">
                    <a16:creationId xmlns:a16="http://schemas.microsoft.com/office/drawing/2014/main" id="{7BB2099E-60AC-28BC-3EA9-BE5513582614}"/>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300" name="Rectangle 15">
                <a:extLst>
                  <a:ext uri="{FF2B5EF4-FFF2-40B4-BE49-F238E27FC236}">
                    <a16:creationId xmlns:a16="http://schemas.microsoft.com/office/drawing/2014/main" id="{0EB980ED-30D7-463E-B16C-7F86697C2CD2}"/>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2301" name="Line 16">
                <a:extLst>
                  <a:ext uri="{FF2B5EF4-FFF2-40B4-BE49-F238E27FC236}">
                    <a16:creationId xmlns:a16="http://schemas.microsoft.com/office/drawing/2014/main" id="{9E21B6E6-DDBB-AE8E-DA5A-F6E09B986D41}"/>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2" name="Line 17">
                <a:extLst>
                  <a:ext uri="{FF2B5EF4-FFF2-40B4-BE49-F238E27FC236}">
                    <a16:creationId xmlns:a16="http://schemas.microsoft.com/office/drawing/2014/main" id="{C2AA836C-D13B-E400-303D-6BEB7AF570D5}"/>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5394"/>
                                        </p:tgtEl>
                                        <p:attrNameLst>
                                          <p:attrName>style.visibility</p:attrName>
                                        </p:attrNameLst>
                                      </p:cBhvr>
                                      <p:to>
                                        <p:strVal val="visible"/>
                                      </p:to>
                                    </p:set>
                                    <p:animEffect transition="in" filter="slide(fromBottom)">
                                      <p:cBhvr>
                                        <p:cTn id="7" dur="500"/>
                                        <p:tgtEl>
                                          <p:spTgt spid="15953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5395">
                                            <p:txEl>
                                              <p:pRg st="0" end="0"/>
                                            </p:txEl>
                                          </p:spTgt>
                                        </p:tgtEl>
                                        <p:attrNameLst>
                                          <p:attrName>style.visibility</p:attrName>
                                        </p:attrNameLst>
                                      </p:cBhvr>
                                      <p:to>
                                        <p:strVal val="visible"/>
                                      </p:to>
                                    </p:set>
                                    <p:anim calcmode="lin" valueType="num">
                                      <p:cBhvr additive="base">
                                        <p:cTn id="12" dur="500" fill="hold"/>
                                        <p:tgtEl>
                                          <p:spTgt spid="159539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5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5395">
                                            <p:txEl>
                                              <p:pRg st="1" end="1"/>
                                            </p:txEl>
                                          </p:spTgt>
                                        </p:tgtEl>
                                        <p:attrNameLst>
                                          <p:attrName>style.visibility</p:attrName>
                                        </p:attrNameLst>
                                      </p:cBhvr>
                                      <p:to>
                                        <p:strVal val="visible"/>
                                      </p:to>
                                    </p:set>
                                    <p:anim calcmode="lin" valueType="num">
                                      <p:cBhvr additive="base">
                                        <p:cTn id="18" dur="500" fill="hold"/>
                                        <p:tgtEl>
                                          <p:spTgt spid="159539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5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5395">
                                            <p:txEl>
                                              <p:pRg st="2" end="2"/>
                                            </p:txEl>
                                          </p:spTgt>
                                        </p:tgtEl>
                                        <p:attrNameLst>
                                          <p:attrName>style.visibility</p:attrName>
                                        </p:attrNameLst>
                                      </p:cBhvr>
                                      <p:to>
                                        <p:strVal val="visible"/>
                                      </p:to>
                                    </p:set>
                                    <p:anim calcmode="lin" valueType="num">
                                      <p:cBhvr additive="base">
                                        <p:cTn id="24" dur="500" fill="hold"/>
                                        <p:tgtEl>
                                          <p:spTgt spid="159539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53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95395">
                                            <p:txEl>
                                              <p:pRg st="3" end="3"/>
                                            </p:txEl>
                                          </p:spTgt>
                                        </p:tgtEl>
                                        <p:attrNameLst>
                                          <p:attrName>style.visibility</p:attrName>
                                        </p:attrNameLst>
                                      </p:cBhvr>
                                      <p:to>
                                        <p:strVal val="visible"/>
                                      </p:to>
                                    </p:set>
                                    <p:anim calcmode="lin" valueType="num">
                                      <p:cBhvr additive="base">
                                        <p:cTn id="30" dur="500" fill="hold"/>
                                        <p:tgtEl>
                                          <p:spTgt spid="159539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953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539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F9962CB3-131C-B137-EB84-FB9969F7BD4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719219C8-21C5-4E37-938E-673666589F54}" type="slidenum">
              <a:rPr lang="en-US" altLang="en-US" sz="2000" b="0">
                <a:solidFill>
                  <a:srgbClr val="BDDEFF"/>
                </a:solidFill>
              </a:rPr>
              <a:pPr/>
              <a:t>11</a:t>
            </a:fld>
            <a:endParaRPr lang="en-US" altLang="en-US" sz="2000" b="0">
              <a:solidFill>
                <a:srgbClr val="BDDEFF"/>
              </a:solidFill>
            </a:endParaRPr>
          </a:p>
        </p:txBody>
      </p:sp>
      <p:sp>
        <p:nvSpPr>
          <p:cNvPr id="1596418" name="Rectangle 2">
            <a:extLst>
              <a:ext uri="{FF2B5EF4-FFF2-40B4-BE49-F238E27FC236}">
                <a16:creationId xmlns:a16="http://schemas.microsoft.com/office/drawing/2014/main" id="{AE0A173C-8FF8-B828-CB86-A5D8C8420C82}"/>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6419" name="Rectangle 3">
            <a:extLst>
              <a:ext uri="{FF2B5EF4-FFF2-40B4-BE49-F238E27FC236}">
                <a16:creationId xmlns:a16="http://schemas.microsoft.com/office/drawing/2014/main" id="{6C875A63-967F-D746-C55C-9E553F2D04C6}"/>
              </a:ext>
            </a:extLst>
          </p:cNvPr>
          <p:cNvSpPr>
            <a:spLocks noGrp="1" noChangeArrowheads="1"/>
          </p:cNvSpPr>
          <p:nvPr>
            <p:ph type="title"/>
          </p:nvPr>
        </p:nvSpPr>
        <p:spPr>
          <a:xfrm>
            <a:off x="1992313" y="152400"/>
            <a:ext cx="7151687" cy="476250"/>
          </a:xfrm>
        </p:spPr>
        <p:txBody>
          <a:bodyPr/>
          <a:lstStyle/>
          <a:p>
            <a:pPr algn="ctr">
              <a:defRPr/>
            </a:pPr>
            <a:r>
              <a:rPr lang="en-US" sz="3600" dirty="0"/>
              <a:t> Getting Socializers to Decide…</a:t>
            </a:r>
          </a:p>
        </p:txBody>
      </p:sp>
      <p:sp>
        <p:nvSpPr>
          <p:cNvPr id="1596420" name="Rectangle 4">
            <a:extLst>
              <a:ext uri="{FF2B5EF4-FFF2-40B4-BE49-F238E27FC236}">
                <a16:creationId xmlns:a16="http://schemas.microsoft.com/office/drawing/2014/main" id="{AA13E9E9-A443-F6F6-4608-54308525CF31}"/>
              </a:ext>
            </a:extLst>
          </p:cNvPr>
          <p:cNvSpPr>
            <a:spLocks noGrp="1" noChangeArrowheads="1"/>
          </p:cNvSpPr>
          <p:nvPr>
            <p:ph type="body" idx="1"/>
          </p:nvPr>
        </p:nvSpPr>
        <p:spPr>
          <a:xfrm>
            <a:off x="1624013" y="1181100"/>
            <a:ext cx="7519987" cy="5308600"/>
          </a:xfrm>
        </p:spPr>
        <p:txBody>
          <a:bodyPr/>
          <a:lstStyle/>
          <a:p>
            <a:pPr lvl="1">
              <a:lnSpc>
                <a:spcPct val="125000"/>
              </a:lnSpc>
              <a:spcBef>
                <a:spcPct val="0"/>
              </a:spcBef>
              <a:buClr>
                <a:srgbClr val="FFFFFF"/>
              </a:buClr>
            </a:pPr>
            <a:r>
              <a:rPr lang="en-US" altLang="en-US" sz="2400" b="1"/>
              <a:t>They want to avoid discussions of complex, negative-sounding, messy problems</a:t>
            </a:r>
          </a:p>
          <a:p>
            <a:pPr lvl="1">
              <a:lnSpc>
                <a:spcPct val="125000"/>
              </a:lnSpc>
              <a:spcBef>
                <a:spcPct val="0"/>
              </a:spcBef>
              <a:buClr>
                <a:srgbClr val="FFFFFF"/>
              </a:buClr>
            </a:pPr>
            <a:r>
              <a:rPr lang="en-US" altLang="en-US" sz="2400" b="1"/>
              <a:t>Frame suggestions in a positive light</a:t>
            </a:r>
          </a:p>
          <a:p>
            <a:pPr lvl="1">
              <a:lnSpc>
                <a:spcPct val="125000"/>
              </a:lnSpc>
              <a:spcBef>
                <a:spcPct val="0"/>
              </a:spcBef>
              <a:buClr>
                <a:srgbClr val="FFFFFF"/>
              </a:buClr>
            </a:pPr>
            <a:r>
              <a:rPr lang="en-US" altLang="en-US" sz="2400" b="1"/>
              <a:t>They are open to your suggestions—as long as they allow them to look and feel good—and not require a lot of difficult, follow-up, detail work or long-term commitments. </a:t>
            </a:r>
            <a:br>
              <a:rPr lang="en-US" altLang="en-US" sz="2400" b="1"/>
            </a:br>
            <a:r>
              <a:rPr lang="en-US" altLang="en-US" sz="2400" b="1"/>
              <a:t>“You know just about everybody, George. Since we need to get $350 in pledges by the end of February, why not go ahead and wrap up all your calls by Friday? Then you can relax a lot more next week.” </a:t>
            </a:r>
          </a:p>
        </p:txBody>
      </p:sp>
      <p:grpSp>
        <p:nvGrpSpPr>
          <p:cNvPr id="13318" name="Group 5">
            <a:extLst>
              <a:ext uri="{FF2B5EF4-FFF2-40B4-BE49-F238E27FC236}">
                <a16:creationId xmlns:a16="http://schemas.microsoft.com/office/drawing/2014/main" id="{1B9EBF2A-7289-F04C-C6A3-046859A57524}"/>
              </a:ext>
            </a:extLst>
          </p:cNvPr>
          <p:cNvGrpSpPr>
            <a:grpSpLocks/>
          </p:cNvGrpSpPr>
          <p:nvPr/>
        </p:nvGrpSpPr>
        <p:grpSpPr bwMode="auto">
          <a:xfrm>
            <a:off x="139700" y="0"/>
            <a:ext cx="804863" cy="782638"/>
            <a:chOff x="-869" y="776"/>
            <a:chExt cx="643" cy="645"/>
          </a:xfrm>
        </p:grpSpPr>
        <p:grpSp>
          <p:nvGrpSpPr>
            <p:cNvPr id="13319" name="Group 6">
              <a:extLst>
                <a:ext uri="{FF2B5EF4-FFF2-40B4-BE49-F238E27FC236}">
                  <a16:creationId xmlns:a16="http://schemas.microsoft.com/office/drawing/2014/main" id="{C086AE85-91B9-1AB0-0996-5E316B101E14}"/>
                </a:ext>
              </a:extLst>
            </p:cNvPr>
            <p:cNvGrpSpPr>
              <a:grpSpLocks/>
            </p:cNvGrpSpPr>
            <p:nvPr/>
          </p:nvGrpSpPr>
          <p:grpSpPr bwMode="auto">
            <a:xfrm>
              <a:off x="-790" y="856"/>
              <a:ext cx="462" cy="459"/>
              <a:chOff x="-790" y="856"/>
              <a:chExt cx="462" cy="459"/>
            </a:xfrm>
          </p:grpSpPr>
          <p:sp>
            <p:nvSpPr>
              <p:cNvPr id="13327" name="Rectangle 7">
                <a:extLst>
                  <a:ext uri="{FF2B5EF4-FFF2-40B4-BE49-F238E27FC236}">
                    <a16:creationId xmlns:a16="http://schemas.microsoft.com/office/drawing/2014/main" id="{A6085699-4CA2-E642-3D7C-7E0C2E4BD432}"/>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28" name="Rectangle 8">
                <a:extLst>
                  <a:ext uri="{FF2B5EF4-FFF2-40B4-BE49-F238E27FC236}">
                    <a16:creationId xmlns:a16="http://schemas.microsoft.com/office/drawing/2014/main" id="{D9405EB4-B74A-4050-19C7-8E8954EDB5B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29" name="Rectangle 9">
                <a:extLst>
                  <a:ext uri="{FF2B5EF4-FFF2-40B4-BE49-F238E27FC236}">
                    <a16:creationId xmlns:a16="http://schemas.microsoft.com/office/drawing/2014/main" id="{11F0DD8C-D73F-6726-7085-DA8FF3909A5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30" name="Rectangle 10">
                <a:extLst>
                  <a:ext uri="{FF2B5EF4-FFF2-40B4-BE49-F238E27FC236}">
                    <a16:creationId xmlns:a16="http://schemas.microsoft.com/office/drawing/2014/main" id="{425DB8EB-EED3-60F0-8748-FDB1E93AB7E5}"/>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3320" name="Group 11">
              <a:extLst>
                <a:ext uri="{FF2B5EF4-FFF2-40B4-BE49-F238E27FC236}">
                  <a16:creationId xmlns:a16="http://schemas.microsoft.com/office/drawing/2014/main" id="{FFD48EBF-7C2D-0BAD-441A-6D82B0D2738C}"/>
                </a:ext>
              </a:extLst>
            </p:cNvPr>
            <p:cNvGrpSpPr>
              <a:grpSpLocks/>
            </p:cNvGrpSpPr>
            <p:nvPr/>
          </p:nvGrpSpPr>
          <p:grpSpPr bwMode="auto">
            <a:xfrm>
              <a:off x="-869" y="776"/>
              <a:ext cx="643" cy="645"/>
              <a:chOff x="142" y="607"/>
              <a:chExt cx="739" cy="742"/>
            </a:xfrm>
          </p:grpSpPr>
          <p:sp>
            <p:nvSpPr>
              <p:cNvPr id="13321" name="Rectangle 12">
                <a:extLst>
                  <a:ext uri="{FF2B5EF4-FFF2-40B4-BE49-F238E27FC236}">
                    <a16:creationId xmlns:a16="http://schemas.microsoft.com/office/drawing/2014/main" id="{3AE45DB8-B83B-93B9-65F0-0934816DACAD}"/>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22" name="Rectangle 13">
                <a:extLst>
                  <a:ext uri="{FF2B5EF4-FFF2-40B4-BE49-F238E27FC236}">
                    <a16:creationId xmlns:a16="http://schemas.microsoft.com/office/drawing/2014/main" id="{7C14F706-2FF1-B0B6-4424-2BCFAA7502F6}"/>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23" name="Rectangle 14">
                <a:extLst>
                  <a:ext uri="{FF2B5EF4-FFF2-40B4-BE49-F238E27FC236}">
                    <a16:creationId xmlns:a16="http://schemas.microsoft.com/office/drawing/2014/main" id="{93AC7336-46FB-3207-FE5B-C7C841EF0648}"/>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24" name="Rectangle 15">
                <a:extLst>
                  <a:ext uri="{FF2B5EF4-FFF2-40B4-BE49-F238E27FC236}">
                    <a16:creationId xmlns:a16="http://schemas.microsoft.com/office/drawing/2014/main" id="{A4A77A33-D06F-0CC4-FFD2-F2D43804431D}"/>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3325" name="Line 16">
                <a:extLst>
                  <a:ext uri="{FF2B5EF4-FFF2-40B4-BE49-F238E27FC236}">
                    <a16:creationId xmlns:a16="http://schemas.microsoft.com/office/drawing/2014/main" id="{221845DB-4E2E-E99F-0215-CA6DB654E793}"/>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6" name="Line 17">
                <a:extLst>
                  <a:ext uri="{FF2B5EF4-FFF2-40B4-BE49-F238E27FC236}">
                    <a16:creationId xmlns:a16="http://schemas.microsoft.com/office/drawing/2014/main" id="{18938B87-A059-F9E9-B2E1-92F5B96569D5}"/>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6418"/>
                                        </p:tgtEl>
                                        <p:attrNameLst>
                                          <p:attrName>style.visibility</p:attrName>
                                        </p:attrNameLst>
                                      </p:cBhvr>
                                      <p:to>
                                        <p:strVal val="visible"/>
                                      </p:to>
                                    </p:set>
                                    <p:animEffect transition="in" filter="slide(fromBottom)">
                                      <p:cBhvr>
                                        <p:cTn id="7" dur="500"/>
                                        <p:tgtEl>
                                          <p:spTgt spid="15964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6420">
                                            <p:txEl>
                                              <p:pRg st="0" end="0"/>
                                            </p:txEl>
                                          </p:spTgt>
                                        </p:tgtEl>
                                        <p:attrNameLst>
                                          <p:attrName>style.visibility</p:attrName>
                                        </p:attrNameLst>
                                      </p:cBhvr>
                                      <p:to>
                                        <p:strVal val="visible"/>
                                      </p:to>
                                    </p:set>
                                    <p:anim calcmode="lin" valueType="num">
                                      <p:cBhvr additive="base">
                                        <p:cTn id="12" dur="500" fill="hold"/>
                                        <p:tgtEl>
                                          <p:spTgt spid="159642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64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6420">
                                            <p:txEl>
                                              <p:pRg st="1" end="1"/>
                                            </p:txEl>
                                          </p:spTgt>
                                        </p:tgtEl>
                                        <p:attrNameLst>
                                          <p:attrName>style.visibility</p:attrName>
                                        </p:attrNameLst>
                                      </p:cBhvr>
                                      <p:to>
                                        <p:strVal val="visible"/>
                                      </p:to>
                                    </p:set>
                                    <p:anim calcmode="lin" valueType="num">
                                      <p:cBhvr additive="base">
                                        <p:cTn id="18" dur="500" fill="hold"/>
                                        <p:tgtEl>
                                          <p:spTgt spid="159642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64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6420">
                                            <p:txEl>
                                              <p:pRg st="2" end="2"/>
                                            </p:txEl>
                                          </p:spTgt>
                                        </p:tgtEl>
                                        <p:attrNameLst>
                                          <p:attrName>style.visibility</p:attrName>
                                        </p:attrNameLst>
                                      </p:cBhvr>
                                      <p:to>
                                        <p:strVal val="visible"/>
                                      </p:to>
                                    </p:set>
                                    <p:anim calcmode="lin" valueType="num">
                                      <p:cBhvr additive="base">
                                        <p:cTn id="24" dur="500" fill="hold"/>
                                        <p:tgtEl>
                                          <p:spTgt spid="159642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642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64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D8AF47D2-7DF2-82A2-CE1C-09C46F4C6A2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409865B4-81A9-45A8-9602-645AB28C9598}" type="slidenum">
              <a:rPr lang="en-US" altLang="en-US" sz="2000" b="0">
                <a:solidFill>
                  <a:srgbClr val="BDDEFF"/>
                </a:solidFill>
              </a:rPr>
              <a:pPr/>
              <a:t>12</a:t>
            </a:fld>
            <a:endParaRPr lang="en-US" altLang="en-US" sz="2000" b="0">
              <a:solidFill>
                <a:srgbClr val="BDDEFF"/>
              </a:solidFill>
            </a:endParaRPr>
          </a:p>
        </p:txBody>
      </p:sp>
      <p:sp>
        <p:nvSpPr>
          <p:cNvPr id="1597442" name="Rectangle 2">
            <a:extLst>
              <a:ext uri="{FF2B5EF4-FFF2-40B4-BE49-F238E27FC236}">
                <a16:creationId xmlns:a16="http://schemas.microsoft.com/office/drawing/2014/main" id="{6814443F-2293-2B90-4606-019D888DBCD8}"/>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7443" name="Rectangle 3">
            <a:extLst>
              <a:ext uri="{FF2B5EF4-FFF2-40B4-BE49-F238E27FC236}">
                <a16:creationId xmlns:a16="http://schemas.microsoft.com/office/drawing/2014/main" id="{76B67357-05F6-9E52-46C8-E2E3C7FD5896}"/>
              </a:ext>
            </a:extLst>
          </p:cNvPr>
          <p:cNvSpPr>
            <a:spLocks noGrp="1" noChangeArrowheads="1"/>
          </p:cNvSpPr>
          <p:nvPr>
            <p:ph type="title"/>
          </p:nvPr>
        </p:nvSpPr>
        <p:spPr>
          <a:xfrm>
            <a:off x="2363788" y="152400"/>
            <a:ext cx="6780212" cy="476250"/>
          </a:xfrm>
        </p:spPr>
        <p:txBody>
          <a:bodyPr/>
          <a:lstStyle/>
          <a:p>
            <a:pPr algn="ctr">
              <a:defRPr/>
            </a:pPr>
            <a:r>
              <a:rPr lang="en-US" sz="3600" dirty="0"/>
              <a:t>Getting Relaters to Decide…</a:t>
            </a:r>
          </a:p>
        </p:txBody>
      </p:sp>
      <p:sp>
        <p:nvSpPr>
          <p:cNvPr id="1597444" name="Rectangle 4">
            <a:extLst>
              <a:ext uri="{FF2B5EF4-FFF2-40B4-BE49-F238E27FC236}">
                <a16:creationId xmlns:a16="http://schemas.microsoft.com/office/drawing/2014/main" id="{2D7C5995-420C-5C46-1901-9F00F723429E}"/>
              </a:ext>
            </a:extLst>
          </p:cNvPr>
          <p:cNvSpPr>
            <a:spLocks noGrp="1" noChangeArrowheads="1"/>
          </p:cNvSpPr>
          <p:nvPr>
            <p:ph type="body" idx="1"/>
          </p:nvPr>
        </p:nvSpPr>
        <p:spPr>
          <a:xfrm>
            <a:off x="1604963" y="1262063"/>
            <a:ext cx="7391400" cy="5235575"/>
          </a:xfrm>
        </p:spPr>
        <p:txBody>
          <a:bodyPr/>
          <a:lstStyle/>
          <a:p>
            <a:pPr lvl="1">
              <a:lnSpc>
                <a:spcPct val="125000"/>
              </a:lnSpc>
              <a:spcBef>
                <a:spcPct val="0"/>
              </a:spcBef>
            </a:pPr>
            <a:r>
              <a:rPr lang="en-US" altLang="en-US" sz="2400" b="1"/>
              <a:t>Deal with only one subject or situation at a time, one step at a time</a:t>
            </a:r>
          </a:p>
          <a:p>
            <a:pPr lvl="1">
              <a:lnSpc>
                <a:spcPct val="125000"/>
              </a:lnSpc>
              <a:spcBef>
                <a:spcPct val="0"/>
              </a:spcBef>
            </a:pPr>
            <a:r>
              <a:rPr lang="en-US" altLang="en-US" sz="2400" b="1"/>
              <a:t>Before moving on to other items, make sure they are ready, willing, and able to do so</a:t>
            </a:r>
          </a:p>
          <a:p>
            <a:pPr lvl="1">
              <a:lnSpc>
                <a:spcPct val="125000"/>
              </a:lnSpc>
              <a:spcBef>
                <a:spcPct val="0"/>
              </a:spcBef>
            </a:pPr>
            <a:r>
              <a:rPr lang="en-US" altLang="en-US" sz="2400" b="1"/>
              <a:t>Remain calm and relaxed</a:t>
            </a:r>
          </a:p>
          <a:p>
            <a:pPr lvl="1">
              <a:lnSpc>
                <a:spcPct val="125000"/>
              </a:lnSpc>
              <a:spcBef>
                <a:spcPct val="0"/>
              </a:spcBef>
            </a:pPr>
            <a:r>
              <a:rPr lang="en-US" altLang="en-US" sz="2400" b="1"/>
              <a:t>Encourage them to share their suggestions as to how the decision might be made in a way that is likely to add even more stability to the current conditions: </a:t>
            </a:r>
            <a:br>
              <a:rPr lang="en-US" altLang="en-US" sz="2400" b="1"/>
            </a:br>
            <a:r>
              <a:rPr lang="en-US" altLang="en-US" sz="2400" b="1"/>
              <a:t>“Would you mind writing down a schedule of your office's activities so I can write my proposal without missing anything? ” </a:t>
            </a:r>
          </a:p>
        </p:txBody>
      </p:sp>
      <p:grpSp>
        <p:nvGrpSpPr>
          <p:cNvPr id="14342" name="Group 5">
            <a:extLst>
              <a:ext uri="{FF2B5EF4-FFF2-40B4-BE49-F238E27FC236}">
                <a16:creationId xmlns:a16="http://schemas.microsoft.com/office/drawing/2014/main" id="{66A16E89-57D4-57BE-6007-8B4197074A66}"/>
              </a:ext>
            </a:extLst>
          </p:cNvPr>
          <p:cNvGrpSpPr>
            <a:grpSpLocks/>
          </p:cNvGrpSpPr>
          <p:nvPr/>
        </p:nvGrpSpPr>
        <p:grpSpPr bwMode="auto">
          <a:xfrm>
            <a:off x="139700" y="0"/>
            <a:ext cx="804863" cy="782638"/>
            <a:chOff x="-869" y="776"/>
            <a:chExt cx="643" cy="645"/>
          </a:xfrm>
        </p:grpSpPr>
        <p:grpSp>
          <p:nvGrpSpPr>
            <p:cNvPr id="14343" name="Group 6">
              <a:extLst>
                <a:ext uri="{FF2B5EF4-FFF2-40B4-BE49-F238E27FC236}">
                  <a16:creationId xmlns:a16="http://schemas.microsoft.com/office/drawing/2014/main" id="{13F2ECFA-94EA-7F05-A6DB-B2495D122F7B}"/>
                </a:ext>
              </a:extLst>
            </p:cNvPr>
            <p:cNvGrpSpPr>
              <a:grpSpLocks/>
            </p:cNvGrpSpPr>
            <p:nvPr/>
          </p:nvGrpSpPr>
          <p:grpSpPr bwMode="auto">
            <a:xfrm>
              <a:off x="-790" y="856"/>
              <a:ext cx="462" cy="459"/>
              <a:chOff x="-790" y="856"/>
              <a:chExt cx="462" cy="459"/>
            </a:xfrm>
          </p:grpSpPr>
          <p:sp>
            <p:nvSpPr>
              <p:cNvPr id="14351" name="Rectangle 7">
                <a:extLst>
                  <a:ext uri="{FF2B5EF4-FFF2-40B4-BE49-F238E27FC236}">
                    <a16:creationId xmlns:a16="http://schemas.microsoft.com/office/drawing/2014/main" id="{12E31836-7791-378D-032A-039DB544ACD6}"/>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52" name="Rectangle 8">
                <a:extLst>
                  <a:ext uri="{FF2B5EF4-FFF2-40B4-BE49-F238E27FC236}">
                    <a16:creationId xmlns:a16="http://schemas.microsoft.com/office/drawing/2014/main" id="{8003D713-DB20-2588-C783-C1580A6478D7}"/>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53" name="Rectangle 9">
                <a:extLst>
                  <a:ext uri="{FF2B5EF4-FFF2-40B4-BE49-F238E27FC236}">
                    <a16:creationId xmlns:a16="http://schemas.microsoft.com/office/drawing/2014/main" id="{F5123418-CEAE-55D3-AEA6-8C610EF8EA84}"/>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54" name="Rectangle 10">
                <a:extLst>
                  <a:ext uri="{FF2B5EF4-FFF2-40B4-BE49-F238E27FC236}">
                    <a16:creationId xmlns:a16="http://schemas.microsoft.com/office/drawing/2014/main" id="{2148F68E-0872-F415-231D-0E6403188DC1}"/>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4344" name="Group 11">
              <a:extLst>
                <a:ext uri="{FF2B5EF4-FFF2-40B4-BE49-F238E27FC236}">
                  <a16:creationId xmlns:a16="http://schemas.microsoft.com/office/drawing/2014/main" id="{17E14D70-7B62-7136-FDDE-AB2258031D92}"/>
                </a:ext>
              </a:extLst>
            </p:cNvPr>
            <p:cNvGrpSpPr>
              <a:grpSpLocks/>
            </p:cNvGrpSpPr>
            <p:nvPr/>
          </p:nvGrpSpPr>
          <p:grpSpPr bwMode="auto">
            <a:xfrm>
              <a:off x="-869" y="776"/>
              <a:ext cx="643" cy="645"/>
              <a:chOff x="142" y="607"/>
              <a:chExt cx="739" cy="742"/>
            </a:xfrm>
          </p:grpSpPr>
          <p:sp>
            <p:nvSpPr>
              <p:cNvPr id="14345" name="Rectangle 12">
                <a:extLst>
                  <a:ext uri="{FF2B5EF4-FFF2-40B4-BE49-F238E27FC236}">
                    <a16:creationId xmlns:a16="http://schemas.microsoft.com/office/drawing/2014/main" id="{ABC44E67-6A83-B276-EA3E-756D133EC41C}"/>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46" name="Rectangle 13">
                <a:extLst>
                  <a:ext uri="{FF2B5EF4-FFF2-40B4-BE49-F238E27FC236}">
                    <a16:creationId xmlns:a16="http://schemas.microsoft.com/office/drawing/2014/main" id="{86EA3725-9D06-225B-BEF3-2F4C10C98450}"/>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47" name="Rectangle 14">
                <a:extLst>
                  <a:ext uri="{FF2B5EF4-FFF2-40B4-BE49-F238E27FC236}">
                    <a16:creationId xmlns:a16="http://schemas.microsoft.com/office/drawing/2014/main" id="{4D5CA8F2-8CB5-86EA-AAA3-C54F76E485FF}"/>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48" name="Rectangle 15">
                <a:extLst>
                  <a:ext uri="{FF2B5EF4-FFF2-40B4-BE49-F238E27FC236}">
                    <a16:creationId xmlns:a16="http://schemas.microsoft.com/office/drawing/2014/main" id="{F5387CC3-0C56-0AAB-6E20-ACFC9E7F3215}"/>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4349" name="Line 16">
                <a:extLst>
                  <a:ext uri="{FF2B5EF4-FFF2-40B4-BE49-F238E27FC236}">
                    <a16:creationId xmlns:a16="http://schemas.microsoft.com/office/drawing/2014/main" id="{1F41BAAA-F407-046C-6D67-0320522EC830}"/>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50" name="Line 17">
                <a:extLst>
                  <a:ext uri="{FF2B5EF4-FFF2-40B4-BE49-F238E27FC236}">
                    <a16:creationId xmlns:a16="http://schemas.microsoft.com/office/drawing/2014/main" id="{3D4799AD-07D1-249B-404F-5F526FA7D31D}"/>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7442"/>
                                        </p:tgtEl>
                                        <p:attrNameLst>
                                          <p:attrName>style.visibility</p:attrName>
                                        </p:attrNameLst>
                                      </p:cBhvr>
                                      <p:to>
                                        <p:strVal val="visible"/>
                                      </p:to>
                                    </p:set>
                                    <p:animEffect transition="in" filter="slide(fromBottom)">
                                      <p:cBhvr>
                                        <p:cTn id="7" dur="500"/>
                                        <p:tgtEl>
                                          <p:spTgt spid="15974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7444">
                                            <p:txEl>
                                              <p:pRg st="0" end="0"/>
                                            </p:txEl>
                                          </p:spTgt>
                                        </p:tgtEl>
                                        <p:attrNameLst>
                                          <p:attrName>style.visibility</p:attrName>
                                        </p:attrNameLst>
                                      </p:cBhvr>
                                      <p:to>
                                        <p:strVal val="visible"/>
                                      </p:to>
                                    </p:set>
                                    <p:anim calcmode="lin" valueType="num">
                                      <p:cBhvr additive="base">
                                        <p:cTn id="12" dur="500" fill="hold"/>
                                        <p:tgtEl>
                                          <p:spTgt spid="159744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744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7444">
                                            <p:txEl>
                                              <p:pRg st="1" end="1"/>
                                            </p:txEl>
                                          </p:spTgt>
                                        </p:tgtEl>
                                        <p:attrNameLst>
                                          <p:attrName>style.visibility</p:attrName>
                                        </p:attrNameLst>
                                      </p:cBhvr>
                                      <p:to>
                                        <p:strVal val="visible"/>
                                      </p:to>
                                    </p:set>
                                    <p:anim calcmode="lin" valueType="num">
                                      <p:cBhvr additive="base">
                                        <p:cTn id="18" dur="500" fill="hold"/>
                                        <p:tgtEl>
                                          <p:spTgt spid="159744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744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7444">
                                            <p:txEl>
                                              <p:pRg st="2" end="2"/>
                                            </p:txEl>
                                          </p:spTgt>
                                        </p:tgtEl>
                                        <p:attrNameLst>
                                          <p:attrName>style.visibility</p:attrName>
                                        </p:attrNameLst>
                                      </p:cBhvr>
                                      <p:to>
                                        <p:strVal val="visible"/>
                                      </p:to>
                                    </p:set>
                                    <p:anim calcmode="lin" valueType="num">
                                      <p:cBhvr additive="base">
                                        <p:cTn id="24" dur="500" fill="hold"/>
                                        <p:tgtEl>
                                          <p:spTgt spid="159744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744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97444">
                                            <p:txEl>
                                              <p:pRg st="3" end="3"/>
                                            </p:txEl>
                                          </p:spTgt>
                                        </p:tgtEl>
                                        <p:attrNameLst>
                                          <p:attrName>style.visibility</p:attrName>
                                        </p:attrNameLst>
                                      </p:cBhvr>
                                      <p:to>
                                        <p:strVal val="visible"/>
                                      </p:to>
                                    </p:set>
                                    <p:anim calcmode="lin" valueType="num">
                                      <p:cBhvr additive="base">
                                        <p:cTn id="30" dur="500" fill="hold"/>
                                        <p:tgtEl>
                                          <p:spTgt spid="159744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9744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4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FABB8C3D-C073-38C0-DBCB-15D7AB57008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E5EDCF18-9DE5-47F7-BE00-9523BF3E992F}" type="slidenum">
              <a:rPr lang="en-US" altLang="en-US" sz="2000" b="0">
                <a:solidFill>
                  <a:srgbClr val="BDDEFF"/>
                </a:solidFill>
              </a:rPr>
              <a:pPr/>
              <a:t>13</a:t>
            </a:fld>
            <a:endParaRPr lang="en-US" altLang="en-US" sz="2000" b="0">
              <a:solidFill>
                <a:srgbClr val="BDDEFF"/>
              </a:solidFill>
            </a:endParaRPr>
          </a:p>
        </p:txBody>
      </p:sp>
      <p:sp>
        <p:nvSpPr>
          <p:cNvPr id="1598466" name="Rectangle 2">
            <a:extLst>
              <a:ext uri="{FF2B5EF4-FFF2-40B4-BE49-F238E27FC236}">
                <a16:creationId xmlns:a16="http://schemas.microsoft.com/office/drawing/2014/main" id="{386677A5-EFCE-76A6-D054-D409F1BA5474}"/>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8467" name="Rectangle 3">
            <a:extLst>
              <a:ext uri="{FF2B5EF4-FFF2-40B4-BE49-F238E27FC236}">
                <a16:creationId xmlns:a16="http://schemas.microsoft.com/office/drawing/2014/main" id="{CC704C0D-C0E6-1F1E-9EE5-3BF75891C227}"/>
              </a:ext>
            </a:extLst>
          </p:cNvPr>
          <p:cNvSpPr>
            <a:spLocks noGrp="1" noChangeArrowheads="1"/>
          </p:cNvSpPr>
          <p:nvPr>
            <p:ph type="title"/>
          </p:nvPr>
        </p:nvSpPr>
        <p:spPr>
          <a:xfrm>
            <a:off x="2363788" y="152400"/>
            <a:ext cx="6780212" cy="476250"/>
          </a:xfrm>
        </p:spPr>
        <p:txBody>
          <a:bodyPr/>
          <a:lstStyle/>
          <a:p>
            <a:pPr algn="ctr">
              <a:defRPr/>
            </a:pPr>
            <a:r>
              <a:rPr lang="en-US" sz="3600" dirty="0"/>
              <a:t>Getting Thinkers to Decide…</a:t>
            </a:r>
          </a:p>
        </p:txBody>
      </p:sp>
      <p:sp>
        <p:nvSpPr>
          <p:cNvPr id="1598468" name="Rectangle 4">
            <a:extLst>
              <a:ext uri="{FF2B5EF4-FFF2-40B4-BE49-F238E27FC236}">
                <a16:creationId xmlns:a16="http://schemas.microsoft.com/office/drawing/2014/main" id="{24769908-E06F-76BA-7538-C4C0194E80AD}"/>
              </a:ext>
            </a:extLst>
          </p:cNvPr>
          <p:cNvSpPr>
            <a:spLocks noGrp="1" noChangeArrowheads="1"/>
          </p:cNvSpPr>
          <p:nvPr>
            <p:ph type="body" idx="1"/>
          </p:nvPr>
        </p:nvSpPr>
        <p:spPr>
          <a:xfrm>
            <a:off x="1636713" y="1192213"/>
            <a:ext cx="7326312" cy="5384800"/>
          </a:xfrm>
        </p:spPr>
        <p:txBody>
          <a:bodyPr/>
          <a:lstStyle/>
          <a:p>
            <a:pPr lvl="1">
              <a:lnSpc>
                <a:spcPct val="125000"/>
              </a:lnSpc>
              <a:spcBef>
                <a:spcPct val="0"/>
              </a:spcBef>
            </a:pPr>
            <a:r>
              <a:rPr lang="en-US" altLang="en-US" sz="2400" b="1"/>
              <a:t>Confirm they are open to discussing the problem or decision</a:t>
            </a:r>
          </a:p>
          <a:p>
            <a:pPr lvl="1">
              <a:lnSpc>
                <a:spcPct val="125000"/>
              </a:lnSpc>
              <a:spcBef>
                <a:spcPct val="0"/>
              </a:spcBef>
            </a:pPr>
            <a:r>
              <a:rPr lang="en-US" altLang="en-US" sz="2400" b="1"/>
              <a:t>If they aren't ready, either set a definite time that's better for both of you or explore their concern in even pursuing this subject </a:t>
            </a:r>
          </a:p>
          <a:p>
            <a:pPr lvl="1">
              <a:lnSpc>
                <a:spcPct val="125000"/>
              </a:lnSpc>
              <a:spcBef>
                <a:spcPct val="0"/>
              </a:spcBef>
            </a:pPr>
            <a:r>
              <a:rPr lang="en-US" altLang="en-US" sz="2400" b="1"/>
              <a:t>Give them time and space to think clearly</a:t>
            </a:r>
          </a:p>
          <a:p>
            <a:pPr lvl="1">
              <a:lnSpc>
                <a:spcPct val="125000"/>
              </a:lnSpc>
              <a:spcBef>
                <a:spcPct val="0"/>
              </a:spcBef>
            </a:pPr>
            <a:r>
              <a:rPr lang="en-US" altLang="en-US" sz="2400" b="1"/>
              <a:t>When the situation is being explored, review your impression of the process: </a:t>
            </a:r>
            <a:br>
              <a:rPr lang="en-US" altLang="en-US" sz="2400" b="1"/>
            </a:br>
            <a:r>
              <a:rPr lang="en-US" altLang="en-US" sz="2400" b="1"/>
              <a:t>“My understanding is you'd like to think it over and figure out what time commitment you'd be able to make to the group. When may I call you about your decision?”</a:t>
            </a:r>
            <a:r>
              <a:rPr lang="en-US" altLang="en-US" sz="2400"/>
              <a:t> </a:t>
            </a:r>
          </a:p>
        </p:txBody>
      </p:sp>
      <p:grpSp>
        <p:nvGrpSpPr>
          <p:cNvPr id="15366" name="Group 5">
            <a:extLst>
              <a:ext uri="{FF2B5EF4-FFF2-40B4-BE49-F238E27FC236}">
                <a16:creationId xmlns:a16="http://schemas.microsoft.com/office/drawing/2014/main" id="{609A28D4-9817-81AC-CB9D-2202E3ACAB4C}"/>
              </a:ext>
            </a:extLst>
          </p:cNvPr>
          <p:cNvGrpSpPr>
            <a:grpSpLocks/>
          </p:cNvGrpSpPr>
          <p:nvPr/>
        </p:nvGrpSpPr>
        <p:grpSpPr bwMode="auto">
          <a:xfrm>
            <a:off x="139700" y="0"/>
            <a:ext cx="804863" cy="782638"/>
            <a:chOff x="-869" y="776"/>
            <a:chExt cx="643" cy="645"/>
          </a:xfrm>
        </p:grpSpPr>
        <p:grpSp>
          <p:nvGrpSpPr>
            <p:cNvPr id="15367" name="Group 6">
              <a:extLst>
                <a:ext uri="{FF2B5EF4-FFF2-40B4-BE49-F238E27FC236}">
                  <a16:creationId xmlns:a16="http://schemas.microsoft.com/office/drawing/2014/main" id="{20D97208-8A09-F69A-81B6-BE28BC45D183}"/>
                </a:ext>
              </a:extLst>
            </p:cNvPr>
            <p:cNvGrpSpPr>
              <a:grpSpLocks/>
            </p:cNvGrpSpPr>
            <p:nvPr/>
          </p:nvGrpSpPr>
          <p:grpSpPr bwMode="auto">
            <a:xfrm>
              <a:off x="-790" y="856"/>
              <a:ext cx="462" cy="459"/>
              <a:chOff x="-790" y="856"/>
              <a:chExt cx="462" cy="459"/>
            </a:xfrm>
          </p:grpSpPr>
          <p:sp>
            <p:nvSpPr>
              <p:cNvPr id="15375" name="Rectangle 7">
                <a:extLst>
                  <a:ext uri="{FF2B5EF4-FFF2-40B4-BE49-F238E27FC236}">
                    <a16:creationId xmlns:a16="http://schemas.microsoft.com/office/drawing/2014/main" id="{75FEF790-5891-D2A5-CC80-D3E5CFD59E8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6" name="Rectangle 8">
                <a:extLst>
                  <a:ext uri="{FF2B5EF4-FFF2-40B4-BE49-F238E27FC236}">
                    <a16:creationId xmlns:a16="http://schemas.microsoft.com/office/drawing/2014/main" id="{230D1434-7D2F-0AF6-A960-BB9A70CEF9F8}"/>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7" name="Rectangle 9">
                <a:extLst>
                  <a:ext uri="{FF2B5EF4-FFF2-40B4-BE49-F238E27FC236}">
                    <a16:creationId xmlns:a16="http://schemas.microsoft.com/office/drawing/2014/main" id="{94F1AD30-DA19-09BC-397C-98CFB3782858}"/>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8" name="Rectangle 10">
                <a:extLst>
                  <a:ext uri="{FF2B5EF4-FFF2-40B4-BE49-F238E27FC236}">
                    <a16:creationId xmlns:a16="http://schemas.microsoft.com/office/drawing/2014/main" id="{403E3EE1-86D8-F185-C934-52F27283F94B}"/>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5368" name="Group 11">
              <a:extLst>
                <a:ext uri="{FF2B5EF4-FFF2-40B4-BE49-F238E27FC236}">
                  <a16:creationId xmlns:a16="http://schemas.microsoft.com/office/drawing/2014/main" id="{A2E79E78-CEC9-E7C9-4DD0-0000AAF19CA3}"/>
                </a:ext>
              </a:extLst>
            </p:cNvPr>
            <p:cNvGrpSpPr>
              <a:grpSpLocks/>
            </p:cNvGrpSpPr>
            <p:nvPr/>
          </p:nvGrpSpPr>
          <p:grpSpPr bwMode="auto">
            <a:xfrm>
              <a:off x="-869" y="776"/>
              <a:ext cx="643" cy="645"/>
              <a:chOff x="142" y="607"/>
              <a:chExt cx="739" cy="742"/>
            </a:xfrm>
          </p:grpSpPr>
          <p:sp>
            <p:nvSpPr>
              <p:cNvPr id="15369" name="Rectangle 12">
                <a:extLst>
                  <a:ext uri="{FF2B5EF4-FFF2-40B4-BE49-F238E27FC236}">
                    <a16:creationId xmlns:a16="http://schemas.microsoft.com/office/drawing/2014/main" id="{30C78750-5159-3744-3D01-E8482100BD7E}"/>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0" name="Rectangle 13">
                <a:extLst>
                  <a:ext uri="{FF2B5EF4-FFF2-40B4-BE49-F238E27FC236}">
                    <a16:creationId xmlns:a16="http://schemas.microsoft.com/office/drawing/2014/main" id="{0F0386F7-E9C4-A554-4982-428A37F84EBE}"/>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1" name="Rectangle 14">
                <a:extLst>
                  <a:ext uri="{FF2B5EF4-FFF2-40B4-BE49-F238E27FC236}">
                    <a16:creationId xmlns:a16="http://schemas.microsoft.com/office/drawing/2014/main" id="{7E1DB4CC-BC74-A3BD-FF12-5029D72BF05C}"/>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2" name="Rectangle 15">
                <a:extLst>
                  <a:ext uri="{FF2B5EF4-FFF2-40B4-BE49-F238E27FC236}">
                    <a16:creationId xmlns:a16="http://schemas.microsoft.com/office/drawing/2014/main" id="{667A1974-FF6C-A6D3-6BB8-48E6EBF46AB0}"/>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373" name="Line 16">
                <a:extLst>
                  <a:ext uri="{FF2B5EF4-FFF2-40B4-BE49-F238E27FC236}">
                    <a16:creationId xmlns:a16="http://schemas.microsoft.com/office/drawing/2014/main" id="{475027FE-2CAB-A873-BB2B-49022161ADFD}"/>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4" name="Line 17">
                <a:extLst>
                  <a:ext uri="{FF2B5EF4-FFF2-40B4-BE49-F238E27FC236}">
                    <a16:creationId xmlns:a16="http://schemas.microsoft.com/office/drawing/2014/main" id="{08814346-55FE-57CD-5EF4-878169B989B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8466"/>
                                        </p:tgtEl>
                                        <p:attrNameLst>
                                          <p:attrName>style.visibility</p:attrName>
                                        </p:attrNameLst>
                                      </p:cBhvr>
                                      <p:to>
                                        <p:strVal val="visible"/>
                                      </p:to>
                                    </p:set>
                                    <p:animEffect transition="in" filter="slide(fromBottom)">
                                      <p:cBhvr>
                                        <p:cTn id="7" dur="500"/>
                                        <p:tgtEl>
                                          <p:spTgt spid="15984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8468">
                                            <p:txEl>
                                              <p:pRg st="0" end="0"/>
                                            </p:txEl>
                                          </p:spTgt>
                                        </p:tgtEl>
                                        <p:attrNameLst>
                                          <p:attrName>style.visibility</p:attrName>
                                        </p:attrNameLst>
                                      </p:cBhvr>
                                      <p:to>
                                        <p:strVal val="visible"/>
                                      </p:to>
                                    </p:set>
                                    <p:anim calcmode="lin" valueType="num">
                                      <p:cBhvr additive="base">
                                        <p:cTn id="12" dur="500" fill="hold"/>
                                        <p:tgtEl>
                                          <p:spTgt spid="159846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84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8468">
                                            <p:txEl>
                                              <p:pRg st="1" end="1"/>
                                            </p:txEl>
                                          </p:spTgt>
                                        </p:tgtEl>
                                        <p:attrNameLst>
                                          <p:attrName>style.visibility</p:attrName>
                                        </p:attrNameLst>
                                      </p:cBhvr>
                                      <p:to>
                                        <p:strVal val="visible"/>
                                      </p:to>
                                    </p:set>
                                    <p:anim calcmode="lin" valueType="num">
                                      <p:cBhvr additive="base">
                                        <p:cTn id="18" dur="500" fill="hold"/>
                                        <p:tgtEl>
                                          <p:spTgt spid="159846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84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8468">
                                            <p:txEl>
                                              <p:pRg st="2" end="2"/>
                                            </p:txEl>
                                          </p:spTgt>
                                        </p:tgtEl>
                                        <p:attrNameLst>
                                          <p:attrName>style.visibility</p:attrName>
                                        </p:attrNameLst>
                                      </p:cBhvr>
                                      <p:to>
                                        <p:strVal val="visible"/>
                                      </p:to>
                                    </p:set>
                                    <p:anim calcmode="lin" valueType="num">
                                      <p:cBhvr additive="base">
                                        <p:cTn id="24" dur="500" fill="hold"/>
                                        <p:tgtEl>
                                          <p:spTgt spid="159846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84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98468">
                                            <p:txEl>
                                              <p:pRg st="3" end="3"/>
                                            </p:txEl>
                                          </p:spTgt>
                                        </p:tgtEl>
                                        <p:attrNameLst>
                                          <p:attrName>style.visibility</p:attrName>
                                        </p:attrNameLst>
                                      </p:cBhvr>
                                      <p:to>
                                        <p:strVal val="visible"/>
                                      </p:to>
                                    </p:set>
                                    <p:anim calcmode="lin" valueType="num">
                                      <p:cBhvr additive="base">
                                        <p:cTn id="30" dur="500" fill="hold"/>
                                        <p:tgtEl>
                                          <p:spTgt spid="159846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9846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846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a:extLst>
              <a:ext uri="{FF2B5EF4-FFF2-40B4-BE49-F238E27FC236}">
                <a16:creationId xmlns:a16="http://schemas.microsoft.com/office/drawing/2014/main" id="{68C80C42-33AC-5132-350C-5C290694B65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C062BA48-A0B2-4463-9F15-9D700822CCA9}" type="slidenum">
              <a:rPr lang="en-US" altLang="en-US" sz="2000" b="0">
                <a:solidFill>
                  <a:srgbClr val="BDDEFF"/>
                </a:solidFill>
              </a:rPr>
              <a:pPr/>
              <a:t>14</a:t>
            </a:fld>
            <a:endParaRPr lang="en-US" altLang="en-US" sz="2000" b="0">
              <a:solidFill>
                <a:srgbClr val="BDDEFF"/>
              </a:solidFill>
            </a:endParaRPr>
          </a:p>
        </p:txBody>
      </p:sp>
      <p:sp>
        <p:nvSpPr>
          <p:cNvPr id="1626114" name="Rectangle 2">
            <a:extLst>
              <a:ext uri="{FF2B5EF4-FFF2-40B4-BE49-F238E27FC236}">
                <a16:creationId xmlns:a16="http://schemas.microsoft.com/office/drawing/2014/main" id="{9D8DA475-2153-0296-2A3F-8A9D35197958}"/>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6115" name="Rectangle 3">
            <a:extLst>
              <a:ext uri="{FF2B5EF4-FFF2-40B4-BE49-F238E27FC236}">
                <a16:creationId xmlns:a16="http://schemas.microsoft.com/office/drawing/2014/main" id="{88847B97-7BD1-E242-786C-2D56050D5761}"/>
              </a:ext>
            </a:extLst>
          </p:cNvPr>
          <p:cNvSpPr>
            <a:spLocks noGrp="1" noChangeArrowheads="1"/>
          </p:cNvSpPr>
          <p:nvPr>
            <p:ph type="body" idx="1"/>
          </p:nvPr>
        </p:nvSpPr>
        <p:spPr>
          <a:xfrm>
            <a:off x="1606550" y="1476375"/>
            <a:ext cx="7327900" cy="4545013"/>
          </a:xfrm>
        </p:spPr>
        <p:txBody>
          <a:bodyPr/>
          <a:lstStyle/>
          <a:p>
            <a:pPr lvl="1">
              <a:spcAft>
                <a:spcPct val="50000"/>
              </a:spcAft>
            </a:pPr>
            <a:r>
              <a:rPr lang="en-US" altLang="en-US" sz="2400" b="1"/>
              <a:t>Lead with the big picture.</a:t>
            </a:r>
          </a:p>
          <a:p>
            <a:pPr lvl="1">
              <a:spcAft>
                <a:spcPct val="50000"/>
              </a:spcAft>
            </a:pPr>
            <a:r>
              <a:rPr lang="en-US" altLang="en-US" sz="2400" b="1"/>
              <a:t>Provide them with options and clearly describe the probabilities of success in achieving goals. </a:t>
            </a:r>
          </a:p>
          <a:p>
            <a:pPr lvl="1">
              <a:spcAft>
                <a:spcPct val="50000"/>
              </a:spcAft>
            </a:pPr>
            <a:r>
              <a:rPr lang="en-US" altLang="en-US" sz="2400" b="1"/>
              <a:t>Allow them the opportunity to make choices.</a:t>
            </a:r>
          </a:p>
          <a:p>
            <a:pPr lvl="1">
              <a:spcAft>
                <a:spcPct val="50000"/>
              </a:spcAft>
            </a:pPr>
            <a:r>
              <a:rPr lang="en-US" altLang="en-US" sz="2400" b="1"/>
              <a:t>Set boundaries, but let them take charge.</a:t>
            </a:r>
          </a:p>
        </p:txBody>
      </p:sp>
      <p:sp>
        <p:nvSpPr>
          <p:cNvPr id="1626116" name="Rectangle 4">
            <a:extLst>
              <a:ext uri="{FF2B5EF4-FFF2-40B4-BE49-F238E27FC236}">
                <a16:creationId xmlns:a16="http://schemas.microsoft.com/office/drawing/2014/main" id="{164725DB-2B1F-DF69-7453-468458B2424A}"/>
              </a:ext>
            </a:extLst>
          </p:cNvPr>
          <p:cNvSpPr>
            <a:spLocks noGrp="1" noChangeArrowheads="1"/>
          </p:cNvSpPr>
          <p:nvPr>
            <p:ph type="title"/>
          </p:nvPr>
        </p:nvSpPr>
        <p:spPr>
          <a:xfrm>
            <a:off x="2363788" y="153988"/>
            <a:ext cx="6481762" cy="446087"/>
          </a:xfrm>
        </p:spPr>
        <p:txBody>
          <a:bodyPr/>
          <a:lstStyle/>
          <a:p>
            <a:pPr>
              <a:defRPr/>
            </a:pPr>
            <a:r>
              <a:rPr lang="en-US" sz="3400" dirty="0"/>
              <a:t>Motivating Directors…</a:t>
            </a:r>
            <a:endParaRPr lang="en-US" sz="3200" dirty="0"/>
          </a:p>
        </p:txBody>
      </p:sp>
      <p:grpSp>
        <p:nvGrpSpPr>
          <p:cNvPr id="16390" name="Group 5">
            <a:extLst>
              <a:ext uri="{FF2B5EF4-FFF2-40B4-BE49-F238E27FC236}">
                <a16:creationId xmlns:a16="http://schemas.microsoft.com/office/drawing/2014/main" id="{8C4FA977-4703-3D24-1620-3323A5F5F3CB}"/>
              </a:ext>
            </a:extLst>
          </p:cNvPr>
          <p:cNvGrpSpPr>
            <a:grpSpLocks/>
          </p:cNvGrpSpPr>
          <p:nvPr/>
        </p:nvGrpSpPr>
        <p:grpSpPr bwMode="auto">
          <a:xfrm>
            <a:off x="139700" y="0"/>
            <a:ext cx="804863" cy="782638"/>
            <a:chOff x="-869" y="776"/>
            <a:chExt cx="643" cy="645"/>
          </a:xfrm>
        </p:grpSpPr>
        <p:grpSp>
          <p:nvGrpSpPr>
            <p:cNvPr id="16391" name="Group 6">
              <a:extLst>
                <a:ext uri="{FF2B5EF4-FFF2-40B4-BE49-F238E27FC236}">
                  <a16:creationId xmlns:a16="http://schemas.microsoft.com/office/drawing/2014/main" id="{59E547AD-E9D4-8B10-B565-646450D01DD6}"/>
                </a:ext>
              </a:extLst>
            </p:cNvPr>
            <p:cNvGrpSpPr>
              <a:grpSpLocks/>
            </p:cNvGrpSpPr>
            <p:nvPr/>
          </p:nvGrpSpPr>
          <p:grpSpPr bwMode="auto">
            <a:xfrm>
              <a:off x="-790" y="856"/>
              <a:ext cx="462" cy="459"/>
              <a:chOff x="-790" y="856"/>
              <a:chExt cx="462" cy="459"/>
            </a:xfrm>
          </p:grpSpPr>
          <p:sp>
            <p:nvSpPr>
              <p:cNvPr id="16399" name="Rectangle 7">
                <a:extLst>
                  <a:ext uri="{FF2B5EF4-FFF2-40B4-BE49-F238E27FC236}">
                    <a16:creationId xmlns:a16="http://schemas.microsoft.com/office/drawing/2014/main" id="{BC463BED-E64F-C8AF-F2D8-69368E85931D}"/>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400" name="Rectangle 8">
                <a:extLst>
                  <a:ext uri="{FF2B5EF4-FFF2-40B4-BE49-F238E27FC236}">
                    <a16:creationId xmlns:a16="http://schemas.microsoft.com/office/drawing/2014/main" id="{35980EC4-6AB1-FE7B-DD35-C557875B956C}"/>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401" name="Rectangle 9">
                <a:extLst>
                  <a:ext uri="{FF2B5EF4-FFF2-40B4-BE49-F238E27FC236}">
                    <a16:creationId xmlns:a16="http://schemas.microsoft.com/office/drawing/2014/main" id="{D41E0956-2822-62B5-2EED-5A51DE72772A}"/>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402" name="Rectangle 10">
                <a:extLst>
                  <a:ext uri="{FF2B5EF4-FFF2-40B4-BE49-F238E27FC236}">
                    <a16:creationId xmlns:a16="http://schemas.microsoft.com/office/drawing/2014/main" id="{9A02F4BF-AAB5-1DC8-A074-BFE4A24C3E46}"/>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6392" name="Group 11">
              <a:extLst>
                <a:ext uri="{FF2B5EF4-FFF2-40B4-BE49-F238E27FC236}">
                  <a16:creationId xmlns:a16="http://schemas.microsoft.com/office/drawing/2014/main" id="{04F1A70A-F45B-0D42-AF1C-D187A54CDD7D}"/>
                </a:ext>
              </a:extLst>
            </p:cNvPr>
            <p:cNvGrpSpPr>
              <a:grpSpLocks/>
            </p:cNvGrpSpPr>
            <p:nvPr/>
          </p:nvGrpSpPr>
          <p:grpSpPr bwMode="auto">
            <a:xfrm>
              <a:off x="-869" y="776"/>
              <a:ext cx="643" cy="645"/>
              <a:chOff x="142" y="607"/>
              <a:chExt cx="739" cy="742"/>
            </a:xfrm>
          </p:grpSpPr>
          <p:sp>
            <p:nvSpPr>
              <p:cNvPr id="16393" name="Rectangle 12">
                <a:extLst>
                  <a:ext uri="{FF2B5EF4-FFF2-40B4-BE49-F238E27FC236}">
                    <a16:creationId xmlns:a16="http://schemas.microsoft.com/office/drawing/2014/main" id="{D73D992B-0471-2A93-B173-914C92759617}"/>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394" name="Rectangle 13">
                <a:extLst>
                  <a:ext uri="{FF2B5EF4-FFF2-40B4-BE49-F238E27FC236}">
                    <a16:creationId xmlns:a16="http://schemas.microsoft.com/office/drawing/2014/main" id="{54E7BC14-8182-7FB0-9E53-46764CA8D339}"/>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395" name="Rectangle 14">
                <a:extLst>
                  <a:ext uri="{FF2B5EF4-FFF2-40B4-BE49-F238E27FC236}">
                    <a16:creationId xmlns:a16="http://schemas.microsoft.com/office/drawing/2014/main" id="{6C06BBB8-659B-6051-030E-7F412BAD06CE}"/>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396" name="Rectangle 15">
                <a:extLst>
                  <a:ext uri="{FF2B5EF4-FFF2-40B4-BE49-F238E27FC236}">
                    <a16:creationId xmlns:a16="http://schemas.microsoft.com/office/drawing/2014/main" id="{C49201E7-4702-109D-17A1-0475866D4316}"/>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397" name="Line 16">
                <a:extLst>
                  <a:ext uri="{FF2B5EF4-FFF2-40B4-BE49-F238E27FC236}">
                    <a16:creationId xmlns:a16="http://schemas.microsoft.com/office/drawing/2014/main" id="{8DE3D7B7-287E-A3D2-C0F2-6BD2C61D02F3}"/>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98" name="Line 17">
                <a:extLst>
                  <a:ext uri="{FF2B5EF4-FFF2-40B4-BE49-F238E27FC236}">
                    <a16:creationId xmlns:a16="http://schemas.microsoft.com/office/drawing/2014/main" id="{419CB67D-04E6-4CC3-A538-769C7D0B8A4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6114"/>
                                        </p:tgtEl>
                                        <p:attrNameLst>
                                          <p:attrName>style.visibility</p:attrName>
                                        </p:attrNameLst>
                                      </p:cBhvr>
                                      <p:to>
                                        <p:strVal val="visible"/>
                                      </p:to>
                                    </p:set>
                                    <p:animEffect transition="in" filter="slide(fromBottom)">
                                      <p:cBhvr>
                                        <p:cTn id="7" dur="500"/>
                                        <p:tgtEl>
                                          <p:spTgt spid="16261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6115">
                                            <p:txEl>
                                              <p:pRg st="0" end="0"/>
                                            </p:txEl>
                                          </p:spTgt>
                                        </p:tgtEl>
                                        <p:attrNameLst>
                                          <p:attrName>style.visibility</p:attrName>
                                        </p:attrNameLst>
                                      </p:cBhvr>
                                      <p:to>
                                        <p:strVal val="visible"/>
                                      </p:to>
                                    </p:set>
                                    <p:anim calcmode="lin" valueType="num">
                                      <p:cBhvr additive="base">
                                        <p:cTn id="12" dur="500" fill="hold"/>
                                        <p:tgtEl>
                                          <p:spTgt spid="162611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61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6115">
                                            <p:txEl>
                                              <p:pRg st="2" end="2"/>
                                            </p:txEl>
                                          </p:spTgt>
                                        </p:tgtEl>
                                        <p:attrNameLst>
                                          <p:attrName>style.visibility</p:attrName>
                                        </p:attrNameLst>
                                      </p:cBhvr>
                                      <p:to>
                                        <p:strVal val="visible"/>
                                      </p:to>
                                    </p:set>
                                    <p:anim calcmode="lin" valueType="num">
                                      <p:cBhvr additive="base">
                                        <p:cTn id="18" dur="500" fill="hold"/>
                                        <p:tgtEl>
                                          <p:spTgt spid="1626115">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61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26115">
                                            <p:txEl>
                                              <p:pRg st="3" end="3"/>
                                            </p:txEl>
                                          </p:spTgt>
                                        </p:tgtEl>
                                        <p:attrNameLst>
                                          <p:attrName>style.visibility</p:attrName>
                                        </p:attrNameLst>
                                      </p:cBhvr>
                                      <p:to>
                                        <p:strVal val="visible"/>
                                      </p:to>
                                    </p:set>
                                    <p:anim calcmode="lin" valueType="num">
                                      <p:cBhvr additive="base">
                                        <p:cTn id="24" dur="500" fill="hold"/>
                                        <p:tgtEl>
                                          <p:spTgt spid="1626115">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261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26115">
                                            <p:txEl>
                                              <p:pRg st="1" end="1"/>
                                            </p:txEl>
                                          </p:spTgt>
                                        </p:tgtEl>
                                        <p:attrNameLst>
                                          <p:attrName>style.visibility</p:attrName>
                                        </p:attrNameLst>
                                      </p:cBhvr>
                                      <p:to>
                                        <p:strVal val="visible"/>
                                      </p:to>
                                    </p:set>
                                    <p:anim calcmode="lin" valueType="num">
                                      <p:cBhvr additive="base">
                                        <p:cTn id="30" dur="500" fill="hold"/>
                                        <p:tgtEl>
                                          <p:spTgt spid="1626115">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261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61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a:extLst>
              <a:ext uri="{FF2B5EF4-FFF2-40B4-BE49-F238E27FC236}">
                <a16:creationId xmlns:a16="http://schemas.microsoft.com/office/drawing/2014/main" id="{0609EC1F-C0F9-44CB-6FC5-9A8A953AF1B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DA21FB42-E1E9-4872-8BC8-C47988B91989}" type="slidenum">
              <a:rPr lang="en-US" altLang="en-US" sz="2000" b="0">
                <a:solidFill>
                  <a:srgbClr val="BDDEFF"/>
                </a:solidFill>
              </a:rPr>
              <a:pPr/>
              <a:t>15</a:t>
            </a:fld>
            <a:endParaRPr lang="en-US" altLang="en-US" sz="2000" b="0">
              <a:solidFill>
                <a:srgbClr val="BDDEFF"/>
              </a:solidFill>
            </a:endParaRPr>
          </a:p>
        </p:txBody>
      </p:sp>
      <p:sp>
        <p:nvSpPr>
          <p:cNvPr id="1627138" name="Rectangle 2">
            <a:extLst>
              <a:ext uri="{FF2B5EF4-FFF2-40B4-BE49-F238E27FC236}">
                <a16:creationId xmlns:a16="http://schemas.microsoft.com/office/drawing/2014/main" id="{62AADA3D-88B8-8500-B103-0FA733F6DE73}"/>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7139" name="Rectangle 3">
            <a:extLst>
              <a:ext uri="{FF2B5EF4-FFF2-40B4-BE49-F238E27FC236}">
                <a16:creationId xmlns:a16="http://schemas.microsoft.com/office/drawing/2014/main" id="{FB58E32E-7600-52CA-C9B7-57DF03B97D6B}"/>
              </a:ext>
            </a:extLst>
          </p:cNvPr>
          <p:cNvSpPr>
            <a:spLocks noGrp="1" noChangeArrowheads="1"/>
          </p:cNvSpPr>
          <p:nvPr>
            <p:ph type="title"/>
          </p:nvPr>
        </p:nvSpPr>
        <p:spPr>
          <a:xfrm>
            <a:off x="2363788" y="152400"/>
            <a:ext cx="6483350" cy="476250"/>
          </a:xfrm>
        </p:spPr>
        <p:txBody>
          <a:bodyPr/>
          <a:lstStyle/>
          <a:p>
            <a:pPr>
              <a:defRPr/>
            </a:pPr>
            <a:r>
              <a:rPr lang="en-US" sz="3400" dirty="0"/>
              <a:t>Motivating Socializers…</a:t>
            </a:r>
            <a:endParaRPr lang="en-US" sz="3200" dirty="0"/>
          </a:p>
        </p:txBody>
      </p:sp>
      <p:sp>
        <p:nvSpPr>
          <p:cNvPr id="1627140" name="Rectangle 4">
            <a:extLst>
              <a:ext uri="{FF2B5EF4-FFF2-40B4-BE49-F238E27FC236}">
                <a16:creationId xmlns:a16="http://schemas.microsoft.com/office/drawing/2014/main" id="{D85D30F0-A4C2-D709-ECB4-C50EC22EA051}"/>
              </a:ext>
            </a:extLst>
          </p:cNvPr>
          <p:cNvSpPr>
            <a:spLocks noGrp="1" noChangeArrowheads="1"/>
          </p:cNvSpPr>
          <p:nvPr>
            <p:ph type="body" idx="1"/>
          </p:nvPr>
        </p:nvSpPr>
        <p:spPr>
          <a:xfrm>
            <a:off x="1624013" y="1438275"/>
            <a:ext cx="7519987" cy="5051425"/>
          </a:xfrm>
        </p:spPr>
        <p:txBody>
          <a:bodyPr/>
          <a:lstStyle/>
          <a:p>
            <a:pPr lvl="1">
              <a:lnSpc>
                <a:spcPts val="2700"/>
              </a:lnSpc>
              <a:spcBef>
                <a:spcPct val="0"/>
              </a:spcBef>
              <a:spcAft>
                <a:spcPct val="60000"/>
              </a:spcAft>
              <a:buClr>
                <a:srgbClr val="FFFFFF"/>
              </a:buClr>
            </a:pPr>
            <a:r>
              <a:rPr lang="en-US" altLang="en-US" sz="2400" b="1"/>
              <a:t>Provide “special” incentives to inspire them to go the whole nine yards. </a:t>
            </a:r>
          </a:p>
          <a:p>
            <a:pPr lvl="1">
              <a:lnSpc>
                <a:spcPts val="2700"/>
              </a:lnSpc>
              <a:spcBef>
                <a:spcPct val="0"/>
              </a:spcBef>
              <a:spcAft>
                <a:spcPct val="60000"/>
              </a:spcAft>
              <a:buClr>
                <a:srgbClr val="FFFFFF"/>
              </a:buClr>
            </a:pPr>
            <a:r>
              <a:rPr lang="en-US" altLang="en-US" sz="2400" b="1"/>
              <a:t>Show them how they can look good in the eyes of others. </a:t>
            </a:r>
          </a:p>
          <a:p>
            <a:pPr lvl="1">
              <a:lnSpc>
                <a:spcPts val="2700"/>
              </a:lnSpc>
              <a:spcBef>
                <a:spcPct val="0"/>
              </a:spcBef>
              <a:spcAft>
                <a:spcPct val="60000"/>
              </a:spcAft>
              <a:buClr>
                <a:srgbClr val="FFFFFF"/>
              </a:buClr>
            </a:pPr>
            <a:r>
              <a:rPr lang="en-US" altLang="en-US" sz="2400" b="1"/>
              <a:t>Create short-term contests that don’t require long-term commitment.</a:t>
            </a:r>
          </a:p>
          <a:p>
            <a:pPr lvl="1">
              <a:lnSpc>
                <a:spcPts val="2700"/>
              </a:lnSpc>
              <a:spcBef>
                <a:spcPct val="0"/>
              </a:spcBef>
              <a:spcAft>
                <a:spcPct val="60000"/>
              </a:spcAft>
              <a:buClr>
                <a:srgbClr val="FFFFFF"/>
              </a:buClr>
            </a:pPr>
            <a:r>
              <a:rPr lang="en-US" altLang="en-US" sz="2400" b="1"/>
              <a:t>Reward them in front of others.</a:t>
            </a:r>
          </a:p>
          <a:p>
            <a:pPr lvl="1">
              <a:lnSpc>
                <a:spcPts val="2700"/>
              </a:lnSpc>
              <a:spcBef>
                <a:spcPct val="0"/>
              </a:spcBef>
              <a:spcAft>
                <a:spcPct val="60000"/>
              </a:spcAft>
              <a:buClr>
                <a:srgbClr val="FFFFFF"/>
              </a:buClr>
            </a:pPr>
            <a:r>
              <a:rPr lang="en-US" altLang="en-US" sz="2400" b="1"/>
              <a:t>Let them speak about their achievements.</a:t>
            </a:r>
            <a:endParaRPr lang="en-US" altLang="en-US" sz="2400"/>
          </a:p>
        </p:txBody>
      </p:sp>
      <p:grpSp>
        <p:nvGrpSpPr>
          <p:cNvPr id="17414" name="Group 5">
            <a:extLst>
              <a:ext uri="{FF2B5EF4-FFF2-40B4-BE49-F238E27FC236}">
                <a16:creationId xmlns:a16="http://schemas.microsoft.com/office/drawing/2014/main" id="{97DF4278-34BE-C0BA-7DC2-D3B5B31E26FE}"/>
              </a:ext>
            </a:extLst>
          </p:cNvPr>
          <p:cNvGrpSpPr>
            <a:grpSpLocks/>
          </p:cNvGrpSpPr>
          <p:nvPr/>
        </p:nvGrpSpPr>
        <p:grpSpPr bwMode="auto">
          <a:xfrm>
            <a:off x="139700" y="0"/>
            <a:ext cx="804863" cy="782638"/>
            <a:chOff x="-869" y="776"/>
            <a:chExt cx="643" cy="645"/>
          </a:xfrm>
        </p:grpSpPr>
        <p:grpSp>
          <p:nvGrpSpPr>
            <p:cNvPr id="17415" name="Group 6">
              <a:extLst>
                <a:ext uri="{FF2B5EF4-FFF2-40B4-BE49-F238E27FC236}">
                  <a16:creationId xmlns:a16="http://schemas.microsoft.com/office/drawing/2014/main" id="{3ACBBDB6-FE31-B0E2-00DD-EBD73C0FDB09}"/>
                </a:ext>
              </a:extLst>
            </p:cNvPr>
            <p:cNvGrpSpPr>
              <a:grpSpLocks/>
            </p:cNvGrpSpPr>
            <p:nvPr/>
          </p:nvGrpSpPr>
          <p:grpSpPr bwMode="auto">
            <a:xfrm>
              <a:off x="-790" y="856"/>
              <a:ext cx="462" cy="459"/>
              <a:chOff x="-790" y="856"/>
              <a:chExt cx="462" cy="459"/>
            </a:xfrm>
          </p:grpSpPr>
          <p:sp>
            <p:nvSpPr>
              <p:cNvPr id="17423" name="Rectangle 7">
                <a:extLst>
                  <a:ext uri="{FF2B5EF4-FFF2-40B4-BE49-F238E27FC236}">
                    <a16:creationId xmlns:a16="http://schemas.microsoft.com/office/drawing/2014/main" id="{6E3EB3E5-F9D4-7325-7D9B-879294DD4936}"/>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24" name="Rectangle 8">
                <a:extLst>
                  <a:ext uri="{FF2B5EF4-FFF2-40B4-BE49-F238E27FC236}">
                    <a16:creationId xmlns:a16="http://schemas.microsoft.com/office/drawing/2014/main" id="{BF4B3E10-B6A8-949A-A79F-6183698855E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25" name="Rectangle 9">
                <a:extLst>
                  <a:ext uri="{FF2B5EF4-FFF2-40B4-BE49-F238E27FC236}">
                    <a16:creationId xmlns:a16="http://schemas.microsoft.com/office/drawing/2014/main" id="{EA72285C-BD75-8FC4-F433-0FFB4CF50E6D}"/>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26" name="Rectangle 10">
                <a:extLst>
                  <a:ext uri="{FF2B5EF4-FFF2-40B4-BE49-F238E27FC236}">
                    <a16:creationId xmlns:a16="http://schemas.microsoft.com/office/drawing/2014/main" id="{BA966F08-31B9-8617-355D-0ACACB4A9668}"/>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7416" name="Group 11">
              <a:extLst>
                <a:ext uri="{FF2B5EF4-FFF2-40B4-BE49-F238E27FC236}">
                  <a16:creationId xmlns:a16="http://schemas.microsoft.com/office/drawing/2014/main" id="{295BAF14-C935-A733-6EAA-7F3E21DA8B43}"/>
                </a:ext>
              </a:extLst>
            </p:cNvPr>
            <p:cNvGrpSpPr>
              <a:grpSpLocks/>
            </p:cNvGrpSpPr>
            <p:nvPr/>
          </p:nvGrpSpPr>
          <p:grpSpPr bwMode="auto">
            <a:xfrm>
              <a:off x="-869" y="776"/>
              <a:ext cx="643" cy="645"/>
              <a:chOff x="142" y="607"/>
              <a:chExt cx="739" cy="742"/>
            </a:xfrm>
          </p:grpSpPr>
          <p:sp>
            <p:nvSpPr>
              <p:cNvPr id="17417" name="Rectangle 12">
                <a:extLst>
                  <a:ext uri="{FF2B5EF4-FFF2-40B4-BE49-F238E27FC236}">
                    <a16:creationId xmlns:a16="http://schemas.microsoft.com/office/drawing/2014/main" id="{AAFEE215-F678-2941-87AC-6BB0CF6732A8}"/>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18" name="Rectangle 13">
                <a:extLst>
                  <a:ext uri="{FF2B5EF4-FFF2-40B4-BE49-F238E27FC236}">
                    <a16:creationId xmlns:a16="http://schemas.microsoft.com/office/drawing/2014/main" id="{270C45C6-1599-2135-4739-93F5C7C49239}"/>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19" name="Rectangle 14">
                <a:extLst>
                  <a:ext uri="{FF2B5EF4-FFF2-40B4-BE49-F238E27FC236}">
                    <a16:creationId xmlns:a16="http://schemas.microsoft.com/office/drawing/2014/main" id="{F38480D9-E2FD-36DD-36B6-C1539CF70C79}"/>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20" name="Rectangle 15">
                <a:extLst>
                  <a:ext uri="{FF2B5EF4-FFF2-40B4-BE49-F238E27FC236}">
                    <a16:creationId xmlns:a16="http://schemas.microsoft.com/office/drawing/2014/main" id="{EC86455D-1547-5EF3-0727-41F9E077A6D0}"/>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7421" name="Line 16">
                <a:extLst>
                  <a:ext uri="{FF2B5EF4-FFF2-40B4-BE49-F238E27FC236}">
                    <a16:creationId xmlns:a16="http://schemas.microsoft.com/office/drawing/2014/main" id="{524C0A9B-5F11-BE71-F24D-94379739A2CC}"/>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2" name="Line 17">
                <a:extLst>
                  <a:ext uri="{FF2B5EF4-FFF2-40B4-BE49-F238E27FC236}">
                    <a16:creationId xmlns:a16="http://schemas.microsoft.com/office/drawing/2014/main" id="{13D0EDBE-9EFE-D46A-A758-2A66D1508C07}"/>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7138"/>
                                        </p:tgtEl>
                                        <p:attrNameLst>
                                          <p:attrName>style.visibility</p:attrName>
                                        </p:attrNameLst>
                                      </p:cBhvr>
                                      <p:to>
                                        <p:strVal val="visible"/>
                                      </p:to>
                                    </p:set>
                                    <p:animEffect transition="in" filter="slide(fromBottom)">
                                      <p:cBhvr>
                                        <p:cTn id="7" dur="500"/>
                                        <p:tgtEl>
                                          <p:spTgt spid="1627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7140">
                                            <p:txEl>
                                              <p:pRg st="0" end="0"/>
                                            </p:txEl>
                                          </p:spTgt>
                                        </p:tgtEl>
                                        <p:attrNameLst>
                                          <p:attrName>style.visibility</p:attrName>
                                        </p:attrNameLst>
                                      </p:cBhvr>
                                      <p:to>
                                        <p:strVal val="visible"/>
                                      </p:to>
                                    </p:set>
                                    <p:anim calcmode="lin" valueType="num">
                                      <p:cBhvr additive="base">
                                        <p:cTn id="12" dur="500" fill="hold"/>
                                        <p:tgtEl>
                                          <p:spTgt spid="162714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71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7140">
                                            <p:txEl>
                                              <p:pRg st="1" end="1"/>
                                            </p:txEl>
                                          </p:spTgt>
                                        </p:tgtEl>
                                        <p:attrNameLst>
                                          <p:attrName>style.visibility</p:attrName>
                                        </p:attrNameLst>
                                      </p:cBhvr>
                                      <p:to>
                                        <p:strVal val="visible"/>
                                      </p:to>
                                    </p:set>
                                    <p:anim calcmode="lin" valueType="num">
                                      <p:cBhvr additive="base">
                                        <p:cTn id="18" dur="500" fill="hold"/>
                                        <p:tgtEl>
                                          <p:spTgt spid="162714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714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27140">
                                            <p:txEl>
                                              <p:pRg st="2" end="2"/>
                                            </p:txEl>
                                          </p:spTgt>
                                        </p:tgtEl>
                                        <p:attrNameLst>
                                          <p:attrName>style.visibility</p:attrName>
                                        </p:attrNameLst>
                                      </p:cBhvr>
                                      <p:to>
                                        <p:strVal val="visible"/>
                                      </p:to>
                                    </p:set>
                                    <p:anim calcmode="lin" valueType="num">
                                      <p:cBhvr additive="base">
                                        <p:cTn id="24" dur="500" fill="hold"/>
                                        <p:tgtEl>
                                          <p:spTgt spid="162714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2714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27140">
                                            <p:txEl>
                                              <p:pRg st="3" end="3"/>
                                            </p:txEl>
                                          </p:spTgt>
                                        </p:tgtEl>
                                        <p:attrNameLst>
                                          <p:attrName>style.visibility</p:attrName>
                                        </p:attrNameLst>
                                      </p:cBhvr>
                                      <p:to>
                                        <p:strVal val="visible"/>
                                      </p:to>
                                    </p:set>
                                    <p:anim calcmode="lin" valueType="num">
                                      <p:cBhvr additive="base">
                                        <p:cTn id="30" dur="500" fill="hold"/>
                                        <p:tgtEl>
                                          <p:spTgt spid="1627140">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2714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27140">
                                            <p:txEl>
                                              <p:pRg st="4" end="4"/>
                                            </p:txEl>
                                          </p:spTgt>
                                        </p:tgtEl>
                                        <p:attrNameLst>
                                          <p:attrName>style.visibility</p:attrName>
                                        </p:attrNameLst>
                                      </p:cBhvr>
                                      <p:to>
                                        <p:strVal val="visible"/>
                                      </p:to>
                                    </p:set>
                                    <p:anim calcmode="lin" valueType="num">
                                      <p:cBhvr additive="base">
                                        <p:cTn id="36" dur="500" fill="hold"/>
                                        <p:tgtEl>
                                          <p:spTgt spid="1627140">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2714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713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a:extLst>
              <a:ext uri="{FF2B5EF4-FFF2-40B4-BE49-F238E27FC236}">
                <a16:creationId xmlns:a16="http://schemas.microsoft.com/office/drawing/2014/main" id="{E861F187-D8DC-ABDD-BE02-0EAB9E991E5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CD1A164B-16CD-43F5-A6CE-BA920F2C47D7}" type="slidenum">
              <a:rPr lang="en-US" altLang="en-US" sz="2000" b="0">
                <a:solidFill>
                  <a:srgbClr val="BDDEFF"/>
                </a:solidFill>
              </a:rPr>
              <a:pPr/>
              <a:t>16</a:t>
            </a:fld>
            <a:endParaRPr lang="en-US" altLang="en-US" sz="2000" b="0">
              <a:solidFill>
                <a:srgbClr val="BDDEFF"/>
              </a:solidFill>
            </a:endParaRPr>
          </a:p>
        </p:txBody>
      </p:sp>
      <p:sp>
        <p:nvSpPr>
          <p:cNvPr id="1628162" name="Rectangle 2">
            <a:extLst>
              <a:ext uri="{FF2B5EF4-FFF2-40B4-BE49-F238E27FC236}">
                <a16:creationId xmlns:a16="http://schemas.microsoft.com/office/drawing/2014/main" id="{0B66F6ED-C7FB-AD47-4A29-DA02EAC4140F}"/>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8163" name="Rectangle 3">
            <a:extLst>
              <a:ext uri="{FF2B5EF4-FFF2-40B4-BE49-F238E27FC236}">
                <a16:creationId xmlns:a16="http://schemas.microsoft.com/office/drawing/2014/main" id="{D6741C96-6952-6926-1FDC-2B2E084138E2}"/>
              </a:ext>
            </a:extLst>
          </p:cNvPr>
          <p:cNvSpPr>
            <a:spLocks noGrp="1" noChangeArrowheads="1"/>
          </p:cNvSpPr>
          <p:nvPr>
            <p:ph type="title"/>
          </p:nvPr>
        </p:nvSpPr>
        <p:spPr>
          <a:xfrm>
            <a:off x="2363788" y="152400"/>
            <a:ext cx="6246812" cy="476250"/>
          </a:xfrm>
        </p:spPr>
        <p:txBody>
          <a:bodyPr/>
          <a:lstStyle/>
          <a:p>
            <a:pPr>
              <a:defRPr/>
            </a:pPr>
            <a:r>
              <a:rPr lang="en-US" sz="3400" dirty="0"/>
              <a:t>Motivating Relaters…</a:t>
            </a:r>
            <a:endParaRPr lang="en-US" sz="3200" dirty="0"/>
          </a:p>
        </p:txBody>
      </p:sp>
      <p:sp>
        <p:nvSpPr>
          <p:cNvPr id="1628164" name="Rectangle 4">
            <a:extLst>
              <a:ext uri="{FF2B5EF4-FFF2-40B4-BE49-F238E27FC236}">
                <a16:creationId xmlns:a16="http://schemas.microsoft.com/office/drawing/2014/main" id="{FE253DD4-E295-6B70-5FC3-62FEA99CA8E8}"/>
              </a:ext>
            </a:extLst>
          </p:cNvPr>
          <p:cNvSpPr>
            <a:spLocks noGrp="1" noChangeArrowheads="1"/>
          </p:cNvSpPr>
          <p:nvPr>
            <p:ph type="body" idx="1"/>
          </p:nvPr>
        </p:nvSpPr>
        <p:spPr>
          <a:xfrm>
            <a:off x="1625600" y="1476375"/>
            <a:ext cx="7370763" cy="5021263"/>
          </a:xfrm>
        </p:spPr>
        <p:txBody>
          <a:bodyPr/>
          <a:lstStyle/>
          <a:p>
            <a:pPr lvl="1">
              <a:lnSpc>
                <a:spcPts val="2700"/>
              </a:lnSpc>
              <a:spcBef>
                <a:spcPct val="0"/>
              </a:spcBef>
              <a:spcAft>
                <a:spcPct val="50000"/>
              </a:spcAft>
              <a:buClr>
                <a:srgbClr val="FFFFFF"/>
              </a:buClr>
            </a:pPr>
            <a:r>
              <a:rPr lang="en-US" altLang="en-US" sz="2400" b="1"/>
              <a:t>Show how their work benefits others.</a:t>
            </a:r>
          </a:p>
          <a:p>
            <a:pPr lvl="1">
              <a:lnSpc>
                <a:spcPts val="2700"/>
              </a:lnSpc>
              <a:spcBef>
                <a:spcPct val="0"/>
              </a:spcBef>
              <a:spcAft>
                <a:spcPct val="50000"/>
              </a:spcAft>
              <a:buClr>
                <a:srgbClr val="FFFFFF"/>
              </a:buClr>
            </a:pPr>
            <a:r>
              <a:rPr lang="en-US" altLang="en-US" sz="2400" b="1"/>
              <a:t>Show how the outcome will provide security for their family.</a:t>
            </a:r>
          </a:p>
          <a:p>
            <a:pPr lvl="1">
              <a:lnSpc>
                <a:spcPts val="2700"/>
              </a:lnSpc>
              <a:spcBef>
                <a:spcPct val="0"/>
              </a:spcBef>
              <a:spcAft>
                <a:spcPct val="50000"/>
              </a:spcAft>
              <a:buClr>
                <a:srgbClr val="FFFFFF"/>
              </a:buClr>
            </a:pPr>
            <a:r>
              <a:rPr lang="en-US" altLang="en-US" sz="2400" b="1"/>
              <a:t>Connect their individual work to the benefit of the whole team.</a:t>
            </a:r>
          </a:p>
          <a:p>
            <a:pPr lvl="1">
              <a:lnSpc>
                <a:spcPts val="2700"/>
              </a:lnSpc>
              <a:spcBef>
                <a:spcPct val="0"/>
              </a:spcBef>
              <a:spcAft>
                <a:spcPct val="50000"/>
              </a:spcAft>
              <a:buClr>
                <a:srgbClr val="FFFFFF"/>
              </a:buClr>
            </a:pPr>
            <a:r>
              <a:rPr lang="en-US" altLang="en-US" sz="2400" b="1"/>
              <a:t>Get them to see how their follow-through links to a greater good.</a:t>
            </a:r>
          </a:p>
          <a:p>
            <a:pPr lvl="1">
              <a:lnSpc>
                <a:spcPts val="2700"/>
              </a:lnSpc>
              <a:spcBef>
                <a:spcPct val="0"/>
              </a:spcBef>
              <a:spcAft>
                <a:spcPct val="50000"/>
              </a:spcAft>
              <a:buClr>
                <a:srgbClr val="FFFFFF"/>
              </a:buClr>
            </a:pPr>
            <a:r>
              <a:rPr lang="en-US" altLang="en-US" sz="2400" b="1"/>
              <a:t>Show how it can strengthen their relationships with others.</a:t>
            </a:r>
          </a:p>
        </p:txBody>
      </p:sp>
      <p:grpSp>
        <p:nvGrpSpPr>
          <p:cNvPr id="18438" name="Group 5">
            <a:extLst>
              <a:ext uri="{FF2B5EF4-FFF2-40B4-BE49-F238E27FC236}">
                <a16:creationId xmlns:a16="http://schemas.microsoft.com/office/drawing/2014/main" id="{3896C924-FD84-C91A-7DB4-AB563117A141}"/>
              </a:ext>
            </a:extLst>
          </p:cNvPr>
          <p:cNvGrpSpPr>
            <a:grpSpLocks/>
          </p:cNvGrpSpPr>
          <p:nvPr/>
        </p:nvGrpSpPr>
        <p:grpSpPr bwMode="auto">
          <a:xfrm>
            <a:off x="139700" y="0"/>
            <a:ext cx="804863" cy="782638"/>
            <a:chOff x="-869" y="776"/>
            <a:chExt cx="643" cy="645"/>
          </a:xfrm>
        </p:grpSpPr>
        <p:grpSp>
          <p:nvGrpSpPr>
            <p:cNvPr id="18439" name="Group 6">
              <a:extLst>
                <a:ext uri="{FF2B5EF4-FFF2-40B4-BE49-F238E27FC236}">
                  <a16:creationId xmlns:a16="http://schemas.microsoft.com/office/drawing/2014/main" id="{DDB56936-BA8F-7AF6-5B6F-6F1F3BE5C010}"/>
                </a:ext>
              </a:extLst>
            </p:cNvPr>
            <p:cNvGrpSpPr>
              <a:grpSpLocks/>
            </p:cNvGrpSpPr>
            <p:nvPr/>
          </p:nvGrpSpPr>
          <p:grpSpPr bwMode="auto">
            <a:xfrm>
              <a:off x="-790" y="856"/>
              <a:ext cx="462" cy="459"/>
              <a:chOff x="-790" y="856"/>
              <a:chExt cx="462" cy="459"/>
            </a:xfrm>
          </p:grpSpPr>
          <p:sp>
            <p:nvSpPr>
              <p:cNvPr id="18447" name="Rectangle 7">
                <a:extLst>
                  <a:ext uri="{FF2B5EF4-FFF2-40B4-BE49-F238E27FC236}">
                    <a16:creationId xmlns:a16="http://schemas.microsoft.com/office/drawing/2014/main" id="{DFDB4A1D-D84E-2DFC-F4B6-C934E8C63449}"/>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48" name="Rectangle 8">
                <a:extLst>
                  <a:ext uri="{FF2B5EF4-FFF2-40B4-BE49-F238E27FC236}">
                    <a16:creationId xmlns:a16="http://schemas.microsoft.com/office/drawing/2014/main" id="{8E911250-B9B6-60AB-00BB-D61D1989D686}"/>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49" name="Rectangle 9">
                <a:extLst>
                  <a:ext uri="{FF2B5EF4-FFF2-40B4-BE49-F238E27FC236}">
                    <a16:creationId xmlns:a16="http://schemas.microsoft.com/office/drawing/2014/main" id="{BA6A7F75-43BC-792C-1E21-FB20ABFD8699}"/>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50" name="Rectangle 10">
                <a:extLst>
                  <a:ext uri="{FF2B5EF4-FFF2-40B4-BE49-F238E27FC236}">
                    <a16:creationId xmlns:a16="http://schemas.microsoft.com/office/drawing/2014/main" id="{91544A77-0F3D-708D-1582-E8B82FE3FE1A}"/>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8440" name="Group 11">
              <a:extLst>
                <a:ext uri="{FF2B5EF4-FFF2-40B4-BE49-F238E27FC236}">
                  <a16:creationId xmlns:a16="http://schemas.microsoft.com/office/drawing/2014/main" id="{7D91BA13-7B1C-3593-F0C2-F09D97F6F99A}"/>
                </a:ext>
              </a:extLst>
            </p:cNvPr>
            <p:cNvGrpSpPr>
              <a:grpSpLocks/>
            </p:cNvGrpSpPr>
            <p:nvPr/>
          </p:nvGrpSpPr>
          <p:grpSpPr bwMode="auto">
            <a:xfrm>
              <a:off x="-869" y="776"/>
              <a:ext cx="643" cy="645"/>
              <a:chOff x="142" y="607"/>
              <a:chExt cx="739" cy="742"/>
            </a:xfrm>
          </p:grpSpPr>
          <p:sp>
            <p:nvSpPr>
              <p:cNvPr id="18441" name="Rectangle 12">
                <a:extLst>
                  <a:ext uri="{FF2B5EF4-FFF2-40B4-BE49-F238E27FC236}">
                    <a16:creationId xmlns:a16="http://schemas.microsoft.com/office/drawing/2014/main" id="{9E4C1350-25BC-9945-AFA5-A58689B5359B}"/>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42" name="Rectangle 13">
                <a:extLst>
                  <a:ext uri="{FF2B5EF4-FFF2-40B4-BE49-F238E27FC236}">
                    <a16:creationId xmlns:a16="http://schemas.microsoft.com/office/drawing/2014/main" id="{D30AB681-6401-03D0-B6DB-1FD1F0209CA8}"/>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43" name="Rectangle 14">
                <a:extLst>
                  <a:ext uri="{FF2B5EF4-FFF2-40B4-BE49-F238E27FC236}">
                    <a16:creationId xmlns:a16="http://schemas.microsoft.com/office/drawing/2014/main" id="{55AB0B7A-F8E5-4D33-EEB9-B951B3116166}"/>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44" name="Rectangle 15">
                <a:extLst>
                  <a:ext uri="{FF2B5EF4-FFF2-40B4-BE49-F238E27FC236}">
                    <a16:creationId xmlns:a16="http://schemas.microsoft.com/office/drawing/2014/main" id="{E06BFFAD-9E70-3701-88B4-633EA4FE548B}"/>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8445" name="Line 16">
                <a:extLst>
                  <a:ext uri="{FF2B5EF4-FFF2-40B4-BE49-F238E27FC236}">
                    <a16:creationId xmlns:a16="http://schemas.microsoft.com/office/drawing/2014/main" id="{8717A5E5-B42F-C8D8-C7A4-3D5D81AF81A8}"/>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46" name="Line 17">
                <a:extLst>
                  <a:ext uri="{FF2B5EF4-FFF2-40B4-BE49-F238E27FC236}">
                    <a16:creationId xmlns:a16="http://schemas.microsoft.com/office/drawing/2014/main" id="{A07EFBC3-9F8D-118E-74EC-F255B5972438}"/>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8162"/>
                                        </p:tgtEl>
                                        <p:attrNameLst>
                                          <p:attrName>style.visibility</p:attrName>
                                        </p:attrNameLst>
                                      </p:cBhvr>
                                      <p:to>
                                        <p:strVal val="visible"/>
                                      </p:to>
                                    </p:set>
                                    <p:animEffect transition="in" filter="slide(fromBottom)">
                                      <p:cBhvr>
                                        <p:cTn id="7" dur="500"/>
                                        <p:tgtEl>
                                          <p:spTgt spid="16281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8164">
                                            <p:txEl>
                                              <p:pRg st="0" end="0"/>
                                            </p:txEl>
                                          </p:spTgt>
                                        </p:tgtEl>
                                        <p:attrNameLst>
                                          <p:attrName>style.visibility</p:attrName>
                                        </p:attrNameLst>
                                      </p:cBhvr>
                                      <p:to>
                                        <p:strVal val="visible"/>
                                      </p:to>
                                    </p:set>
                                    <p:anim calcmode="lin" valueType="num">
                                      <p:cBhvr additive="base">
                                        <p:cTn id="12" dur="500" fill="hold"/>
                                        <p:tgtEl>
                                          <p:spTgt spid="162816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81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8164">
                                            <p:txEl>
                                              <p:pRg st="1" end="1"/>
                                            </p:txEl>
                                          </p:spTgt>
                                        </p:tgtEl>
                                        <p:attrNameLst>
                                          <p:attrName>style.visibility</p:attrName>
                                        </p:attrNameLst>
                                      </p:cBhvr>
                                      <p:to>
                                        <p:strVal val="visible"/>
                                      </p:to>
                                    </p:set>
                                    <p:anim calcmode="lin" valueType="num">
                                      <p:cBhvr additive="base">
                                        <p:cTn id="18" dur="500" fill="hold"/>
                                        <p:tgtEl>
                                          <p:spTgt spid="162816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816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28164">
                                            <p:txEl>
                                              <p:pRg st="2" end="2"/>
                                            </p:txEl>
                                          </p:spTgt>
                                        </p:tgtEl>
                                        <p:attrNameLst>
                                          <p:attrName>style.visibility</p:attrName>
                                        </p:attrNameLst>
                                      </p:cBhvr>
                                      <p:to>
                                        <p:strVal val="visible"/>
                                      </p:to>
                                    </p:set>
                                    <p:anim calcmode="lin" valueType="num">
                                      <p:cBhvr additive="base">
                                        <p:cTn id="24" dur="500" fill="hold"/>
                                        <p:tgtEl>
                                          <p:spTgt spid="162816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2816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28164">
                                            <p:txEl>
                                              <p:pRg st="3" end="3"/>
                                            </p:txEl>
                                          </p:spTgt>
                                        </p:tgtEl>
                                        <p:attrNameLst>
                                          <p:attrName>style.visibility</p:attrName>
                                        </p:attrNameLst>
                                      </p:cBhvr>
                                      <p:to>
                                        <p:strVal val="visible"/>
                                      </p:to>
                                    </p:set>
                                    <p:anim calcmode="lin" valueType="num">
                                      <p:cBhvr additive="base">
                                        <p:cTn id="30" dur="500" fill="hold"/>
                                        <p:tgtEl>
                                          <p:spTgt spid="162816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2816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28164">
                                            <p:txEl>
                                              <p:pRg st="4" end="4"/>
                                            </p:txEl>
                                          </p:spTgt>
                                        </p:tgtEl>
                                        <p:attrNameLst>
                                          <p:attrName>style.visibility</p:attrName>
                                        </p:attrNameLst>
                                      </p:cBhvr>
                                      <p:to>
                                        <p:strVal val="visible"/>
                                      </p:to>
                                    </p:set>
                                    <p:anim calcmode="lin" valueType="num">
                                      <p:cBhvr additive="base">
                                        <p:cTn id="36" dur="500" fill="hold"/>
                                        <p:tgtEl>
                                          <p:spTgt spid="1628164">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2816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6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CB06FA20-5C7A-0354-ECF0-8FBE995A019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9066A38C-6F4E-42B0-8E12-9DA234DD17E3}" type="slidenum">
              <a:rPr lang="en-US" altLang="en-US" sz="2000" b="0">
                <a:solidFill>
                  <a:srgbClr val="BDDEFF"/>
                </a:solidFill>
              </a:rPr>
              <a:pPr/>
              <a:t>17</a:t>
            </a:fld>
            <a:endParaRPr lang="en-US" altLang="en-US" sz="2000" b="0">
              <a:solidFill>
                <a:srgbClr val="BDDEFF"/>
              </a:solidFill>
            </a:endParaRPr>
          </a:p>
        </p:txBody>
      </p:sp>
      <p:sp>
        <p:nvSpPr>
          <p:cNvPr id="1629186" name="Rectangle 2">
            <a:extLst>
              <a:ext uri="{FF2B5EF4-FFF2-40B4-BE49-F238E27FC236}">
                <a16:creationId xmlns:a16="http://schemas.microsoft.com/office/drawing/2014/main" id="{4FEC53FB-9D35-805A-C600-542603C6EABF}"/>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9187" name="Rectangle 3">
            <a:extLst>
              <a:ext uri="{FF2B5EF4-FFF2-40B4-BE49-F238E27FC236}">
                <a16:creationId xmlns:a16="http://schemas.microsoft.com/office/drawing/2014/main" id="{706AD2A4-E1FA-926A-B58E-512A5817BF96}"/>
              </a:ext>
            </a:extLst>
          </p:cNvPr>
          <p:cNvSpPr>
            <a:spLocks noGrp="1" noChangeArrowheads="1"/>
          </p:cNvSpPr>
          <p:nvPr>
            <p:ph type="title"/>
          </p:nvPr>
        </p:nvSpPr>
        <p:spPr>
          <a:xfrm>
            <a:off x="2363788" y="152400"/>
            <a:ext cx="6246812" cy="476250"/>
          </a:xfrm>
        </p:spPr>
        <p:txBody>
          <a:bodyPr/>
          <a:lstStyle/>
          <a:p>
            <a:pPr>
              <a:defRPr/>
            </a:pPr>
            <a:r>
              <a:rPr lang="en-US" sz="3400" dirty="0"/>
              <a:t>Motivating Thinkers…</a:t>
            </a:r>
            <a:endParaRPr lang="en-US" sz="3200" dirty="0"/>
          </a:p>
        </p:txBody>
      </p:sp>
      <p:sp>
        <p:nvSpPr>
          <p:cNvPr id="1629188" name="Rectangle 4">
            <a:extLst>
              <a:ext uri="{FF2B5EF4-FFF2-40B4-BE49-F238E27FC236}">
                <a16:creationId xmlns:a16="http://schemas.microsoft.com/office/drawing/2014/main" id="{0CE4C916-8457-B939-416E-8794BEC155A8}"/>
              </a:ext>
            </a:extLst>
          </p:cNvPr>
          <p:cNvSpPr>
            <a:spLocks noGrp="1" noChangeArrowheads="1"/>
          </p:cNvSpPr>
          <p:nvPr>
            <p:ph type="body" idx="1"/>
          </p:nvPr>
        </p:nvSpPr>
        <p:spPr>
          <a:xfrm>
            <a:off x="1636713" y="1392238"/>
            <a:ext cx="7354887" cy="5030787"/>
          </a:xfrm>
        </p:spPr>
        <p:txBody>
          <a:bodyPr/>
          <a:lstStyle/>
          <a:p>
            <a:pPr lvl="1"/>
            <a:r>
              <a:rPr lang="en-US" altLang="en-US" sz="2400" b="1"/>
              <a:t>Appeal to their need for accuracy and logic.</a:t>
            </a:r>
          </a:p>
          <a:p>
            <a:pPr lvl="1"/>
            <a:r>
              <a:rPr lang="en-US" altLang="en-US" sz="2400" b="1"/>
              <a:t>Keep your approach clear, clean and procedural. </a:t>
            </a:r>
          </a:p>
          <a:p>
            <a:pPr lvl="1"/>
            <a:r>
              <a:rPr lang="en-US" altLang="en-US" sz="2400" b="1"/>
              <a:t>Better yet, provide illustration and documentation. </a:t>
            </a:r>
          </a:p>
          <a:p>
            <a:pPr lvl="1"/>
            <a:r>
              <a:rPr lang="en-US" altLang="en-US" sz="2400" b="1"/>
              <a:t>Avoid exaggeration and vagueness.</a:t>
            </a:r>
          </a:p>
          <a:p>
            <a:pPr lvl="1"/>
            <a:r>
              <a:rPr lang="en-US" altLang="en-US" sz="2400" b="1"/>
              <a:t> Show them how this is the best available current option. </a:t>
            </a:r>
            <a:endParaRPr lang="en-US" altLang="en-US" sz="2400"/>
          </a:p>
        </p:txBody>
      </p:sp>
      <p:grpSp>
        <p:nvGrpSpPr>
          <p:cNvPr id="19462" name="Group 5">
            <a:extLst>
              <a:ext uri="{FF2B5EF4-FFF2-40B4-BE49-F238E27FC236}">
                <a16:creationId xmlns:a16="http://schemas.microsoft.com/office/drawing/2014/main" id="{93D46DE4-6633-FE77-713C-76DFFF06E126}"/>
              </a:ext>
            </a:extLst>
          </p:cNvPr>
          <p:cNvGrpSpPr>
            <a:grpSpLocks/>
          </p:cNvGrpSpPr>
          <p:nvPr/>
        </p:nvGrpSpPr>
        <p:grpSpPr bwMode="auto">
          <a:xfrm>
            <a:off x="139700" y="0"/>
            <a:ext cx="804863" cy="782638"/>
            <a:chOff x="-869" y="776"/>
            <a:chExt cx="643" cy="645"/>
          </a:xfrm>
        </p:grpSpPr>
        <p:grpSp>
          <p:nvGrpSpPr>
            <p:cNvPr id="19463" name="Group 6">
              <a:extLst>
                <a:ext uri="{FF2B5EF4-FFF2-40B4-BE49-F238E27FC236}">
                  <a16:creationId xmlns:a16="http://schemas.microsoft.com/office/drawing/2014/main" id="{40B011DF-25DB-4BED-0DD5-8D9D4C2F5028}"/>
                </a:ext>
              </a:extLst>
            </p:cNvPr>
            <p:cNvGrpSpPr>
              <a:grpSpLocks/>
            </p:cNvGrpSpPr>
            <p:nvPr/>
          </p:nvGrpSpPr>
          <p:grpSpPr bwMode="auto">
            <a:xfrm>
              <a:off x="-790" y="856"/>
              <a:ext cx="462" cy="459"/>
              <a:chOff x="-790" y="856"/>
              <a:chExt cx="462" cy="459"/>
            </a:xfrm>
          </p:grpSpPr>
          <p:sp>
            <p:nvSpPr>
              <p:cNvPr id="19471" name="Rectangle 7">
                <a:extLst>
                  <a:ext uri="{FF2B5EF4-FFF2-40B4-BE49-F238E27FC236}">
                    <a16:creationId xmlns:a16="http://schemas.microsoft.com/office/drawing/2014/main" id="{498688A3-64EE-FD8D-17F3-67F6B11A08A9}"/>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72" name="Rectangle 8">
                <a:extLst>
                  <a:ext uri="{FF2B5EF4-FFF2-40B4-BE49-F238E27FC236}">
                    <a16:creationId xmlns:a16="http://schemas.microsoft.com/office/drawing/2014/main" id="{6999C9A0-148B-C08E-7F1A-91130C132C3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73" name="Rectangle 9">
                <a:extLst>
                  <a:ext uri="{FF2B5EF4-FFF2-40B4-BE49-F238E27FC236}">
                    <a16:creationId xmlns:a16="http://schemas.microsoft.com/office/drawing/2014/main" id="{F91C3E7F-B1FD-8E23-3632-2AB737114ADD}"/>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74" name="Rectangle 10">
                <a:extLst>
                  <a:ext uri="{FF2B5EF4-FFF2-40B4-BE49-F238E27FC236}">
                    <a16:creationId xmlns:a16="http://schemas.microsoft.com/office/drawing/2014/main" id="{B4332976-66D0-67FA-8CE2-B69CE58A3696}"/>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9464" name="Group 11">
              <a:extLst>
                <a:ext uri="{FF2B5EF4-FFF2-40B4-BE49-F238E27FC236}">
                  <a16:creationId xmlns:a16="http://schemas.microsoft.com/office/drawing/2014/main" id="{D50020E7-8EBB-77CB-08CA-CCA1294488D3}"/>
                </a:ext>
              </a:extLst>
            </p:cNvPr>
            <p:cNvGrpSpPr>
              <a:grpSpLocks/>
            </p:cNvGrpSpPr>
            <p:nvPr/>
          </p:nvGrpSpPr>
          <p:grpSpPr bwMode="auto">
            <a:xfrm>
              <a:off x="-869" y="776"/>
              <a:ext cx="643" cy="645"/>
              <a:chOff x="142" y="607"/>
              <a:chExt cx="739" cy="742"/>
            </a:xfrm>
          </p:grpSpPr>
          <p:sp>
            <p:nvSpPr>
              <p:cNvPr id="19465" name="Rectangle 12">
                <a:extLst>
                  <a:ext uri="{FF2B5EF4-FFF2-40B4-BE49-F238E27FC236}">
                    <a16:creationId xmlns:a16="http://schemas.microsoft.com/office/drawing/2014/main" id="{E385B9DE-2CAF-9274-7437-C8123CCAF31E}"/>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66" name="Rectangle 13">
                <a:extLst>
                  <a:ext uri="{FF2B5EF4-FFF2-40B4-BE49-F238E27FC236}">
                    <a16:creationId xmlns:a16="http://schemas.microsoft.com/office/drawing/2014/main" id="{EC454259-1EE4-1228-FD1E-B8145567DBEA}"/>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67" name="Rectangle 14">
                <a:extLst>
                  <a:ext uri="{FF2B5EF4-FFF2-40B4-BE49-F238E27FC236}">
                    <a16:creationId xmlns:a16="http://schemas.microsoft.com/office/drawing/2014/main" id="{DE508840-A512-F5B2-EC45-4FEC366C2D84}"/>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68" name="Rectangle 15">
                <a:extLst>
                  <a:ext uri="{FF2B5EF4-FFF2-40B4-BE49-F238E27FC236}">
                    <a16:creationId xmlns:a16="http://schemas.microsoft.com/office/drawing/2014/main" id="{AD37CD0A-C3D7-7D0D-1ABE-49C358A10D77}"/>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9469" name="Line 16">
                <a:extLst>
                  <a:ext uri="{FF2B5EF4-FFF2-40B4-BE49-F238E27FC236}">
                    <a16:creationId xmlns:a16="http://schemas.microsoft.com/office/drawing/2014/main" id="{3EEE6927-AE8C-3786-E5BE-FC8BA7801FFD}"/>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0" name="Line 17">
                <a:extLst>
                  <a:ext uri="{FF2B5EF4-FFF2-40B4-BE49-F238E27FC236}">
                    <a16:creationId xmlns:a16="http://schemas.microsoft.com/office/drawing/2014/main" id="{0333BDDB-2D17-8FCD-43A4-9C5483AAC89E}"/>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9186"/>
                                        </p:tgtEl>
                                        <p:attrNameLst>
                                          <p:attrName>style.visibility</p:attrName>
                                        </p:attrNameLst>
                                      </p:cBhvr>
                                      <p:to>
                                        <p:strVal val="visible"/>
                                      </p:to>
                                    </p:set>
                                    <p:animEffect transition="in" filter="slide(fromBottom)">
                                      <p:cBhvr>
                                        <p:cTn id="7" dur="500"/>
                                        <p:tgtEl>
                                          <p:spTgt spid="1629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9188">
                                            <p:txEl>
                                              <p:pRg st="0" end="0"/>
                                            </p:txEl>
                                          </p:spTgt>
                                        </p:tgtEl>
                                        <p:attrNameLst>
                                          <p:attrName>style.visibility</p:attrName>
                                        </p:attrNameLst>
                                      </p:cBhvr>
                                      <p:to>
                                        <p:strVal val="visible"/>
                                      </p:to>
                                    </p:set>
                                    <p:anim calcmode="lin" valueType="num">
                                      <p:cBhvr additive="base">
                                        <p:cTn id="12" dur="500" fill="hold"/>
                                        <p:tgtEl>
                                          <p:spTgt spid="162918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918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9188">
                                            <p:txEl>
                                              <p:pRg st="1" end="1"/>
                                            </p:txEl>
                                          </p:spTgt>
                                        </p:tgtEl>
                                        <p:attrNameLst>
                                          <p:attrName>style.visibility</p:attrName>
                                        </p:attrNameLst>
                                      </p:cBhvr>
                                      <p:to>
                                        <p:strVal val="visible"/>
                                      </p:to>
                                    </p:set>
                                    <p:anim calcmode="lin" valueType="num">
                                      <p:cBhvr additive="base">
                                        <p:cTn id="18" dur="500" fill="hold"/>
                                        <p:tgtEl>
                                          <p:spTgt spid="162918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918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29188">
                                            <p:txEl>
                                              <p:pRg st="2" end="2"/>
                                            </p:txEl>
                                          </p:spTgt>
                                        </p:tgtEl>
                                        <p:attrNameLst>
                                          <p:attrName>style.visibility</p:attrName>
                                        </p:attrNameLst>
                                      </p:cBhvr>
                                      <p:to>
                                        <p:strVal val="visible"/>
                                      </p:to>
                                    </p:set>
                                    <p:anim calcmode="lin" valueType="num">
                                      <p:cBhvr additive="base">
                                        <p:cTn id="24" dur="500" fill="hold"/>
                                        <p:tgtEl>
                                          <p:spTgt spid="162918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2918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29188">
                                            <p:txEl>
                                              <p:pRg st="3" end="3"/>
                                            </p:txEl>
                                          </p:spTgt>
                                        </p:tgtEl>
                                        <p:attrNameLst>
                                          <p:attrName>style.visibility</p:attrName>
                                        </p:attrNameLst>
                                      </p:cBhvr>
                                      <p:to>
                                        <p:strVal val="visible"/>
                                      </p:to>
                                    </p:set>
                                    <p:anim calcmode="lin" valueType="num">
                                      <p:cBhvr additive="base">
                                        <p:cTn id="30" dur="500" fill="hold"/>
                                        <p:tgtEl>
                                          <p:spTgt spid="162918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2918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29188">
                                            <p:txEl>
                                              <p:pRg st="4" end="4"/>
                                            </p:txEl>
                                          </p:spTgt>
                                        </p:tgtEl>
                                        <p:attrNameLst>
                                          <p:attrName>style.visibility</p:attrName>
                                        </p:attrNameLst>
                                      </p:cBhvr>
                                      <p:to>
                                        <p:strVal val="visible"/>
                                      </p:to>
                                    </p:set>
                                    <p:anim calcmode="lin" valueType="num">
                                      <p:cBhvr additive="base">
                                        <p:cTn id="36" dur="500" fill="hold"/>
                                        <p:tgtEl>
                                          <p:spTgt spid="1629188">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2918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918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a:extLst>
              <a:ext uri="{FF2B5EF4-FFF2-40B4-BE49-F238E27FC236}">
                <a16:creationId xmlns:a16="http://schemas.microsoft.com/office/drawing/2014/main" id="{278D640F-F215-BA2B-DB53-C0C605D4619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4B630852-6ACD-4FCF-A95D-A81C29402135}" type="slidenum">
              <a:rPr lang="en-US" altLang="en-US" sz="2000" b="0">
                <a:solidFill>
                  <a:srgbClr val="BDDEFF"/>
                </a:solidFill>
              </a:rPr>
              <a:pPr/>
              <a:t>18</a:t>
            </a:fld>
            <a:endParaRPr lang="en-US" altLang="en-US" sz="2000" b="0">
              <a:solidFill>
                <a:srgbClr val="BDDEFF"/>
              </a:solidFill>
            </a:endParaRPr>
          </a:p>
        </p:txBody>
      </p:sp>
      <p:sp>
        <p:nvSpPr>
          <p:cNvPr id="1574914" name="Rectangle 2">
            <a:extLst>
              <a:ext uri="{FF2B5EF4-FFF2-40B4-BE49-F238E27FC236}">
                <a16:creationId xmlns:a16="http://schemas.microsoft.com/office/drawing/2014/main" id="{4E5ACFB3-419E-CD7F-B3DC-E68BFD610180}"/>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74915" name="Rectangle 3">
            <a:extLst>
              <a:ext uri="{FF2B5EF4-FFF2-40B4-BE49-F238E27FC236}">
                <a16:creationId xmlns:a16="http://schemas.microsoft.com/office/drawing/2014/main" id="{A8442390-CA55-DFA1-D610-33431BC88D7A}"/>
              </a:ext>
            </a:extLst>
          </p:cNvPr>
          <p:cNvSpPr>
            <a:spLocks noGrp="1" noChangeArrowheads="1"/>
          </p:cNvSpPr>
          <p:nvPr>
            <p:ph type="body" idx="1"/>
          </p:nvPr>
        </p:nvSpPr>
        <p:spPr>
          <a:xfrm>
            <a:off x="1606550" y="1476375"/>
            <a:ext cx="7327900" cy="4545013"/>
          </a:xfrm>
        </p:spPr>
        <p:txBody>
          <a:bodyPr/>
          <a:lstStyle/>
          <a:p>
            <a:pPr lvl="1">
              <a:lnSpc>
                <a:spcPct val="125000"/>
              </a:lnSpc>
              <a:spcBef>
                <a:spcPct val="0"/>
              </a:spcBef>
            </a:pPr>
            <a:r>
              <a:rPr lang="en-US" altLang="en-US" sz="2400" b="1"/>
              <a:t>Mention their achievements, upward mobility and leadership potential.</a:t>
            </a:r>
          </a:p>
          <a:p>
            <a:pPr lvl="1">
              <a:lnSpc>
                <a:spcPct val="125000"/>
              </a:lnSpc>
              <a:spcBef>
                <a:spcPct val="0"/>
              </a:spcBef>
            </a:pPr>
            <a:r>
              <a:rPr lang="en-US" altLang="en-US" sz="2400" b="1"/>
              <a:t>Omit personal comments and focus on their track record: </a:t>
            </a:r>
            <a:br>
              <a:rPr lang="en-US" altLang="en-US" sz="2400" b="1"/>
            </a:br>
            <a:r>
              <a:rPr lang="en-US" altLang="en-US" sz="2400" b="1"/>
              <a:t>“Jones, you've exceeded our company goals every month for the past year and have put in more hours than anybody but the top officials here. The CEO has his eye on you for an upcoming VP slot.” </a:t>
            </a:r>
          </a:p>
        </p:txBody>
      </p:sp>
      <p:sp>
        <p:nvSpPr>
          <p:cNvPr id="1574916" name="Rectangle 4">
            <a:extLst>
              <a:ext uri="{FF2B5EF4-FFF2-40B4-BE49-F238E27FC236}">
                <a16:creationId xmlns:a16="http://schemas.microsoft.com/office/drawing/2014/main" id="{C81E631C-F96B-C4FF-87EB-4117D86A3A87}"/>
              </a:ext>
            </a:extLst>
          </p:cNvPr>
          <p:cNvSpPr>
            <a:spLocks noGrp="1" noChangeArrowheads="1"/>
          </p:cNvSpPr>
          <p:nvPr>
            <p:ph type="title"/>
          </p:nvPr>
        </p:nvSpPr>
        <p:spPr>
          <a:xfrm>
            <a:off x="2363788" y="153988"/>
            <a:ext cx="6481762" cy="446087"/>
          </a:xfrm>
        </p:spPr>
        <p:txBody>
          <a:bodyPr/>
          <a:lstStyle/>
          <a:p>
            <a:pPr algn="ctr">
              <a:defRPr/>
            </a:pPr>
            <a:r>
              <a:rPr lang="en-US" sz="3600" dirty="0"/>
              <a:t>Complimenting Directors…</a:t>
            </a:r>
          </a:p>
        </p:txBody>
      </p:sp>
      <p:grpSp>
        <p:nvGrpSpPr>
          <p:cNvPr id="20486" name="Group 5">
            <a:extLst>
              <a:ext uri="{FF2B5EF4-FFF2-40B4-BE49-F238E27FC236}">
                <a16:creationId xmlns:a16="http://schemas.microsoft.com/office/drawing/2014/main" id="{4C01575E-11E8-4AE4-90CA-4F7D3CB80F8B}"/>
              </a:ext>
            </a:extLst>
          </p:cNvPr>
          <p:cNvGrpSpPr>
            <a:grpSpLocks/>
          </p:cNvGrpSpPr>
          <p:nvPr/>
        </p:nvGrpSpPr>
        <p:grpSpPr bwMode="auto">
          <a:xfrm>
            <a:off x="139700" y="0"/>
            <a:ext cx="804863" cy="782638"/>
            <a:chOff x="-869" y="776"/>
            <a:chExt cx="643" cy="645"/>
          </a:xfrm>
        </p:grpSpPr>
        <p:grpSp>
          <p:nvGrpSpPr>
            <p:cNvPr id="20487" name="Group 6">
              <a:extLst>
                <a:ext uri="{FF2B5EF4-FFF2-40B4-BE49-F238E27FC236}">
                  <a16:creationId xmlns:a16="http://schemas.microsoft.com/office/drawing/2014/main" id="{F87B18A2-C184-3811-41A6-7C18EFF49A47}"/>
                </a:ext>
              </a:extLst>
            </p:cNvPr>
            <p:cNvGrpSpPr>
              <a:grpSpLocks/>
            </p:cNvGrpSpPr>
            <p:nvPr/>
          </p:nvGrpSpPr>
          <p:grpSpPr bwMode="auto">
            <a:xfrm>
              <a:off x="-790" y="856"/>
              <a:ext cx="462" cy="459"/>
              <a:chOff x="-790" y="856"/>
              <a:chExt cx="462" cy="459"/>
            </a:xfrm>
          </p:grpSpPr>
          <p:sp>
            <p:nvSpPr>
              <p:cNvPr id="20495" name="Rectangle 7">
                <a:extLst>
                  <a:ext uri="{FF2B5EF4-FFF2-40B4-BE49-F238E27FC236}">
                    <a16:creationId xmlns:a16="http://schemas.microsoft.com/office/drawing/2014/main" id="{4798B479-FB54-E00C-9FAE-08BC83EFFB46}"/>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6" name="Rectangle 8">
                <a:extLst>
                  <a:ext uri="{FF2B5EF4-FFF2-40B4-BE49-F238E27FC236}">
                    <a16:creationId xmlns:a16="http://schemas.microsoft.com/office/drawing/2014/main" id="{9B8A78DD-C0A6-EA46-C816-BD3048FC2BA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7" name="Rectangle 9">
                <a:extLst>
                  <a:ext uri="{FF2B5EF4-FFF2-40B4-BE49-F238E27FC236}">
                    <a16:creationId xmlns:a16="http://schemas.microsoft.com/office/drawing/2014/main" id="{82C520D2-9F41-5934-CD21-0D17ACA2903A}"/>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8" name="Rectangle 10">
                <a:extLst>
                  <a:ext uri="{FF2B5EF4-FFF2-40B4-BE49-F238E27FC236}">
                    <a16:creationId xmlns:a16="http://schemas.microsoft.com/office/drawing/2014/main" id="{186C3048-8789-9402-7716-106DF430FDCB}"/>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0488" name="Group 11">
              <a:extLst>
                <a:ext uri="{FF2B5EF4-FFF2-40B4-BE49-F238E27FC236}">
                  <a16:creationId xmlns:a16="http://schemas.microsoft.com/office/drawing/2014/main" id="{7AD0A0FC-1D9C-53FB-54C9-F183563A7F58}"/>
                </a:ext>
              </a:extLst>
            </p:cNvPr>
            <p:cNvGrpSpPr>
              <a:grpSpLocks/>
            </p:cNvGrpSpPr>
            <p:nvPr/>
          </p:nvGrpSpPr>
          <p:grpSpPr bwMode="auto">
            <a:xfrm>
              <a:off x="-869" y="776"/>
              <a:ext cx="643" cy="645"/>
              <a:chOff x="142" y="607"/>
              <a:chExt cx="739" cy="742"/>
            </a:xfrm>
          </p:grpSpPr>
          <p:sp>
            <p:nvSpPr>
              <p:cNvPr id="20489" name="Rectangle 12">
                <a:extLst>
                  <a:ext uri="{FF2B5EF4-FFF2-40B4-BE49-F238E27FC236}">
                    <a16:creationId xmlns:a16="http://schemas.microsoft.com/office/drawing/2014/main" id="{C9722C9B-A91E-B8DB-3B6A-DB4E80BDD06D}"/>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0" name="Rectangle 13">
                <a:extLst>
                  <a:ext uri="{FF2B5EF4-FFF2-40B4-BE49-F238E27FC236}">
                    <a16:creationId xmlns:a16="http://schemas.microsoft.com/office/drawing/2014/main" id="{16898D92-96CD-1D68-152F-1FC24715FC2B}"/>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1" name="Rectangle 14">
                <a:extLst>
                  <a:ext uri="{FF2B5EF4-FFF2-40B4-BE49-F238E27FC236}">
                    <a16:creationId xmlns:a16="http://schemas.microsoft.com/office/drawing/2014/main" id="{6876D0B0-B5DD-9420-C1A5-909C6E2D6498}"/>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2" name="Rectangle 15">
                <a:extLst>
                  <a:ext uri="{FF2B5EF4-FFF2-40B4-BE49-F238E27FC236}">
                    <a16:creationId xmlns:a16="http://schemas.microsoft.com/office/drawing/2014/main" id="{4AB9CF74-709C-AFA9-0649-8A769AF0FA58}"/>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0493" name="Line 16">
                <a:extLst>
                  <a:ext uri="{FF2B5EF4-FFF2-40B4-BE49-F238E27FC236}">
                    <a16:creationId xmlns:a16="http://schemas.microsoft.com/office/drawing/2014/main" id="{D01EF921-56AA-DB10-6EEA-7A85C03B1228}"/>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4" name="Line 17">
                <a:extLst>
                  <a:ext uri="{FF2B5EF4-FFF2-40B4-BE49-F238E27FC236}">
                    <a16:creationId xmlns:a16="http://schemas.microsoft.com/office/drawing/2014/main" id="{3E937334-2132-2176-C42C-6BD5849C2B18}"/>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74914"/>
                                        </p:tgtEl>
                                        <p:attrNameLst>
                                          <p:attrName>style.visibility</p:attrName>
                                        </p:attrNameLst>
                                      </p:cBhvr>
                                      <p:to>
                                        <p:strVal val="visible"/>
                                      </p:to>
                                    </p:set>
                                    <p:animEffect transition="in" filter="slide(fromBottom)">
                                      <p:cBhvr>
                                        <p:cTn id="7" dur="500"/>
                                        <p:tgtEl>
                                          <p:spTgt spid="15749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74915">
                                            <p:txEl>
                                              <p:pRg st="0" end="0"/>
                                            </p:txEl>
                                          </p:spTgt>
                                        </p:tgtEl>
                                        <p:attrNameLst>
                                          <p:attrName>style.visibility</p:attrName>
                                        </p:attrNameLst>
                                      </p:cBhvr>
                                      <p:to>
                                        <p:strVal val="visible"/>
                                      </p:to>
                                    </p:set>
                                    <p:anim calcmode="lin" valueType="num">
                                      <p:cBhvr additive="base">
                                        <p:cTn id="12" dur="500" fill="hold"/>
                                        <p:tgtEl>
                                          <p:spTgt spid="157491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74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74915">
                                            <p:txEl>
                                              <p:pRg st="1" end="1"/>
                                            </p:txEl>
                                          </p:spTgt>
                                        </p:tgtEl>
                                        <p:attrNameLst>
                                          <p:attrName>style.visibility</p:attrName>
                                        </p:attrNameLst>
                                      </p:cBhvr>
                                      <p:to>
                                        <p:strVal val="visible"/>
                                      </p:to>
                                    </p:set>
                                    <p:anim calcmode="lin" valueType="num">
                                      <p:cBhvr additive="base">
                                        <p:cTn id="18" dur="500" fill="hold"/>
                                        <p:tgtEl>
                                          <p:spTgt spid="157491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749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49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73D87078-53FD-4800-218E-9F80EA7A30E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8AEAB1B1-835D-42C7-8E04-B4276567C6EA}" type="slidenum">
              <a:rPr lang="en-US" altLang="en-US" sz="2000" b="0">
                <a:solidFill>
                  <a:srgbClr val="BDDEFF"/>
                </a:solidFill>
              </a:rPr>
              <a:pPr/>
              <a:t>19</a:t>
            </a:fld>
            <a:endParaRPr lang="en-US" altLang="en-US" sz="2000" b="0">
              <a:solidFill>
                <a:srgbClr val="BDDEFF"/>
              </a:solidFill>
            </a:endParaRPr>
          </a:p>
        </p:txBody>
      </p:sp>
      <p:sp>
        <p:nvSpPr>
          <p:cNvPr id="1575938" name="Rectangle 2">
            <a:extLst>
              <a:ext uri="{FF2B5EF4-FFF2-40B4-BE49-F238E27FC236}">
                <a16:creationId xmlns:a16="http://schemas.microsoft.com/office/drawing/2014/main" id="{61347F3B-C557-8EDE-B142-0CFA3915AC5F}"/>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75939" name="Rectangle 3">
            <a:extLst>
              <a:ext uri="{FF2B5EF4-FFF2-40B4-BE49-F238E27FC236}">
                <a16:creationId xmlns:a16="http://schemas.microsoft.com/office/drawing/2014/main" id="{2FE0DACB-6E18-9C17-EBE5-20200C807B1A}"/>
              </a:ext>
            </a:extLst>
          </p:cNvPr>
          <p:cNvSpPr>
            <a:spLocks noGrp="1" noChangeArrowheads="1"/>
          </p:cNvSpPr>
          <p:nvPr>
            <p:ph type="title"/>
          </p:nvPr>
        </p:nvSpPr>
        <p:spPr>
          <a:xfrm>
            <a:off x="2363788" y="152400"/>
            <a:ext cx="6483350" cy="476250"/>
          </a:xfrm>
        </p:spPr>
        <p:txBody>
          <a:bodyPr/>
          <a:lstStyle/>
          <a:p>
            <a:pPr algn="ctr">
              <a:defRPr/>
            </a:pPr>
            <a:r>
              <a:rPr lang="en-US" sz="3600" dirty="0"/>
              <a:t>Complimenting Socializers…</a:t>
            </a:r>
          </a:p>
        </p:txBody>
      </p:sp>
      <p:sp>
        <p:nvSpPr>
          <p:cNvPr id="1575940" name="Rectangle 4">
            <a:extLst>
              <a:ext uri="{FF2B5EF4-FFF2-40B4-BE49-F238E27FC236}">
                <a16:creationId xmlns:a16="http://schemas.microsoft.com/office/drawing/2014/main" id="{DF189672-DEDD-168D-312D-88D0C0A081B5}"/>
              </a:ext>
            </a:extLst>
          </p:cNvPr>
          <p:cNvSpPr>
            <a:spLocks noGrp="1" noChangeArrowheads="1"/>
          </p:cNvSpPr>
          <p:nvPr>
            <p:ph type="body" idx="1"/>
          </p:nvPr>
        </p:nvSpPr>
        <p:spPr>
          <a:xfrm>
            <a:off x="1624013" y="1438275"/>
            <a:ext cx="7519987" cy="5051425"/>
          </a:xfrm>
        </p:spPr>
        <p:txBody>
          <a:bodyPr/>
          <a:lstStyle/>
          <a:p>
            <a:pPr lvl="1">
              <a:lnSpc>
                <a:spcPct val="125000"/>
              </a:lnSpc>
              <a:spcBef>
                <a:spcPct val="0"/>
              </a:spcBef>
              <a:buClr>
                <a:srgbClr val="FFFFFF"/>
              </a:buClr>
            </a:pPr>
            <a:r>
              <a:rPr lang="en-US" altLang="en-US" sz="2400" b="1"/>
              <a:t>Pay direct personal compliments to them when legitimately deserved </a:t>
            </a:r>
          </a:p>
          <a:p>
            <a:pPr lvl="1">
              <a:lnSpc>
                <a:spcPct val="125000"/>
              </a:lnSpc>
              <a:spcBef>
                <a:spcPct val="0"/>
              </a:spcBef>
              <a:buClr>
                <a:srgbClr val="FFFFFF"/>
              </a:buClr>
            </a:pPr>
            <a:r>
              <a:rPr lang="en-US" altLang="en-US" sz="2400" b="1"/>
              <a:t>Mention their charm, friendliness, creative ideas, persuasiveness, and/or appearance (or better yet, all of the above)</a:t>
            </a:r>
          </a:p>
          <a:p>
            <a:pPr lvl="1">
              <a:lnSpc>
                <a:spcPct val="125000"/>
              </a:lnSpc>
              <a:spcBef>
                <a:spcPct val="0"/>
              </a:spcBef>
              <a:buClr>
                <a:srgbClr val="FFFFFF"/>
              </a:buClr>
            </a:pPr>
            <a:r>
              <a:rPr lang="en-US" altLang="en-US" sz="2400" b="1"/>
              <a:t>They willingly accept “general praise”: </a:t>
            </a:r>
            <a:br>
              <a:rPr lang="en-US" altLang="en-US" sz="2400" b="1"/>
            </a:br>
            <a:r>
              <a:rPr lang="en-US" altLang="en-US" sz="2400" b="1"/>
              <a:t>“We are so lucky to have you with us, Dee. You're a real gem.”</a:t>
            </a:r>
          </a:p>
        </p:txBody>
      </p:sp>
      <p:grpSp>
        <p:nvGrpSpPr>
          <p:cNvPr id="21510" name="Group 5">
            <a:extLst>
              <a:ext uri="{FF2B5EF4-FFF2-40B4-BE49-F238E27FC236}">
                <a16:creationId xmlns:a16="http://schemas.microsoft.com/office/drawing/2014/main" id="{DF48D291-6B40-A05F-1C27-30AC6035E1BA}"/>
              </a:ext>
            </a:extLst>
          </p:cNvPr>
          <p:cNvGrpSpPr>
            <a:grpSpLocks/>
          </p:cNvGrpSpPr>
          <p:nvPr/>
        </p:nvGrpSpPr>
        <p:grpSpPr bwMode="auto">
          <a:xfrm>
            <a:off x="139700" y="0"/>
            <a:ext cx="804863" cy="782638"/>
            <a:chOff x="-869" y="776"/>
            <a:chExt cx="643" cy="645"/>
          </a:xfrm>
        </p:grpSpPr>
        <p:grpSp>
          <p:nvGrpSpPr>
            <p:cNvPr id="21511" name="Group 6">
              <a:extLst>
                <a:ext uri="{FF2B5EF4-FFF2-40B4-BE49-F238E27FC236}">
                  <a16:creationId xmlns:a16="http://schemas.microsoft.com/office/drawing/2014/main" id="{7C9057C6-150A-CE37-4186-64F666AB5028}"/>
                </a:ext>
              </a:extLst>
            </p:cNvPr>
            <p:cNvGrpSpPr>
              <a:grpSpLocks/>
            </p:cNvGrpSpPr>
            <p:nvPr/>
          </p:nvGrpSpPr>
          <p:grpSpPr bwMode="auto">
            <a:xfrm>
              <a:off x="-790" y="856"/>
              <a:ext cx="462" cy="459"/>
              <a:chOff x="-790" y="856"/>
              <a:chExt cx="462" cy="459"/>
            </a:xfrm>
          </p:grpSpPr>
          <p:sp>
            <p:nvSpPr>
              <p:cNvPr id="21519" name="Rectangle 7">
                <a:extLst>
                  <a:ext uri="{FF2B5EF4-FFF2-40B4-BE49-F238E27FC236}">
                    <a16:creationId xmlns:a16="http://schemas.microsoft.com/office/drawing/2014/main" id="{72D6F4C2-97E1-A8EC-B037-B2AA09D54EB7}"/>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20" name="Rectangle 8">
                <a:extLst>
                  <a:ext uri="{FF2B5EF4-FFF2-40B4-BE49-F238E27FC236}">
                    <a16:creationId xmlns:a16="http://schemas.microsoft.com/office/drawing/2014/main" id="{C84ADF34-A603-142F-6B67-2A30E4CF363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21" name="Rectangle 9">
                <a:extLst>
                  <a:ext uri="{FF2B5EF4-FFF2-40B4-BE49-F238E27FC236}">
                    <a16:creationId xmlns:a16="http://schemas.microsoft.com/office/drawing/2014/main" id="{F66324F7-619B-8679-E755-41E7F4D675E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22" name="Rectangle 10">
                <a:extLst>
                  <a:ext uri="{FF2B5EF4-FFF2-40B4-BE49-F238E27FC236}">
                    <a16:creationId xmlns:a16="http://schemas.microsoft.com/office/drawing/2014/main" id="{B71A9CE0-09C3-79F9-A740-73BB4E113B45}"/>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1512" name="Group 11">
              <a:extLst>
                <a:ext uri="{FF2B5EF4-FFF2-40B4-BE49-F238E27FC236}">
                  <a16:creationId xmlns:a16="http://schemas.microsoft.com/office/drawing/2014/main" id="{8D4EB021-5C10-BC68-8D48-7DFA9BB5343B}"/>
                </a:ext>
              </a:extLst>
            </p:cNvPr>
            <p:cNvGrpSpPr>
              <a:grpSpLocks/>
            </p:cNvGrpSpPr>
            <p:nvPr/>
          </p:nvGrpSpPr>
          <p:grpSpPr bwMode="auto">
            <a:xfrm>
              <a:off x="-869" y="776"/>
              <a:ext cx="643" cy="645"/>
              <a:chOff x="142" y="607"/>
              <a:chExt cx="739" cy="742"/>
            </a:xfrm>
          </p:grpSpPr>
          <p:sp>
            <p:nvSpPr>
              <p:cNvPr id="21513" name="Rectangle 12">
                <a:extLst>
                  <a:ext uri="{FF2B5EF4-FFF2-40B4-BE49-F238E27FC236}">
                    <a16:creationId xmlns:a16="http://schemas.microsoft.com/office/drawing/2014/main" id="{206038F7-9621-E284-0DA5-B855741B1732}"/>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14" name="Rectangle 13">
                <a:extLst>
                  <a:ext uri="{FF2B5EF4-FFF2-40B4-BE49-F238E27FC236}">
                    <a16:creationId xmlns:a16="http://schemas.microsoft.com/office/drawing/2014/main" id="{5D09E437-93FA-B9F0-0AFB-9DCB0478F822}"/>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15" name="Rectangle 14">
                <a:extLst>
                  <a:ext uri="{FF2B5EF4-FFF2-40B4-BE49-F238E27FC236}">
                    <a16:creationId xmlns:a16="http://schemas.microsoft.com/office/drawing/2014/main" id="{367F7AEE-987E-F8EC-E8DF-34F097D185CE}"/>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16" name="Rectangle 15">
                <a:extLst>
                  <a:ext uri="{FF2B5EF4-FFF2-40B4-BE49-F238E27FC236}">
                    <a16:creationId xmlns:a16="http://schemas.microsoft.com/office/drawing/2014/main" id="{AB13CAA3-857A-EE12-0EEC-844CD371C36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1517" name="Line 16">
                <a:extLst>
                  <a:ext uri="{FF2B5EF4-FFF2-40B4-BE49-F238E27FC236}">
                    <a16:creationId xmlns:a16="http://schemas.microsoft.com/office/drawing/2014/main" id="{84B49C46-09A3-598B-3E86-956F64A64034}"/>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18" name="Line 17">
                <a:extLst>
                  <a:ext uri="{FF2B5EF4-FFF2-40B4-BE49-F238E27FC236}">
                    <a16:creationId xmlns:a16="http://schemas.microsoft.com/office/drawing/2014/main" id="{8C01B905-7BF4-78DC-E78B-9CE6DC2C34C5}"/>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75938"/>
                                        </p:tgtEl>
                                        <p:attrNameLst>
                                          <p:attrName>style.visibility</p:attrName>
                                        </p:attrNameLst>
                                      </p:cBhvr>
                                      <p:to>
                                        <p:strVal val="visible"/>
                                      </p:to>
                                    </p:set>
                                    <p:animEffect transition="in" filter="slide(fromBottom)">
                                      <p:cBhvr>
                                        <p:cTn id="7" dur="500"/>
                                        <p:tgtEl>
                                          <p:spTgt spid="15759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75940">
                                            <p:txEl>
                                              <p:pRg st="0" end="0"/>
                                            </p:txEl>
                                          </p:spTgt>
                                        </p:tgtEl>
                                        <p:attrNameLst>
                                          <p:attrName>style.visibility</p:attrName>
                                        </p:attrNameLst>
                                      </p:cBhvr>
                                      <p:to>
                                        <p:strVal val="visible"/>
                                      </p:to>
                                    </p:set>
                                    <p:anim calcmode="lin" valueType="num">
                                      <p:cBhvr additive="base">
                                        <p:cTn id="12" dur="500" fill="hold"/>
                                        <p:tgtEl>
                                          <p:spTgt spid="157594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759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75940">
                                            <p:txEl>
                                              <p:pRg st="1" end="1"/>
                                            </p:txEl>
                                          </p:spTgt>
                                        </p:tgtEl>
                                        <p:attrNameLst>
                                          <p:attrName>style.visibility</p:attrName>
                                        </p:attrNameLst>
                                      </p:cBhvr>
                                      <p:to>
                                        <p:strVal val="visible"/>
                                      </p:to>
                                    </p:set>
                                    <p:anim calcmode="lin" valueType="num">
                                      <p:cBhvr additive="base">
                                        <p:cTn id="18" dur="500" fill="hold"/>
                                        <p:tgtEl>
                                          <p:spTgt spid="157594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7594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75940">
                                            <p:txEl>
                                              <p:pRg st="2" end="2"/>
                                            </p:txEl>
                                          </p:spTgt>
                                        </p:tgtEl>
                                        <p:attrNameLst>
                                          <p:attrName>style.visibility</p:attrName>
                                        </p:attrNameLst>
                                      </p:cBhvr>
                                      <p:to>
                                        <p:strVal val="visible"/>
                                      </p:to>
                                    </p:set>
                                    <p:anim calcmode="lin" valueType="num">
                                      <p:cBhvr additive="base">
                                        <p:cTn id="24" dur="500" fill="hold"/>
                                        <p:tgtEl>
                                          <p:spTgt spid="157594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7594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593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30F8A353-D11D-A3C6-BE28-2292F617A99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75C31200-0028-42E4-AD16-23C646C5BEE8}" type="slidenum">
              <a:rPr lang="en-US" altLang="en-US" sz="2000" b="0">
                <a:solidFill>
                  <a:srgbClr val="BDDEFF"/>
                </a:solidFill>
              </a:rPr>
              <a:pPr/>
              <a:t>2</a:t>
            </a:fld>
            <a:endParaRPr lang="en-US" altLang="en-US" sz="2000" b="0">
              <a:solidFill>
                <a:srgbClr val="BDDEFF"/>
              </a:solidFill>
            </a:endParaRPr>
          </a:p>
        </p:txBody>
      </p:sp>
      <p:sp>
        <p:nvSpPr>
          <p:cNvPr id="1562626" name="Rectangle 2">
            <a:extLst>
              <a:ext uri="{FF2B5EF4-FFF2-40B4-BE49-F238E27FC236}">
                <a16:creationId xmlns:a16="http://schemas.microsoft.com/office/drawing/2014/main" id="{3EA6D184-A025-6819-654A-C5C5AA39BDED}"/>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62627" name="Rectangle 3">
            <a:extLst>
              <a:ext uri="{FF2B5EF4-FFF2-40B4-BE49-F238E27FC236}">
                <a16:creationId xmlns:a16="http://schemas.microsoft.com/office/drawing/2014/main" id="{826FDB13-E240-9492-8003-CE8EFAB0C33A}"/>
              </a:ext>
            </a:extLst>
          </p:cNvPr>
          <p:cNvSpPr>
            <a:spLocks noGrp="1" noChangeArrowheads="1"/>
          </p:cNvSpPr>
          <p:nvPr>
            <p:ph type="body" idx="1"/>
          </p:nvPr>
        </p:nvSpPr>
        <p:spPr>
          <a:xfrm>
            <a:off x="1606550" y="2306638"/>
            <a:ext cx="7327900" cy="3714750"/>
          </a:xfrm>
        </p:spPr>
        <p:txBody>
          <a:bodyPr/>
          <a:lstStyle/>
          <a:p>
            <a:pPr lvl="1">
              <a:lnSpc>
                <a:spcPct val="125000"/>
              </a:lnSpc>
              <a:spcBef>
                <a:spcPct val="0"/>
              </a:spcBef>
            </a:pPr>
            <a:r>
              <a:rPr lang="en-US" altLang="en-US" sz="2400" b="1"/>
              <a:t>Focus on the big picture</a:t>
            </a:r>
          </a:p>
          <a:p>
            <a:pPr lvl="1">
              <a:lnSpc>
                <a:spcPct val="125000"/>
              </a:lnSpc>
              <a:spcBef>
                <a:spcPct val="0"/>
              </a:spcBef>
            </a:pPr>
            <a:r>
              <a:rPr lang="en-US" altLang="en-US" sz="2400" b="1"/>
              <a:t>Cover basic steps/ high points quickly</a:t>
            </a:r>
          </a:p>
          <a:p>
            <a:pPr lvl="1">
              <a:lnSpc>
                <a:spcPct val="125000"/>
              </a:lnSpc>
              <a:spcBef>
                <a:spcPct val="0"/>
              </a:spcBef>
            </a:pPr>
            <a:r>
              <a:rPr lang="en-US" altLang="en-US" sz="2400" b="1"/>
              <a:t>Show them the simplest, fastest route to get them to their stated destination</a:t>
            </a:r>
          </a:p>
          <a:p>
            <a:pPr lvl="1">
              <a:lnSpc>
                <a:spcPct val="125000"/>
              </a:lnSpc>
              <a:spcBef>
                <a:spcPct val="0"/>
              </a:spcBef>
            </a:pPr>
            <a:r>
              <a:rPr lang="en-US" altLang="en-US" sz="2400" b="1"/>
              <a:t>Tell them what is to be done by when</a:t>
            </a:r>
          </a:p>
          <a:p>
            <a:pPr lvl="1">
              <a:lnSpc>
                <a:spcPct val="125000"/>
              </a:lnSpc>
              <a:spcBef>
                <a:spcPct val="0"/>
              </a:spcBef>
            </a:pPr>
            <a:r>
              <a:rPr lang="en-US" altLang="en-US" sz="2400" b="1"/>
              <a:t>Help them find shortcuts</a:t>
            </a:r>
          </a:p>
          <a:p>
            <a:pPr lvl="1">
              <a:lnSpc>
                <a:spcPct val="125000"/>
              </a:lnSpc>
              <a:spcBef>
                <a:spcPct val="0"/>
              </a:spcBef>
            </a:pPr>
            <a:r>
              <a:rPr lang="en-US" altLang="en-US" sz="2400" b="1"/>
              <a:t>Connect concept with their highest value</a:t>
            </a:r>
          </a:p>
        </p:txBody>
      </p:sp>
      <p:sp>
        <p:nvSpPr>
          <p:cNvPr id="1562628" name="Rectangle 4">
            <a:extLst>
              <a:ext uri="{FF2B5EF4-FFF2-40B4-BE49-F238E27FC236}">
                <a16:creationId xmlns:a16="http://schemas.microsoft.com/office/drawing/2014/main" id="{2AC4E1E5-E3AC-41AE-6FCD-9D82C2B3095A}"/>
              </a:ext>
            </a:extLst>
          </p:cNvPr>
          <p:cNvSpPr>
            <a:spLocks noGrp="1" noChangeArrowheads="1"/>
          </p:cNvSpPr>
          <p:nvPr>
            <p:ph type="title"/>
          </p:nvPr>
        </p:nvSpPr>
        <p:spPr>
          <a:xfrm>
            <a:off x="2363788" y="153988"/>
            <a:ext cx="6780212" cy="446087"/>
          </a:xfrm>
        </p:spPr>
        <p:txBody>
          <a:bodyPr/>
          <a:lstStyle/>
          <a:p>
            <a:pPr algn="ctr">
              <a:defRPr/>
            </a:pPr>
            <a:r>
              <a:rPr lang="en-US" sz="3600" dirty="0"/>
              <a:t>Developing Directors</a:t>
            </a:r>
          </a:p>
        </p:txBody>
      </p:sp>
      <p:grpSp>
        <p:nvGrpSpPr>
          <p:cNvPr id="4102" name="Group 5">
            <a:extLst>
              <a:ext uri="{FF2B5EF4-FFF2-40B4-BE49-F238E27FC236}">
                <a16:creationId xmlns:a16="http://schemas.microsoft.com/office/drawing/2014/main" id="{0DE04FF1-4E68-9C59-07E5-58C309DEE67A}"/>
              </a:ext>
            </a:extLst>
          </p:cNvPr>
          <p:cNvGrpSpPr>
            <a:grpSpLocks/>
          </p:cNvGrpSpPr>
          <p:nvPr/>
        </p:nvGrpSpPr>
        <p:grpSpPr bwMode="auto">
          <a:xfrm>
            <a:off x="139700" y="0"/>
            <a:ext cx="804863" cy="782638"/>
            <a:chOff x="-869" y="776"/>
            <a:chExt cx="643" cy="645"/>
          </a:xfrm>
        </p:grpSpPr>
        <p:grpSp>
          <p:nvGrpSpPr>
            <p:cNvPr id="4104" name="Group 6">
              <a:extLst>
                <a:ext uri="{FF2B5EF4-FFF2-40B4-BE49-F238E27FC236}">
                  <a16:creationId xmlns:a16="http://schemas.microsoft.com/office/drawing/2014/main" id="{477C2991-E960-8B60-48DE-05CA7E6E7476}"/>
                </a:ext>
              </a:extLst>
            </p:cNvPr>
            <p:cNvGrpSpPr>
              <a:grpSpLocks/>
            </p:cNvGrpSpPr>
            <p:nvPr/>
          </p:nvGrpSpPr>
          <p:grpSpPr bwMode="auto">
            <a:xfrm>
              <a:off x="-790" y="856"/>
              <a:ext cx="462" cy="459"/>
              <a:chOff x="-790" y="856"/>
              <a:chExt cx="462" cy="459"/>
            </a:xfrm>
          </p:grpSpPr>
          <p:sp>
            <p:nvSpPr>
              <p:cNvPr id="4112" name="Rectangle 7">
                <a:extLst>
                  <a:ext uri="{FF2B5EF4-FFF2-40B4-BE49-F238E27FC236}">
                    <a16:creationId xmlns:a16="http://schemas.microsoft.com/office/drawing/2014/main" id="{389A7E1D-D7FF-F217-1D97-B4C11D6D5367}"/>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13" name="Rectangle 8">
                <a:extLst>
                  <a:ext uri="{FF2B5EF4-FFF2-40B4-BE49-F238E27FC236}">
                    <a16:creationId xmlns:a16="http://schemas.microsoft.com/office/drawing/2014/main" id="{13A219C0-B443-B4C0-508C-C9960F73F56A}"/>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14" name="Rectangle 9">
                <a:extLst>
                  <a:ext uri="{FF2B5EF4-FFF2-40B4-BE49-F238E27FC236}">
                    <a16:creationId xmlns:a16="http://schemas.microsoft.com/office/drawing/2014/main" id="{4C652DD5-6E20-85C9-8D52-CDACF5A418DA}"/>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15" name="Rectangle 10">
                <a:extLst>
                  <a:ext uri="{FF2B5EF4-FFF2-40B4-BE49-F238E27FC236}">
                    <a16:creationId xmlns:a16="http://schemas.microsoft.com/office/drawing/2014/main" id="{C71CDC2C-7A91-26DF-1CE7-3064F3D20333}"/>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105" name="Group 11">
              <a:extLst>
                <a:ext uri="{FF2B5EF4-FFF2-40B4-BE49-F238E27FC236}">
                  <a16:creationId xmlns:a16="http://schemas.microsoft.com/office/drawing/2014/main" id="{E5F686EA-A453-8413-5773-91ACFB7DF7AE}"/>
                </a:ext>
              </a:extLst>
            </p:cNvPr>
            <p:cNvGrpSpPr>
              <a:grpSpLocks/>
            </p:cNvGrpSpPr>
            <p:nvPr/>
          </p:nvGrpSpPr>
          <p:grpSpPr bwMode="auto">
            <a:xfrm>
              <a:off x="-869" y="776"/>
              <a:ext cx="643" cy="645"/>
              <a:chOff x="142" y="607"/>
              <a:chExt cx="739" cy="742"/>
            </a:xfrm>
          </p:grpSpPr>
          <p:sp>
            <p:nvSpPr>
              <p:cNvPr id="4106" name="Rectangle 12">
                <a:extLst>
                  <a:ext uri="{FF2B5EF4-FFF2-40B4-BE49-F238E27FC236}">
                    <a16:creationId xmlns:a16="http://schemas.microsoft.com/office/drawing/2014/main" id="{499846CD-E1B0-02D1-EC4B-DA30DE69255A}"/>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07" name="Rectangle 13">
                <a:extLst>
                  <a:ext uri="{FF2B5EF4-FFF2-40B4-BE49-F238E27FC236}">
                    <a16:creationId xmlns:a16="http://schemas.microsoft.com/office/drawing/2014/main" id="{2E27CDF4-D5EF-EA2E-FB51-AAD504D5BE0E}"/>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08" name="Rectangle 14">
                <a:extLst>
                  <a:ext uri="{FF2B5EF4-FFF2-40B4-BE49-F238E27FC236}">
                    <a16:creationId xmlns:a16="http://schemas.microsoft.com/office/drawing/2014/main" id="{E3B4980B-D54D-9026-60D6-A82CB8B6F838}"/>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09" name="Rectangle 15">
                <a:extLst>
                  <a:ext uri="{FF2B5EF4-FFF2-40B4-BE49-F238E27FC236}">
                    <a16:creationId xmlns:a16="http://schemas.microsoft.com/office/drawing/2014/main" id="{F6D89224-66F2-F1E6-608D-264F8A1B6A49}"/>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10" name="Line 16">
                <a:extLst>
                  <a:ext uri="{FF2B5EF4-FFF2-40B4-BE49-F238E27FC236}">
                    <a16:creationId xmlns:a16="http://schemas.microsoft.com/office/drawing/2014/main" id="{3AE9CE53-1F5D-0754-DB8B-9D26E2E76E0A}"/>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1" name="Line 17">
                <a:extLst>
                  <a:ext uri="{FF2B5EF4-FFF2-40B4-BE49-F238E27FC236}">
                    <a16:creationId xmlns:a16="http://schemas.microsoft.com/office/drawing/2014/main" id="{4D49363B-763F-0DB7-D2DF-E2366C860E58}"/>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1562642" name="Rectangle 18">
            <a:extLst>
              <a:ext uri="{FF2B5EF4-FFF2-40B4-BE49-F238E27FC236}">
                <a16:creationId xmlns:a16="http://schemas.microsoft.com/office/drawing/2014/main" id="{DD208A53-C5C9-29A3-B39E-FCBBA8C4F291}"/>
              </a:ext>
            </a:extLst>
          </p:cNvPr>
          <p:cNvSpPr>
            <a:spLocks noChangeArrowheads="1"/>
          </p:cNvSpPr>
          <p:nvPr/>
        </p:nvSpPr>
        <p:spPr bwMode="auto">
          <a:xfrm>
            <a:off x="665163" y="1231900"/>
            <a:ext cx="184150" cy="76200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1" hangingPunct="1">
              <a:defRPr/>
            </a:pPr>
            <a:endParaRPr lang="en-US" sz="4400" dirty="0">
              <a:solidFill>
                <a:srgbClr val="FFCC66"/>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62626"/>
                                        </p:tgtEl>
                                        <p:attrNameLst>
                                          <p:attrName>style.visibility</p:attrName>
                                        </p:attrNameLst>
                                      </p:cBhvr>
                                      <p:to>
                                        <p:strVal val="visible"/>
                                      </p:to>
                                    </p:set>
                                    <p:animEffect transition="in" filter="slide(fromBottom)">
                                      <p:cBhvr>
                                        <p:cTn id="7" dur="500"/>
                                        <p:tgtEl>
                                          <p:spTgt spid="1562626"/>
                                        </p:tgtEl>
                                      </p:cBhvr>
                                    </p:animEffect>
                                  </p:childTnLst>
                                </p:cTn>
                              </p:par>
                              <p:par>
                                <p:cTn id="8" presetID="22" presetClass="entr" presetSubtype="4" fill="hold" nodeType="withEffect" nodePh="1">
                                  <p:stCondLst>
                                    <p:cond delay="200"/>
                                  </p:stCondLst>
                                  <p:endCondLst>
                                    <p:cond evt="begin" delay="0">
                                      <p:tn val="8"/>
                                    </p:cond>
                                  </p:endCondLst>
                                  <p:childTnLst>
                                    <p:set>
                                      <p:cBhvr>
                                        <p:cTn id="9" dur="1" fill="hold">
                                          <p:stCondLst>
                                            <p:cond delay="0"/>
                                          </p:stCondLst>
                                        </p:cTn>
                                        <p:tgtEl>
                                          <p:spTgt spid="1562642"/>
                                        </p:tgtEl>
                                        <p:attrNameLst>
                                          <p:attrName>style.visibility</p:attrName>
                                        </p:attrNameLst>
                                      </p:cBhvr>
                                      <p:to>
                                        <p:strVal val="visible"/>
                                      </p:to>
                                    </p:set>
                                    <p:animEffect transition="in" filter="wipe(down)">
                                      <p:cBhvr>
                                        <p:cTn id="10" dur="500"/>
                                        <p:tgtEl>
                                          <p:spTgt spid="156264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562627">
                                            <p:txEl>
                                              <p:pRg st="0" end="0"/>
                                            </p:txEl>
                                          </p:spTgt>
                                        </p:tgtEl>
                                        <p:attrNameLst>
                                          <p:attrName>style.visibility</p:attrName>
                                        </p:attrNameLst>
                                      </p:cBhvr>
                                      <p:to>
                                        <p:strVal val="visible"/>
                                      </p:to>
                                    </p:set>
                                    <p:anim calcmode="lin" valueType="num">
                                      <p:cBhvr additive="base">
                                        <p:cTn id="15" dur="500" fill="hold"/>
                                        <p:tgtEl>
                                          <p:spTgt spid="156262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62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1562627">
                                            <p:txEl>
                                              <p:pRg st="1" end="1"/>
                                            </p:txEl>
                                          </p:spTgt>
                                        </p:tgtEl>
                                        <p:attrNameLst>
                                          <p:attrName>style.visibility</p:attrName>
                                        </p:attrNameLst>
                                      </p:cBhvr>
                                      <p:to>
                                        <p:strVal val="visible"/>
                                      </p:to>
                                    </p:set>
                                    <p:anim calcmode="lin" valueType="num">
                                      <p:cBhvr additive="base">
                                        <p:cTn id="21" dur="500" fill="hold"/>
                                        <p:tgtEl>
                                          <p:spTgt spid="1562627">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62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562627">
                                            <p:txEl>
                                              <p:pRg st="2" end="2"/>
                                            </p:txEl>
                                          </p:spTgt>
                                        </p:tgtEl>
                                        <p:attrNameLst>
                                          <p:attrName>style.visibility</p:attrName>
                                        </p:attrNameLst>
                                      </p:cBhvr>
                                      <p:to>
                                        <p:strVal val="visible"/>
                                      </p:to>
                                    </p:set>
                                    <p:anim calcmode="lin" valueType="num">
                                      <p:cBhvr additive="base">
                                        <p:cTn id="27" dur="500" fill="hold"/>
                                        <p:tgtEl>
                                          <p:spTgt spid="1562627">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62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562627">
                                            <p:txEl>
                                              <p:pRg st="3" end="3"/>
                                            </p:txEl>
                                          </p:spTgt>
                                        </p:tgtEl>
                                        <p:attrNameLst>
                                          <p:attrName>style.visibility</p:attrName>
                                        </p:attrNameLst>
                                      </p:cBhvr>
                                      <p:to>
                                        <p:strVal val="visible"/>
                                      </p:to>
                                    </p:set>
                                    <p:anim calcmode="lin" valueType="num">
                                      <p:cBhvr additive="base">
                                        <p:cTn id="33" dur="500" fill="hold"/>
                                        <p:tgtEl>
                                          <p:spTgt spid="1562627">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62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562627">
                                            <p:txEl>
                                              <p:pRg st="4" end="4"/>
                                            </p:txEl>
                                          </p:spTgt>
                                        </p:tgtEl>
                                        <p:attrNameLst>
                                          <p:attrName>style.visibility</p:attrName>
                                        </p:attrNameLst>
                                      </p:cBhvr>
                                      <p:to>
                                        <p:strVal val="visible"/>
                                      </p:to>
                                    </p:set>
                                    <p:anim calcmode="lin" valueType="num">
                                      <p:cBhvr additive="base">
                                        <p:cTn id="39" dur="500" fill="hold"/>
                                        <p:tgtEl>
                                          <p:spTgt spid="1562627">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5626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1562627">
                                            <p:txEl>
                                              <p:pRg st="5" end="5"/>
                                            </p:txEl>
                                          </p:spTgt>
                                        </p:tgtEl>
                                        <p:attrNameLst>
                                          <p:attrName>style.visibility</p:attrName>
                                        </p:attrNameLst>
                                      </p:cBhvr>
                                      <p:to>
                                        <p:strVal val="visible"/>
                                      </p:to>
                                    </p:set>
                                    <p:anim calcmode="lin" valueType="num">
                                      <p:cBhvr additive="base">
                                        <p:cTn id="45" dur="500" fill="hold"/>
                                        <p:tgtEl>
                                          <p:spTgt spid="1562627">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5626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2626" grpId="0" animBg="1"/>
      <p:bldP spid="156264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a:extLst>
              <a:ext uri="{FF2B5EF4-FFF2-40B4-BE49-F238E27FC236}">
                <a16:creationId xmlns:a16="http://schemas.microsoft.com/office/drawing/2014/main" id="{53D0A4E7-75CE-56A9-810D-9898F55F1B4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798AF12E-7167-476A-BEFE-FE77CCB44DFE}" type="slidenum">
              <a:rPr lang="en-US" altLang="en-US" sz="2000" b="0">
                <a:solidFill>
                  <a:srgbClr val="BDDEFF"/>
                </a:solidFill>
              </a:rPr>
              <a:pPr/>
              <a:t>20</a:t>
            </a:fld>
            <a:endParaRPr lang="en-US" altLang="en-US" sz="2000" b="0">
              <a:solidFill>
                <a:srgbClr val="BDDEFF"/>
              </a:solidFill>
            </a:endParaRPr>
          </a:p>
        </p:txBody>
      </p:sp>
      <p:sp>
        <p:nvSpPr>
          <p:cNvPr id="1576962" name="Rectangle 2">
            <a:extLst>
              <a:ext uri="{FF2B5EF4-FFF2-40B4-BE49-F238E27FC236}">
                <a16:creationId xmlns:a16="http://schemas.microsoft.com/office/drawing/2014/main" id="{61E4CDBB-51D2-A32F-FCAB-885C0F28D78E}"/>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76963" name="Rectangle 3">
            <a:extLst>
              <a:ext uri="{FF2B5EF4-FFF2-40B4-BE49-F238E27FC236}">
                <a16:creationId xmlns:a16="http://schemas.microsoft.com/office/drawing/2014/main" id="{37089255-C718-450D-2228-070FA1C840BE}"/>
              </a:ext>
            </a:extLst>
          </p:cNvPr>
          <p:cNvSpPr>
            <a:spLocks noGrp="1" noChangeArrowheads="1"/>
          </p:cNvSpPr>
          <p:nvPr>
            <p:ph type="title"/>
          </p:nvPr>
        </p:nvSpPr>
        <p:spPr>
          <a:xfrm>
            <a:off x="2363788" y="152400"/>
            <a:ext cx="6246812" cy="476250"/>
          </a:xfrm>
        </p:spPr>
        <p:txBody>
          <a:bodyPr/>
          <a:lstStyle/>
          <a:p>
            <a:pPr algn="ctr">
              <a:defRPr/>
            </a:pPr>
            <a:r>
              <a:rPr lang="en-US" sz="3600" dirty="0"/>
              <a:t>Complimenting Relaters…</a:t>
            </a:r>
          </a:p>
        </p:txBody>
      </p:sp>
      <p:sp>
        <p:nvSpPr>
          <p:cNvPr id="1576964" name="Rectangle 4">
            <a:extLst>
              <a:ext uri="{FF2B5EF4-FFF2-40B4-BE49-F238E27FC236}">
                <a16:creationId xmlns:a16="http://schemas.microsoft.com/office/drawing/2014/main" id="{75117C54-77A0-3DC7-C8AB-9888BC3AFCE0}"/>
              </a:ext>
            </a:extLst>
          </p:cNvPr>
          <p:cNvSpPr>
            <a:spLocks noGrp="1" noChangeArrowheads="1"/>
          </p:cNvSpPr>
          <p:nvPr>
            <p:ph type="body" idx="1"/>
          </p:nvPr>
        </p:nvSpPr>
        <p:spPr>
          <a:xfrm>
            <a:off x="1625600" y="1476375"/>
            <a:ext cx="7370763" cy="5021263"/>
          </a:xfrm>
        </p:spPr>
        <p:txBody>
          <a:bodyPr/>
          <a:lstStyle/>
          <a:p>
            <a:pPr lvl="1">
              <a:lnSpc>
                <a:spcPct val="125000"/>
              </a:lnSpc>
              <a:spcBef>
                <a:spcPct val="0"/>
              </a:spcBef>
            </a:pPr>
            <a:r>
              <a:rPr lang="en-US" altLang="en-US" sz="2400" b="1"/>
              <a:t>Mention their teamwork and dependability</a:t>
            </a:r>
          </a:p>
          <a:p>
            <a:pPr lvl="1">
              <a:lnSpc>
                <a:spcPct val="125000"/>
              </a:lnSpc>
              <a:spcBef>
                <a:spcPct val="0"/>
              </a:spcBef>
            </a:pPr>
            <a:r>
              <a:rPr lang="en-US" altLang="en-US" sz="2400" b="1"/>
              <a:t>Remark about how others regard them, how well they get along with co-workers, and how important their relationship-building efforts have been to the company</a:t>
            </a:r>
          </a:p>
          <a:p>
            <a:pPr lvl="1">
              <a:lnSpc>
                <a:spcPct val="125000"/>
              </a:lnSpc>
              <a:spcBef>
                <a:spcPct val="0"/>
              </a:spcBef>
            </a:pPr>
            <a:r>
              <a:rPr lang="en-US" altLang="en-US" sz="2400" b="1"/>
              <a:t>Effusiveness can arouse their suspicions, so stick to praising what they've done rather than personal attributes </a:t>
            </a:r>
          </a:p>
        </p:txBody>
      </p:sp>
      <p:grpSp>
        <p:nvGrpSpPr>
          <p:cNvPr id="22534" name="Group 5">
            <a:extLst>
              <a:ext uri="{FF2B5EF4-FFF2-40B4-BE49-F238E27FC236}">
                <a16:creationId xmlns:a16="http://schemas.microsoft.com/office/drawing/2014/main" id="{647CC25B-00FF-1AFB-1B35-29C5A12FB351}"/>
              </a:ext>
            </a:extLst>
          </p:cNvPr>
          <p:cNvGrpSpPr>
            <a:grpSpLocks/>
          </p:cNvGrpSpPr>
          <p:nvPr/>
        </p:nvGrpSpPr>
        <p:grpSpPr bwMode="auto">
          <a:xfrm>
            <a:off x="139700" y="0"/>
            <a:ext cx="804863" cy="782638"/>
            <a:chOff x="-869" y="776"/>
            <a:chExt cx="643" cy="645"/>
          </a:xfrm>
        </p:grpSpPr>
        <p:grpSp>
          <p:nvGrpSpPr>
            <p:cNvPr id="22535" name="Group 6">
              <a:extLst>
                <a:ext uri="{FF2B5EF4-FFF2-40B4-BE49-F238E27FC236}">
                  <a16:creationId xmlns:a16="http://schemas.microsoft.com/office/drawing/2014/main" id="{4A1D2F9F-1774-EA65-5E85-43FB8D1E3E31}"/>
                </a:ext>
              </a:extLst>
            </p:cNvPr>
            <p:cNvGrpSpPr>
              <a:grpSpLocks/>
            </p:cNvGrpSpPr>
            <p:nvPr/>
          </p:nvGrpSpPr>
          <p:grpSpPr bwMode="auto">
            <a:xfrm>
              <a:off x="-790" y="856"/>
              <a:ext cx="462" cy="459"/>
              <a:chOff x="-790" y="856"/>
              <a:chExt cx="462" cy="459"/>
            </a:xfrm>
          </p:grpSpPr>
          <p:sp>
            <p:nvSpPr>
              <p:cNvPr id="22543" name="Rectangle 7">
                <a:extLst>
                  <a:ext uri="{FF2B5EF4-FFF2-40B4-BE49-F238E27FC236}">
                    <a16:creationId xmlns:a16="http://schemas.microsoft.com/office/drawing/2014/main" id="{6AD1812C-DDFE-CDD4-07E8-39E7D927A50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44" name="Rectangle 8">
                <a:extLst>
                  <a:ext uri="{FF2B5EF4-FFF2-40B4-BE49-F238E27FC236}">
                    <a16:creationId xmlns:a16="http://schemas.microsoft.com/office/drawing/2014/main" id="{F24011E3-4613-F339-0831-B38D51DC643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45" name="Rectangle 9">
                <a:extLst>
                  <a:ext uri="{FF2B5EF4-FFF2-40B4-BE49-F238E27FC236}">
                    <a16:creationId xmlns:a16="http://schemas.microsoft.com/office/drawing/2014/main" id="{8F213A08-2CB6-89F2-157C-DA5BEC41AF11}"/>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46" name="Rectangle 10">
                <a:extLst>
                  <a:ext uri="{FF2B5EF4-FFF2-40B4-BE49-F238E27FC236}">
                    <a16:creationId xmlns:a16="http://schemas.microsoft.com/office/drawing/2014/main" id="{A6279626-63D6-2860-8643-4E044BF77F30}"/>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2536" name="Group 11">
              <a:extLst>
                <a:ext uri="{FF2B5EF4-FFF2-40B4-BE49-F238E27FC236}">
                  <a16:creationId xmlns:a16="http://schemas.microsoft.com/office/drawing/2014/main" id="{3BF5C319-28F1-AA47-6AAB-442EA0A1E07F}"/>
                </a:ext>
              </a:extLst>
            </p:cNvPr>
            <p:cNvGrpSpPr>
              <a:grpSpLocks/>
            </p:cNvGrpSpPr>
            <p:nvPr/>
          </p:nvGrpSpPr>
          <p:grpSpPr bwMode="auto">
            <a:xfrm>
              <a:off x="-869" y="776"/>
              <a:ext cx="643" cy="645"/>
              <a:chOff x="142" y="607"/>
              <a:chExt cx="739" cy="742"/>
            </a:xfrm>
          </p:grpSpPr>
          <p:sp>
            <p:nvSpPr>
              <p:cNvPr id="22537" name="Rectangle 12">
                <a:extLst>
                  <a:ext uri="{FF2B5EF4-FFF2-40B4-BE49-F238E27FC236}">
                    <a16:creationId xmlns:a16="http://schemas.microsoft.com/office/drawing/2014/main" id="{7685CB36-3D79-1C00-F0E8-24DE2BAF01E0}"/>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38" name="Rectangle 13">
                <a:extLst>
                  <a:ext uri="{FF2B5EF4-FFF2-40B4-BE49-F238E27FC236}">
                    <a16:creationId xmlns:a16="http://schemas.microsoft.com/office/drawing/2014/main" id="{9FE46C69-C7E3-B7CE-4A31-DEAFAE59E6E7}"/>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39" name="Rectangle 14">
                <a:extLst>
                  <a:ext uri="{FF2B5EF4-FFF2-40B4-BE49-F238E27FC236}">
                    <a16:creationId xmlns:a16="http://schemas.microsoft.com/office/drawing/2014/main" id="{2799802A-1ABE-FDAF-C0B2-790F55F0FCC4}"/>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40" name="Rectangle 15">
                <a:extLst>
                  <a:ext uri="{FF2B5EF4-FFF2-40B4-BE49-F238E27FC236}">
                    <a16:creationId xmlns:a16="http://schemas.microsoft.com/office/drawing/2014/main" id="{F242B120-0E3A-219C-13C9-7E326030AEAD}"/>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2541" name="Line 16">
                <a:extLst>
                  <a:ext uri="{FF2B5EF4-FFF2-40B4-BE49-F238E27FC236}">
                    <a16:creationId xmlns:a16="http://schemas.microsoft.com/office/drawing/2014/main" id="{74C9532C-0F52-8438-9AAF-20E44E6097B8}"/>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2" name="Line 17">
                <a:extLst>
                  <a:ext uri="{FF2B5EF4-FFF2-40B4-BE49-F238E27FC236}">
                    <a16:creationId xmlns:a16="http://schemas.microsoft.com/office/drawing/2014/main" id="{0218D912-F072-D2F4-A0E9-29F7223553BB}"/>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76962"/>
                                        </p:tgtEl>
                                        <p:attrNameLst>
                                          <p:attrName>style.visibility</p:attrName>
                                        </p:attrNameLst>
                                      </p:cBhvr>
                                      <p:to>
                                        <p:strVal val="visible"/>
                                      </p:to>
                                    </p:set>
                                    <p:animEffect transition="in" filter="slide(fromBottom)">
                                      <p:cBhvr>
                                        <p:cTn id="7" dur="500"/>
                                        <p:tgtEl>
                                          <p:spTgt spid="15769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76964">
                                            <p:txEl>
                                              <p:pRg st="0" end="0"/>
                                            </p:txEl>
                                          </p:spTgt>
                                        </p:tgtEl>
                                        <p:attrNameLst>
                                          <p:attrName>style.visibility</p:attrName>
                                        </p:attrNameLst>
                                      </p:cBhvr>
                                      <p:to>
                                        <p:strVal val="visible"/>
                                      </p:to>
                                    </p:set>
                                    <p:anim calcmode="lin" valueType="num">
                                      <p:cBhvr additive="base">
                                        <p:cTn id="12" dur="500" fill="hold"/>
                                        <p:tgtEl>
                                          <p:spTgt spid="157696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769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76964">
                                            <p:txEl>
                                              <p:pRg st="1" end="1"/>
                                            </p:txEl>
                                          </p:spTgt>
                                        </p:tgtEl>
                                        <p:attrNameLst>
                                          <p:attrName>style.visibility</p:attrName>
                                        </p:attrNameLst>
                                      </p:cBhvr>
                                      <p:to>
                                        <p:strVal val="visible"/>
                                      </p:to>
                                    </p:set>
                                    <p:anim calcmode="lin" valueType="num">
                                      <p:cBhvr additive="base">
                                        <p:cTn id="18" dur="500" fill="hold"/>
                                        <p:tgtEl>
                                          <p:spTgt spid="157696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7696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76964">
                                            <p:txEl>
                                              <p:pRg st="2" end="2"/>
                                            </p:txEl>
                                          </p:spTgt>
                                        </p:tgtEl>
                                        <p:attrNameLst>
                                          <p:attrName>style.visibility</p:attrName>
                                        </p:attrNameLst>
                                      </p:cBhvr>
                                      <p:to>
                                        <p:strVal val="visible"/>
                                      </p:to>
                                    </p:set>
                                    <p:anim calcmode="lin" valueType="num">
                                      <p:cBhvr additive="base">
                                        <p:cTn id="24" dur="500" fill="hold"/>
                                        <p:tgtEl>
                                          <p:spTgt spid="157696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7696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6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F72BD598-2B43-ADFE-8006-A55E866DD9A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BF318AB3-A67B-436E-A212-CC676762D928}" type="slidenum">
              <a:rPr lang="en-US" altLang="en-US" sz="2000" b="0">
                <a:solidFill>
                  <a:srgbClr val="BDDEFF"/>
                </a:solidFill>
              </a:rPr>
              <a:pPr/>
              <a:t>21</a:t>
            </a:fld>
            <a:endParaRPr lang="en-US" altLang="en-US" sz="2000" b="0">
              <a:solidFill>
                <a:srgbClr val="BDDEFF"/>
              </a:solidFill>
            </a:endParaRPr>
          </a:p>
        </p:txBody>
      </p:sp>
      <p:sp>
        <p:nvSpPr>
          <p:cNvPr id="1577986" name="Rectangle 2">
            <a:extLst>
              <a:ext uri="{FF2B5EF4-FFF2-40B4-BE49-F238E27FC236}">
                <a16:creationId xmlns:a16="http://schemas.microsoft.com/office/drawing/2014/main" id="{DE4DF8DE-C543-F4FD-154A-32EA88EB24B7}"/>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77987" name="Rectangle 3">
            <a:extLst>
              <a:ext uri="{FF2B5EF4-FFF2-40B4-BE49-F238E27FC236}">
                <a16:creationId xmlns:a16="http://schemas.microsoft.com/office/drawing/2014/main" id="{4BAE17BB-E70D-F030-9515-5CFFC347B6B6}"/>
              </a:ext>
            </a:extLst>
          </p:cNvPr>
          <p:cNvSpPr>
            <a:spLocks noGrp="1" noChangeArrowheads="1"/>
          </p:cNvSpPr>
          <p:nvPr>
            <p:ph type="title"/>
          </p:nvPr>
        </p:nvSpPr>
        <p:spPr>
          <a:xfrm>
            <a:off x="2363788" y="152400"/>
            <a:ext cx="6362700" cy="476250"/>
          </a:xfrm>
        </p:spPr>
        <p:txBody>
          <a:bodyPr/>
          <a:lstStyle/>
          <a:p>
            <a:pPr algn="ctr">
              <a:defRPr/>
            </a:pPr>
            <a:r>
              <a:rPr lang="en-US" sz="3600" dirty="0"/>
              <a:t>Complimenting Thinkers…</a:t>
            </a:r>
          </a:p>
        </p:txBody>
      </p:sp>
      <p:sp>
        <p:nvSpPr>
          <p:cNvPr id="1577988" name="Rectangle 4">
            <a:extLst>
              <a:ext uri="{FF2B5EF4-FFF2-40B4-BE49-F238E27FC236}">
                <a16:creationId xmlns:a16="http://schemas.microsoft.com/office/drawing/2014/main" id="{3DFC1072-1DD7-A99A-693B-141E27399237}"/>
              </a:ext>
            </a:extLst>
          </p:cNvPr>
          <p:cNvSpPr>
            <a:spLocks noGrp="1" noChangeArrowheads="1"/>
          </p:cNvSpPr>
          <p:nvPr>
            <p:ph type="body" idx="1"/>
          </p:nvPr>
        </p:nvSpPr>
        <p:spPr>
          <a:xfrm>
            <a:off x="1636713" y="1392238"/>
            <a:ext cx="7354887" cy="5030787"/>
          </a:xfrm>
        </p:spPr>
        <p:txBody>
          <a:bodyPr/>
          <a:lstStyle/>
          <a:p>
            <a:pPr lvl="1">
              <a:lnSpc>
                <a:spcPct val="125000"/>
              </a:lnSpc>
              <a:spcBef>
                <a:spcPct val="0"/>
              </a:spcBef>
            </a:pPr>
            <a:r>
              <a:rPr lang="en-US" altLang="en-US" sz="2400" b="1"/>
              <a:t>Mention their efficiency, thought processes, organization, persistence and accuracy </a:t>
            </a:r>
          </a:p>
          <a:p>
            <a:pPr lvl="1">
              <a:lnSpc>
                <a:spcPct val="125000"/>
              </a:lnSpc>
              <a:spcBef>
                <a:spcPct val="0"/>
              </a:spcBef>
            </a:pPr>
            <a:r>
              <a:rPr lang="en-US" altLang="en-US" sz="2400" b="1"/>
              <a:t>Don't mix personal and professional comments unless you know them very well </a:t>
            </a:r>
          </a:p>
          <a:p>
            <a:pPr lvl="1">
              <a:lnSpc>
                <a:spcPct val="125000"/>
              </a:lnSpc>
              <a:spcBef>
                <a:spcPct val="0"/>
              </a:spcBef>
            </a:pPr>
            <a:r>
              <a:rPr lang="en-US" altLang="en-US" sz="2400" b="1"/>
              <a:t>One Thinker told us: </a:t>
            </a:r>
            <a:br>
              <a:rPr lang="en-US" altLang="en-US" sz="2400" b="1"/>
            </a:br>
            <a:r>
              <a:rPr lang="en-US" altLang="en-US" sz="2400" b="1"/>
              <a:t>“Compliments don't mean much to me. But I do like genuine, heartfelt appreciation once in awhile” </a:t>
            </a:r>
          </a:p>
          <a:p>
            <a:pPr lvl="1">
              <a:lnSpc>
                <a:spcPct val="125000"/>
              </a:lnSpc>
              <a:spcBef>
                <a:spcPct val="0"/>
              </a:spcBef>
            </a:pPr>
            <a:r>
              <a:rPr lang="en-US" altLang="en-US" sz="2400" b="1"/>
              <a:t>Keep praise simple and concise.</a:t>
            </a:r>
          </a:p>
        </p:txBody>
      </p:sp>
      <p:grpSp>
        <p:nvGrpSpPr>
          <p:cNvPr id="23558" name="Group 5">
            <a:extLst>
              <a:ext uri="{FF2B5EF4-FFF2-40B4-BE49-F238E27FC236}">
                <a16:creationId xmlns:a16="http://schemas.microsoft.com/office/drawing/2014/main" id="{5A0D758A-7455-C3AC-5FF2-3FBA0A892959}"/>
              </a:ext>
            </a:extLst>
          </p:cNvPr>
          <p:cNvGrpSpPr>
            <a:grpSpLocks/>
          </p:cNvGrpSpPr>
          <p:nvPr/>
        </p:nvGrpSpPr>
        <p:grpSpPr bwMode="auto">
          <a:xfrm>
            <a:off x="139700" y="0"/>
            <a:ext cx="804863" cy="782638"/>
            <a:chOff x="-869" y="776"/>
            <a:chExt cx="643" cy="645"/>
          </a:xfrm>
        </p:grpSpPr>
        <p:grpSp>
          <p:nvGrpSpPr>
            <p:cNvPr id="23559" name="Group 6">
              <a:extLst>
                <a:ext uri="{FF2B5EF4-FFF2-40B4-BE49-F238E27FC236}">
                  <a16:creationId xmlns:a16="http://schemas.microsoft.com/office/drawing/2014/main" id="{8CBD547D-0910-DC41-03A3-D3C4646B0AFF}"/>
                </a:ext>
              </a:extLst>
            </p:cNvPr>
            <p:cNvGrpSpPr>
              <a:grpSpLocks/>
            </p:cNvGrpSpPr>
            <p:nvPr/>
          </p:nvGrpSpPr>
          <p:grpSpPr bwMode="auto">
            <a:xfrm>
              <a:off x="-790" y="856"/>
              <a:ext cx="462" cy="459"/>
              <a:chOff x="-790" y="856"/>
              <a:chExt cx="462" cy="459"/>
            </a:xfrm>
          </p:grpSpPr>
          <p:sp>
            <p:nvSpPr>
              <p:cNvPr id="23567" name="Rectangle 7">
                <a:extLst>
                  <a:ext uri="{FF2B5EF4-FFF2-40B4-BE49-F238E27FC236}">
                    <a16:creationId xmlns:a16="http://schemas.microsoft.com/office/drawing/2014/main" id="{51CF2AC4-FEDE-424B-9F29-02439DB4047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68" name="Rectangle 8">
                <a:extLst>
                  <a:ext uri="{FF2B5EF4-FFF2-40B4-BE49-F238E27FC236}">
                    <a16:creationId xmlns:a16="http://schemas.microsoft.com/office/drawing/2014/main" id="{91507A87-A726-5E83-961E-9750E3CA8C14}"/>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69" name="Rectangle 9">
                <a:extLst>
                  <a:ext uri="{FF2B5EF4-FFF2-40B4-BE49-F238E27FC236}">
                    <a16:creationId xmlns:a16="http://schemas.microsoft.com/office/drawing/2014/main" id="{FBAD37F2-AC45-DA49-810E-89082CB59993}"/>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70" name="Rectangle 10">
                <a:extLst>
                  <a:ext uri="{FF2B5EF4-FFF2-40B4-BE49-F238E27FC236}">
                    <a16:creationId xmlns:a16="http://schemas.microsoft.com/office/drawing/2014/main" id="{F569AE23-3DC8-DCC7-F53F-A6B89D6B9710}"/>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3560" name="Group 11">
              <a:extLst>
                <a:ext uri="{FF2B5EF4-FFF2-40B4-BE49-F238E27FC236}">
                  <a16:creationId xmlns:a16="http://schemas.microsoft.com/office/drawing/2014/main" id="{E4E6BEFD-25A5-CCF2-9F39-B856C197C86B}"/>
                </a:ext>
              </a:extLst>
            </p:cNvPr>
            <p:cNvGrpSpPr>
              <a:grpSpLocks/>
            </p:cNvGrpSpPr>
            <p:nvPr/>
          </p:nvGrpSpPr>
          <p:grpSpPr bwMode="auto">
            <a:xfrm>
              <a:off x="-869" y="776"/>
              <a:ext cx="643" cy="645"/>
              <a:chOff x="142" y="607"/>
              <a:chExt cx="739" cy="742"/>
            </a:xfrm>
          </p:grpSpPr>
          <p:sp>
            <p:nvSpPr>
              <p:cNvPr id="23561" name="Rectangle 12">
                <a:extLst>
                  <a:ext uri="{FF2B5EF4-FFF2-40B4-BE49-F238E27FC236}">
                    <a16:creationId xmlns:a16="http://schemas.microsoft.com/office/drawing/2014/main" id="{15E140AB-72C9-82B9-1FF2-06402C56F0DD}"/>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62" name="Rectangle 13">
                <a:extLst>
                  <a:ext uri="{FF2B5EF4-FFF2-40B4-BE49-F238E27FC236}">
                    <a16:creationId xmlns:a16="http://schemas.microsoft.com/office/drawing/2014/main" id="{AEC64D61-4937-932C-FD50-8A48E03A1B1B}"/>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63" name="Rectangle 14">
                <a:extLst>
                  <a:ext uri="{FF2B5EF4-FFF2-40B4-BE49-F238E27FC236}">
                    <a16:creationId xmlns:a16="http://schemas.microsoft.com/office/drawing/2014/main" id="{AFA1B4CD-B0E4-B1F1-6BBF-6481654E646F}"/>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64" name="Rectangle 15">
                <a:extLst>
                  <a:ext uri="{FF2B5EF4-FFF2-40B4-BE49-F238E27FC236}">
                    <a16:creationId xmlns:a16="http://schemas.microsoft.com/office/drawing/2014/main" id="{CB827334-EBD4-DC57-2F41-B2BB425787D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3565" name="Line 16">
                <a:extLst>
                  <a:ext uri="{FF2B5EF4-FFF2-40B4-BE49-F238E27FC236}">
                    <a16:creationId xmlns:a16="http://schemas.microsoft.com/office/drawing/2014/main" id="{461B7A46-F20A-09F0-55F0-07D776DDD19A}"/>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66" name="Line 17">
                <a:extLst>
                  <a:ext uri="{FF2B5EF4-FFF2-40B4-BE49-F238E27FC236}">
                    <a16:creationId xmlns:a16="http://schemas.microsoft.com/office/drawing/2014/main" id="{51364EF6-ED9A-ED3F-A203-49F781A5B332}"/>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77986"/>
                                        </p:tgtEl>
                                        <p:attrNameLst>
                                          <p:attrName>style.visibility</p:attrName>
                                        </p:attrNameLst>
                                      </p:cBhvr>
                                      <p:to>
                                        <p:strVal val="visible"/>
                                      </p:to>
                                    </p:set>
                                    <p:animEffect transition="in" filter="slide(fromBottom)">
                                      <p:cBhvr>
                                        <p:cTn id="7" dur="500"/>
                                        <p:tgtEl>
                                          <p:spTgt spid="1577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77988">
                                            <p:txEl>
                                              <p:pRg st="2" end="2"/>
                                            </p:txEl>
                                          </p:spTgt>
                                        </p:tgtEl>
                                        <p:attrNameLst>
                                          <p:attrName>style.visibility</p:attrName>
                                        </p:attrNameLst>
                                      </p:cBhvr>
                                      <p:to>
                                        <p:strVal val="visible"/>
                                      </p:to>
                                    </p:set>
                                    <p:anim calcmode="lin" valueType="num">
                                      <p:cBhvr additive="base">
                                        <p:cTn id="12" dur="500" fill="hold"/>
                                        <p:tgtEl>
                                          <p:spTgt spid="157798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7798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77988">
                                            <p:txEl>
                                              <p:pRg st="3" end="3"/>
                                            </p:txEl>
                                          </p:spTgt>
                                        </p:tgtEl>
                                        <p:attrNameLst>
                                          <p:attrName>style.visibility</p:attrName>
                                        </p:attrNameLst>
                                      </p:cBhvr>
                                      <p:to>
                                        <p:strVal val="visible"/>
                                      </p:to>
                                    </p:set>
                                    <p:anim calcmode="lin" valueType="num">
                                      <p:cBhvr additive="base">
                                        <p:cTn id="18" dur="500" fill="hold"/>
                                        <p:tgtEl>
                                          <p:spTgt spid="1577988">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7798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77988">
                                            <p:txEl>
                                              <p:pRg st="0" end="0"/>
                                            </p:txEl>
                                          </p:spTgt>
                                        </p:tgtEl>
                                        <p:attrNameLst>
                                          <p:attrName>style.visibility</p:attrName>
                                        </p:attrNameLst>
                                      </p:cBhvr>
                                      <p:to>
                                        <p:strVal val="visible"/>
                                      </p:to>
                                    </p:set>
                                    <p:anim calcmode="lin" valueType="num">
                                      <p:cBhvr additive="base">
                                        <p:cTn id="24" dur="500" fill="hold"/>
                                        <p:tgtEl>
                                          <p:spTgt spid="1577988">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7798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77988">
                                            <p:txEl>
                                              <p:pRg st="1" end="1"/>
                                            </p:txEl>
                                          </p:spTgt>
                                        </p:tgtEl>
                                        <p:attrNameLst>
                                          <p:attrName>style.visibility</p:attrName>
                                        </p:attrNameLst>
                                      </p:cBhvr>
                                      <p:to>
                                        <p:strVal val="visible"/>
                                      </p:to>
                                    </p:set>
                                    <p:anim calcmode="lin" valueType="num">
                                      <p:cBhvr additive="base">
                                        <p:cTn id="30" dur="500" fill="hold"/>
                                        <p:tgtEl>
                                          <p:spTgt spid="1577988">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7798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798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7263CAAD-4F7B-95B7-7DB0-EB00DD30B99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0EFDE315-9851-44DF-AC81-9C0EA9F483E7}" type="slidenum">
              <a:rPr lang="en-US" altLang="en-US" sz="2000" b="0">
                <a:solidFill>
                  <a:srgbClr val="BDDEFF"/>
                </a:solidFill>
              </a:rPr>
              <a:pPr/>
              <a:t>22</a:t>
            </a:fld>
            <a:endParaRPr lang="en-US" altLang="en-US" sz="2000" b="0">
              <a:solidFill>
                <a:srgbClr val="BDDEFF"/>
              </a:solidFill>
            </a:endParaRPr>
          </a:p>
        </p:txBody>
      </p:sp>
      <p:sp>
        <p:nvSpPr>
          <p:cNvPr id="1580034" name="Rectangle 2">
            <a:extLst>
              <a:ext uri="{FF2B5EF4-FFF2-40B4-BE49-F238E27FC236}">
                <a16:creationId xmlns:a16="http://schemas.microsoft.com/office/drawing/2014/main" id="{1E14EC46-50E6-4269-9FEB-7CF1CDC0CA68}"/>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0035" name="Rectangle 3">
            <a:extLst>
              <a:ext uri="{FF2B5EF4-FFF2-40B4-BE49-F238E27FC236}">
                <a16:creationId xmlns:a16="http://schemas.microsoft.com/office/drawing/2014/main" id="{3356FE09-AF8E-BC0D-01AE-E811B30A6147}"/>
              </a:ext>
            </a:extLst>
          </p:cNvPr>
          <p:cNvSpPr>
            <a:spLocks noGrp="1" noChangeArrowheads="1"/>
          </p:cNvSpPr>
          <p:nvPr>
            <p:ph type="body" idx="1"/>
          </p:nvPr>
        </p:nvSpPr>
        <p:spPr>
          <a:xfrm>
            <a:off x="1606550" y="1190625"/>
            <a:ext cx="7327900" cy="4830763"/>
          </a:xfrm>
        </p:spPr>
        <p:txBody>
          <a:bodyPr/>
          <a:lstStyle/>
          <a:p>
            <a:pPr lvl="1">
              <a:lnSpc>
                <a:spcPct val="125000"/>
              </a:lnSpc>
              <a:spcBef>
                <a:spcPct val="0"/>
              </a:spcBef>
            </a:pPr>
            <a:r>
              <a:rPr lang="en-US" altLang="en-US" sz="2400" b="1"/>
              <a:t>Stick to the facts. </a:t>
            </a:r>
          </a:p>
          <a:p>
            <a:pPr lvl="1">
              <a:lnSpc>
                <a:spcPct val="125000"/>
              </a:lnSpc>
              <a:spcBef>
                <a:spcPct val="0"/>
              </a:spcBef>
            </a:pPr>
            <a:r>
              <a:rPr lang="en-US" altLang="en-US" sz="2400" b="1"/>
              <a:t>Draw them out by talking about the desired results, then discuss their concerns. </a:t>
            </a:r>
          </a:p>
          <a:p>
            <a:pPr lvl="1">
              <a:lnSpc>
                <a:spcPct val="125000"/>
              </a:lnSpc>
              <a:spcBef>
                <a:spcPct val="0"/>
              </a:spcBef>
            </a:pPr>
            <a:r>
              <a:rPr lang="en-US" altLang="en-US" sz="2400" b="1"/>
              <a:t>Focus on tasks more than feelings. </a:t>
            </a:r>
          </a:p>
          <a:p>
            <a:pPr lvl="1">
              <a:lnSpc>
                <a:spcPct val="125000"/>
              </a:lnSpc>
              <a:spcBef>
                <a:spcPct val="0"/>
              </a:spcBef>
            </a:pPr>
            <a:r>
              <a:rPr lang="en-US" altLang="en-US" sz="2400" b="1"/>
              <a:t>Ask them how they would solve problems: </a:t>
            </a:r>
            <a:br>
              <a:rPr lang="en-US" altLang="en-US" sz="2400" b="1"/>
            </a:br>
            <a:r>
              <a:rPr lang="en-US" altLang="en-US" sz="2400" b="1"/>
              <a:t>“Anne, we've heard comments that need to be addressed. It seems some of your employees don't feel appreciated for the extra hours they've been putting in for you. They've worked 14-hour days to beat your deadline. How do you think we can bolster their morale?”</a:t>
            </a:r>
            <a:r>
              <a:rPr lang="en-US" altLang="en-US" sz="2400"/>
              <a:t> </a:t>
            </a:r>
          </a:p>
        </p:txBody>
      </p:sp>
      <p:sp>
        <p:nvSpPr>
          <p:cNvPr id="1580036" name="Rectangle 4">
            <a:extLst>
              <a:ext uri="{FF2B5EF4-FFF2-40B4-BE49-F238E27FC236}">
                <a16:creationId xmlns:a16="http://schemas.microsoft.com/office/drawing/2014/main" id="{40782712-D8D9-EFFD-648C-1A4A6779D72A}"/>
              </a:ext>
            </a:extLst>
          </p:cNvPr>
          <p:cNvSpPr>
            <a:spLocks noGrp="1" noChangeArrowheads="1"/>
          </p:cNvSpPr>
          <p:nvPr>
            <p:ph type="title"/>
          </p:nvPr>
        </p:nvSpPr>
        <p:spPr>
          <a:xfrm>
            <a:off x="2363788" y="153988"/>
            <a:ext cx="6481762" cy="446087"/>
          </a:xfrm>
        </p:spPr>
        <p:txBody>
          <a:bodyPr/>
          <a:lstStyle/>
          <a:p>
            <a:pPr algn="ctr">
              <a:defRPr/>
            </a:pPr>
            <a:r>
              <a:rPr lang="en-US" sz="3600" dirty="0"/>
              <a:t>Counseling Directors…</a:t>
            </a:r>
          </a:p>
        </p:txBody>
      </p:sp>
      <p:grpSp>
        <p:nvGrpSpPr>
          <p:cNvPr id="24582" name="Group 5">
            <a:extLst>
              <a:ext uri="{FF2B5EF4-FFF2-40B4-BE49-F238E27FC236}">
                <a16:creationId xmlns:a16="http://schemas.microsoft.com/office/drawing/2014/main" id="{1E255B99-47D2-DC0D-7A6E-3BAAEF8C10EE}"/>
              </a:ext>
            </a:extLst>
          </p:cNvPr>
          <p:cNvGrpSpPr>
            <a:grpSpLocks/>
          </p:cNvGrpSpPr>
          <p:nvPr/>
        </p:nvGrpSpPr>
        <p:grpSpPr bwMode="auto">
          <a:xfrm>
            <a:off x="139700" y="0"/>
            <a:ext cx="804863" cy="782638"/>
            <a:chOff x="-869" y="776"/>
            <a:chExt cx="643" cy="645"/>
          </a:xfrm>
        </p:grpSpPr>
        <p:grpSp>
          <p:nvGrpSpPr>
            <p:cNvPr id="24583" name="Group 6">
              <a:extLst>
                <a:ext uri="{FF2B5EF4-FFF2-40B4-BE49-F238E27FC236}">
                  <a16:creationId xmlns:a16="http://schemas.microsoft.com/office/drawing/2014/main" id="{9BA8A479-6951-B1E7-7594-B86935DA9C26}"/>
                </a:ext>
              </a:extLst>
            </p:cNvPr>
            <p:cNvGrpSpPr>
              <a:grpSpLocks/>
            </p:cNvGrpSpPr>
            <p:nvPr/>
          </p:nvGrpSpPr>
          <p:grpSpPr bwMode="auto">
            <a:xfrm>
              <a:off x="-790" y="856"/>
              <a:ext cx="462" cy="459"/>
              <a:chOff x="-790" y="856"/>
              <a:chExt cx="462" cy="459"/>
            </a:xfrm>
          </p:grpSpPr>
          <p:sp>
            <p:nvSpPr>
              <p:cNvPr id="24591" name="Rectangle 7">
                <a:extLst>
                  <a:ext uri="{FF2B5EF4-FFF2-40B4-BE49-F238E27FC236}">
                    <a16:creationId xmlns:a16="http://schemas.microsoft.com/office/drawing/2014/main" id="{9A5D7FD1-2B2B-53C2-BC0F-9876F0E85A0C}"/>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92" name="Rectangle 8">
                <a:extLst>
                  <a:ext uri="{FF2B5EF4-FFF2-40B4-BE49-F238E27FC236}">
                    <a16:creationId xmlns:a16="http://schemas.microsoft.com/office/drawing/2014/main" id="{DDEF2053-9451-1DAA-BE0B-EDBB7B696546}"/>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93" name="Rectangle 9">
                <a:extLst>
                  <a:ext uri="{FF2B5EF4-FFF2-40B4-BE49-F238E27FC236}">
                    <a16:creationId xmlns:a16="http://schemas.microsoft.com/office/drawing/2014/main" id="{37AB79FD-41D4-4412-FDA7-D737669228EC}"/>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94" name="Rectangle 10">
                <a:extLst>
                  <a:ext uri="{FF2B5EF4-FFF2-40B4-BE49-F238E27FC236}">
                    <a16:creationId xmlns:a16="http://schemas.microsoft.com/office/drawing/2014/main" id="{374865F1-0F66-F16D-A910-32166F0EB001}"/>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4584" name="Group 11">
              <a:extLst>
                <a:ext uri="{FF2B5EF4-FFF2-40B4-BE49-F238E27FC236}">
                  <a16:creationId xmlns:a16="http://schemas.microsoft.com/office/drawing/2014/main" id="{DD83C7FE-F249-BE79-EBF3-F3559230DDC5}"/>
                </a:ext>
              </a:extLst>
            </p:cNvPr>
            <p:cNvGrpSpPr>
              <a:grpSpLocks/>
            </p:cNvGrpSpPr>
            <p:nvPr/>
          </p:nvGrpSpPr>
          <p:grpSpPr bwMode="auto">
            <a:xfrm>
              <a:off x="-869" y="776"/>
              <a:ext cx="643" cy="645"/>
              <a:chOff x="142" y="607"/>
              <a:chExt cx="739" cy="742"/>
            </a:xfrm>
          </p:grpSpPr>
          <p:sp>
            <p:nvSpPr>
              <p:cNvPr id="24585" name="Rectangle 12">
                <a:extLst>
                  <a:ext uri="{FF2B5EF4-FFF2-40B4-BE49-F238E27FC236}">
                    <a16:creationId xmlns:a16="http://schemas.microsoft.com/office/drawing/2014/main" id="{46881903-77A3-6463-ADC4-0C7832C6B2DE}"/>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86" name="Rectangle 13">
                <a:extLst>
                  <a:ext uri="{FF2B5EF4-FFF2-40B4-BE49-F238E27FC236}">
                    <a16:creationId xmlns:a16="http://schemas.microsoft.com/office/drawing/2014/main" id="{2C7E68A0-AEAD-7563-E542-22A9DBA69574}"/>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87" name="Rectangle 14">
                <a:extLst>
                  <a:ext uri="{FF2B5EF4-FFF2-40B4-BE49-F238E27FC236}">
                    <a16:creationId xmlns:a16="http://schemas.microsoft.com/office/drawing/2014/main" id="{C39E0418-E1B0-4258-F827-DB2123EDE007}"/>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88" name="Rectangle 15">
                <a:extLst>
                  <a:ext uri="{FF2B5EF4-FFF2-40B4-BE49-F238E27FC236}">
                    <a16:creationId xmlns:a16="http://schemas.microsoft.com/office/drawing/2014/main" id="{A19F6024-D2A4-3074-0D28-2B1BE8C0335C}"/>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4589" name="Line 16">
                <a:extLst>
                  <a:ext uri="{FF2B5EF4-FFF2-40B4-BE49-F238E27FC236}">
                    <a16:creationId xmlns:a16="http://schemas.microsoft.com/office/drawing/2014/main" id="{E441742B-5377-1C32-2B2A-A3195B1E493D}"/>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0" name="Line 17">
                <a:extLst>
                  <a:ext uri="{FF2B5EF4-FFF2-40B4-BE49-F238E27FC236}">
                    <a16:creationId xmlns:a16="http://schemas.microsoft.com/office/drawing/2014/main" id="{D099DB5C-E9D9-322D-702B-3C43F1BFEC2D}"/>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0034"/>
                                        </p:tgtEl>
                                        <p:attrNameLst>
                                          <p:attrName>style.visibility</p:attrName>
                                        </p:attrNameLst>
                                      </p:cBhvr>
                                      <p:to>
                                        <p:strVal val="visible"/>
                                      </p:to>
                                    </p:set>
                                    <p:animEffect transition="in" filter="slide(fromBottom)">
                                      <p:cBhvr>
                                        <p:cTn id="7" dur="500"/>
                                        <p:tgtEl>
                                          <p:spTgt spid="15800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0035">
                                            <p:txEl>
                                              <p:pRg st="0" end="0"/>
                                            </p:txEl>
                                          </p:spTgt>
                                        </p:tgtEl>
                                        <p:attrNameLst>
                                          <p:attrName>style.visibility</p:attrName>
                                        </p:attrNameLst>
                                      </p:cBhvr>
                                      <p:to>
                                        <p:strVal val="visible"/>
                                      </p:to>
                                    </p:set>
                                    <p:anim calcmode="lin" valueType="num">
                                      <p:cBhvr additive="base">
                                        <p:cTn id="12" dur="500" fill="hold"/>
                                        <p:tgtEl>
                                          <p:spTgt spid="15800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00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0035">
                                            <p:txEl>
                                              <p:pRg st="1" end="1"/>
                                            </p:txEl>
                                          </p:spTgt>
                                        </p:tgtEl>
                                        <p:attrNameLst>
                                          <p:attrName>style.visibility</p:attrName>
                                        </p:attrNameLst>
                                      </p:cBhvr>
                                      <p:to>
                                        <p:strVal val="visible"/>
                                      </p:to>
                                    </p:set>
                                    <p:anim calcmode="lin" valueType="num">
                                      <p:cBhvr additive="base">
                                        <p:cTn id="18" dur="500" fill="hold"/>
                                        <p:tgtEl>
                                          <p:spTgt spid="158003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00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0035">
                                            <p:txEl>
                                              <p:pRg st="2" end="2"/>
                                            </p:txEl>
                                          </p:spTgt>
                                        </p:tgtEl>
                                        <p:attrNameLst>
                                          <p:attrName>style.visibility</p:attrName>
                                        </p:attrNameLst>
                                      </p:cBhvr>
                                      <p:to>
                                        <p:strVal val="visible"/>
                                      </p:to>
                                    </p:set>
                                    <p:anim calcmode="lin" valueType="num">
                                      <p:cBhvr additive="base">
                                        <p:cTn id="24" dur="500" fill="hold"/>
                                        <p:tgtEl>
                                          <p:spTgt spid="158003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00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80035">
                                            <p:txEl>
                                              <p:pRg st="3" end="3"/>
                                            </p:txEl>
                                          </p:spTgt>
                                        </p:tgtEl>
                                        <p:attrNameLst>
                                          <p:attrName>style.visibility</p:attrName>
                                        </p:attrNameLst>
                                      </p:cBhvr>
                                      <p:to>
                                        <p:strVal val="visible"/>
                                      </p:to>
                                    </p:set>
                                    <p:anim calcmode="lin" valueType="num">
                                      <p:cBhvr additive="base">
                                        <p:cTn id="30" dur="500" fill="hold"/>
                                        <p:tgtEl>
                                          <p:spTgt spid="158003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800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003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52F4AFB7-37AE-2764-A7B7-42AA642289F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066EDFAB-6D56-4F67-93C5-D305FEA24675}" type="slidenum">
              <a:rPr lang="en-US" altLang="en-US" sz="2000" b="0">
                <a:solidFill>
                  <a:srgbClr val="BDDEFF"/>
                </a:solidFill>
              </a:rPr>
              <a:pPr/>
              <a:t>23</a:t>
            </a:fld>
            <a:endParaRPr lang="en-US" altLang="en-US" sz="2000" b="0">
              <a:solidFill>
                <a:srgbClr val="BDDEFF"/>
              </a:solidFill>
            </a:endParaRPr>
          </a:p>
        </p:txBody>
      </p:sp>
      <p:sp>
        <p:nvSpPr>
          <p:cNvPr id="1581058" name="Rectangle 2">
            <a:extLst>
              <a:ext uri="{FF2B5EF4-FFF2-40B4-BE49-F238E27FC236}">
                <a16:creationId xmlns:a16="http://schemas.microsoft.com/office/drawing/2014/main" id="{27723715-8F71-0D62-4465-29AAE6BCBE4F}"/>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1059" name="Rectangle 3">
            <a:extLst>
              <a:ext uri="{FF2B5EF4-FFF2-40B4-BE49-F238E27FC236}">
                <a16:creationId xmlns:a16="http://schemas.microsoft.com/office/drawing/2014/main" id="{EBF0CB23-7E07-B1B2-6113-A7BD45DEA3E3}"/>
              </a:ext>
            </a:extLst>
          </p:cNvPr>
          <p:cNvSpPr>
            <a:spLocks noGrp="1" noChangeArrowheads="1"/>
          </p:cNvSpPr>
          <p:nvPr>
            <p:ph type="title"/>
          </p:nvPr>
        </p:nvSpPr>
        <p:spPr>
          <a:xfrm>
            <a:off x="2363788" y="152400"/>
            <a:ext cx="6483350" cy="476250"/>
          </a:xfrm>
        </p:spPr>
        <p:txBody>
          <a:bodyPr/>
          <a:lstStyle/>
          <a:p>
            <a:pPr algn="ctr">
              <a:defRPr/>
            </a:pPr>
            <a:r>
              <a:rPr lang="en-US" sz="3600" dirty="0"/>
              <a:t>Counseling Socializers…</a:t>
            </a:r>
          </a:p>
        </p:txBody>
      </p:sp>
      <p:sp>
        <p:nvSpPr>
          <p:cNvPr id="1581060" name="Rectangle 4">
            <a:extLst>
              <a:ext uri="{FF2B5EF4-FFF2-40B4-BE49-F238E27FC236}">
                <a16:creationId xmlns:a16="http://schemas.microsoft.com/office/drawing/2014/main" id="{6021EBFB-FB97-13BC-C27E-86141F0FBE6D}"/>
              </a:ext>
            </a:extLst>
          </p:cNvPr>
          <p:cNvSpPr>
            <a:spLocks noGrp="1" noChangeArrowheads="1"/>
          </p:cNvSpPr>
          <p:nvPr>
            <p:ph type="body" idx="1"/>
          </p:nvPr>
        </p:nvSpPr>
        <p:spPr>
          <a:xfrm>
            <a:off x="1624013" y="1181100"/>
            <a:ext cx="7519987" cy="5308600"/>
          </a:xfrm>
        </p:spPr>
        <p:txBody>
          <a:bodyPr/>
          <a:lstStyle/>
          <a:p>
            <a:pPr lvl="1">
              <a:lnSpc>
                <a:spcPct val="125000"/>
              </a:lnSpc>
              <a:spcBef>
                <a:spcPct val="0"/>
              </a:spcBef>
              <a:buClr>
                <a:srgbClr val="FFFFFF"/>
              </a:buClr>
            </a:pPr>
            <a:r>
              <a:rPr lang="en-US" altLang="en-US" sz="2400" b="1"/>
              <a:t>Give them ample opportunity to talk about whatever may be bothering them</a:t>
            </a:r>
          </a:p>
          <a:p>
            <a:pPr lvl="1">
              <a:lnSpc>
                <a:spcPct val="125000"/>
              </a:lnSpc>
              <a:spcBef>
                <a:spcPct val="0"/>
              </a:spcBef>
              <a:buClr>
                <a:srgbClr val="FFFFFF"/>
              </a:buClr>
            </a:pPr>
            <a:r>
              <a:rPr lang="en-US" altLang="en-US" sz="2400" b="1"/>
              <a:t>Pay attention to both facts and feelings, but put your primary emphasis on their feelings </a:t>
            </a:r>
          </a:p>
          <a:p>
            <a:pPr lvl="1">
              <a:lnSpc>
                <a:spcPct val="125000"/>
              </a:lnSpc>
              <a:spcBef>
                <a:spcPct val="0"/>
              </a:spcBef>
              <a:buClr>
                <a:srgbClr val="FFFFFF"/>
              </a:buClr>
            </a:pPr>
            <a:r>
              <a:rPr lang="en-US" altLang="en-US" sz="2400" b="1"/>
              <a:t>Involve them by asking how they could solve a challenge or problem </a:t>
            </a:r>
          </a:p>
          <a:p>
            <a:pPr lvl="1">
              <a:lnSpc>
                <a:spcPct val="125000"/>
              </a:lnSpc>
              <a:spcBef>
                <a:spcPct val="0"/>
              </a:spcBef>
              <a:buClr>
                <a:srgbClr val="FFFFFF"/>
              </a:buClr>
            </a:pPr>
            <a:r>
              <a:rPr lang="en-US" altLang="en-US" sz="2400" b="1"/>
              <a:t>Sometimes, just airing their feelings and thoughts relieves tension for Socializers</a:t>
            </a:r>
          </a:p>
          <a:p>
            <a:pPr lvl="1">
              <a:lnSpc>
                <a:spcPct val="125000"/>
              </a:lnSpc>
              <a:spcBef>
                <a:spcPct val="0"/>
              </a:spcBef>
              <a:buClr>
                <a:srgbClr val="FFFFFF"/>
              </a:buClr>
            </a:pPr>
            <a:r>
              <a:rPr lang="en-US" altLang="en-US" sz="2400" b="1"/>
              <a:t>Talking allows them to get something off their chests and can even become an end in itself, since their energy is largely influenced by the quality of their relationships</a:t>
            </a:r>
            <a:r>
              <a:rPr lang="en-US" altLang="en-US" sz="2400"/>
              <a:t> </a:t>
            </a:r>
          </a:p>
        </p:txBody>
      </p:sp>
      <p:grpSp>
        <p:nvGrpSpPr>
          <p:cNvPr id="25606" name="Group 5">
            <a:extLst>
              <a:ext uri="{FF2B5EF4-FFF2-40B4-BE49-F238E27FC236}">
                <a16:creationId xmlns:a16="http://schemas.microsoft.com/office/drawing/2014/main" id="{2B4B4BF1-513E-8C19-2C9C-6B70191DEB31}"/>
              </a:ext>
            </a:extLst>
          </p:cNvPr>
          <p:cNvGrpSpPr>
            <a:grpSpLocks/>
          </p:cNvGrpSpPr>
          <p:nvPr/>
        </p:nvGrpSpPr>
        <p:grpSpPr bwMode="auto">
          <a:xfrm>
            <a:off x="139700" y="0"/>
            <a:ext cx="804863" cy="782638"/>
            <a:chOff x="-869" y="776"/>
            <a:chExt cx="643" cy="645"/>
          </a:xfrm>
        </p:grpSpPr>
        <p:grpSp>
          <p:nvGrpSpPr>
            <p:cNvPr id="25607" name="Group 6">
              <a:extLst>
                <a:ext uri="{FF2B5EF4-FFF2-40B4-BE49-F238E27FC236}">
                  <a16:creationId xmlns:a16="http://schemas.microsoft.com/office/drawing/2014/main" id="{0B8AC020-A2C0-5EC7-5B92-F9235256DE42}"/>
                </a:ext>
              </a:extLst>
            </p:cNvPr>
            <p:cNvGrpSpPr>
              <a:grpSpLocks/>
            </p:cNvGrpSpPr>
            <p:nvPr/>
          </p:nvGrpSpPr>
          <p:grpSpPr bwMode="auto">
            <a:xfrm>
              <a:off x="-790" y="856"/>
              <a:ext cx="462" cy="459"/>
              <a:chOff x="-790" y="856"/>
              <a:chExt cx="462" cy="459"/>
            </a:xfrm>
          </p:grpSpPr>
          <p:sp>
            <p:nvSpPr>
              <p:cNvPr id="25615" name="Rectangle 7">
                <a:extLst>
                  <a:ext uri="{FF2B5EF4-FFF2-40B4-BE49-F238E27FC236}">
                    <a16:creationId xmlns:a16="http://schemas.microsoft.com/office/drawing/2014/main" id="{9DC7C5E9-3030-A1EC-D365-F5E8DF96EC11}"/>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6" name="Rectangle 8">
                <a:extLst>
                  <a:ext uri="{FF2B5EF4-FFF2-40B4-BE49-F238E27FC236}">
                    <a16:creationId xmlns:a16="http://schemas.microsoft.com/office/drawing/2014/main" id="{6EE5F961-BE4A-1638-03D9-70C4F93EC837}"/>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7" name="Rectangle 9">
                <a:extLst>
                  <a:ext uri="{FF2B5EF4-FFF2-40B4-BE49-F238E27FC236}">
                    <a16:creationId xmlns:a16="http://schemas.microsoft.com/office/drawing/2014/main" id="{59A78BB0-21F9-33B5-FFDB-07F209BA6D8F}"/>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8" name="Rectangle 10">
                <a:extLst>
                  <a:ext uri="{FF2B5EF4-FFF2-40B4-BE49-F238E27FC236}">
                    <a16:creationId xmlns:a16="http://schemas.microsoft.com/office/drawing/2014/main" id="{410AAD63-06EB-2EB9-D6D6-95CC735429D3}"/>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5608" name="Group 11">
              <a:extLst>
                <a:ext uri="{FF2B5EF4-FFF2-40B4-BE49-F238E27FC236}">
                  <a16:creationId xmlns:a16="http://schemas.microsoft.com/office/drawing/2014/main" id="{77FBB2DC-DB62-F13E-F86B-F778C562D58E}"/>
                </a:ext>
              </a:extLst>
            </p:cNvPr>
            <p:cNvGrpSpPr>
              <a:grpSpLocks/>
            </p:cNvGrpSpPr>
            <p:nvPr/>
          </p:nvGrpSpPr>
          <p:grpSpPr bwMode="auto">
            <a:xfrm>
              <a:off x="-869" y="776"/>
              <a:ext cx="643" cy="645"/>
              <a:chOff x="142" y="607"/>
              <a:chExt cx="739" cy="742"/>
            </a:xfrm>
          </p:grpSpPr>
          <p:sp>
            <p:nvSpPr>
              <p:cNvPr id="25609" name="Rectangle 12">
                <a:extLst>
                  <a:ext uri="{FF2B5EF4-FFF2-40B4-BE49-F238E27FC236}">
                    <a16:creationId xmlns:a16="http://schemas.microsoft.com/office/drawing/2014/main" id="{44067DCA-A7C2-3F8F-0253-F1E0D176B615}"/>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0" name="Rectangle 13">
                <a:extLst>
                  <a:ext uri="{FF2B5EF4-FFF2-40B4-BE49-F238E27FC236}">
                    <a16:creationId xmlns:a16="http://schemas.microsoft.com/office/drawing/2014/main" id="{4A05DF63-7646-0AA4-9B19-7A747D1C3DB5}"/>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1" name="Rectangle 14">
                <a:extLst>
                  <a:ext uri="{FF2B5EF4-FFF2-40B4-BE49-F238E27FC236}">
                    <a16:creationId xmlns:a16="http://schemas.microsoft.com/office/drawing/2014/main" id="{E2DD480B-768B-1493-134B-D8BD1F2A2812}"/>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2" name="Rectangle 15">
                <a:extLst>
                  <a:ext uri="{FF2B5EF4-FFF2-40B4-BE49-F238E27FC236}">
                    <a16:creationId xmlns:a16="http://schemas.microsoft.com/office/drawing/2014/main" id="{EE41D9C5-C0B2-007E-708C-5475296DBC23}"/>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5613" name="Line 16">
                <a:extLst>
                  <a:ext uri="{FF2B5EF4-FFF2-40B4-BE49-F238E27FC236}">
                    <a16:creationId xmlns:a16="http://schemas.microsoft.com/office/drawing/2014/main" id="{383B27A6-9266-FF44-CACD-85717748714A}"/>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14" name="Line 17">
                <a:extLst>
                  <a:ext uri="{FF2B5EF4-FFF2-40B4-BE49-F238E27FC236}">
                    <a16:creationId xmlns:a16="http://schemas.microsoft.com/office/drawing/2014/main" id="{8C380121-114B-906C-3D75-4854290EDE2B}"/>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1058"/>
                                        </p:tgtEl>
                                        <p:attrNameLst>
                                          <p:attrName>style.visibility</p:attrName>
                                        </p:attrNameLst>
                                      </p:cBhvr>
                                      <p:to>
                                        <p:strVal val="visible"/>
                                      </p:to>
                                    </p:set>
                                    <p:animEffect transition="in" filter="slide(fromBottom)">
                                      <p:cBhvr>
                                        <p:cTn id="7" dur="500"/>
                                        <p:tgtEl>
                                          <p:spTgt spid="1581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1060">
                                            <p:txEl>
                                              <p:pRg st="0" end="0"/>
                                            </p:txEl>
                                          </p:spTgt>
                                        </p:tgtEl>
                                        <p:attrNameLst>
                                          <p:attrName>style.visibility</p:attrName>
                                        </p:attrNameLst>
                                      </p:cBhvr>
                                      <p:to>
                                        <p:strVal val="visible"/>
                                      </p:to>
                                    </p:set>
                                    <p:anim calcmode="lin" valueType="num">
                                      <p:cBhvr additive="base">
                                        <p:cTn id="12" dur="500" fill="hold"/>
                                        <p:tgtEl>
                                          <p:spTgt spid="158106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10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1060">
                                            <p:txEl>
                                              <p:pRg st="1" end="1"/>
                                            </p:txEl>
                                          </p:spTgt>
                                        </p:tgtEl>
                                        <p:attrNameLst>
                                          <p:attrName>style.visibility</p:attrName>
                                        </p:attrNameLst>
                                      </p:cBhvr>
                                      <p:to>
                                        <p:strVal val="visible"/>
                                      </p:to>
                                    </p:set>
                                    <p:anim calcmode="lin" valueType="num">
                                      <p:cBhvr additive="base">
                                        <p:cTn id="18" dur="500" fill="hold"/>
                                        <p:tgtEl>
                                          <p:spTgt spid="158106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10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1060">
                                            <p:txEl>
                                              <p:pRg st="2" end="2"/>
                                            </p:txEl>
                                          </p:spTgt>
                                        </p:tgtEl>
                                        <p:attrNameLst>
                                          <p:attrName>style.visibility</p:attrName>
                                        </p:attrNameLst>
                                      </p:cBhvr>
                                      <p:to>
                                        <p:strVal val="visible"/>
                                      </p:to>
                                    </p:set>
                                    <p:anim calcmode="lin" valueType="num">
                                      <p:cBhvr additive="base">
                                        <p:cTn id="24" dur="500" fill="hold"/>
                                        <p:tgtEl>
                                          <p:spTgt spid="158106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10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81060">
                                            <p:txEl>
                                              <p:pRg st="3" end="3"/>
                                            </p:txEl>
                                          </p:spTgt>
                                        </p:tgtEl>
                                        <p:attrNameLst>
                                          <p:attrName>style.visibility</p:attrName>
                                        </p:attrNameLst>
                                      </p:cBhvr>
                                      <p:to>
                                        <p:strVal val="visible"/>
                                      </p:to>
                                    </p:set>
                                    <p:anim calcmode="lin" valueType="num">
                                      <p:cBhvr additive="base">
                                        <p:cTn id="30" dur="500" fill="hold"/>
                                        <p:tgtEl>
                                          <p:spTgt spid="1581060">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8106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581060">
                                            <p:txEl>
                                              <p:pRg st="4" end="4"/>
                                            </p:txEl>
                                          </p:spTgt>
                                        </p:tgtEl>
                                        <p:attrNameLst>
                                          <p:attrName>style.visibility</p:attrName>
                                        </p:attrNameLst>
                                      </p:cBhvr>
                                      <p:to>
                                        <p:strVal val="visible"/>
                                      </p:to>
                                    </p:set>
                                    <p:anim calcmode="lin" valueType="num">
                                      <p:cBhvr additive="base">
                                        <p:cTn id="36" dur="500" fill="hold"/>
                                        <p:tgtEl>
                                          <p:spTgt spid="1581060">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58106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105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A6AA7B62-0B93-7FBE-09B7-A7E99A7312F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4ECAF446-2134-44C5-8AFB-0ABDCC2CDB35}" type="slidenum">
              <a:rPr lang="en-US" altLang="en-US" sz="2000" b="0">
                <a:solidFill>
                  <a:srgbClr val="BDDEFF"/>
                </a:solidFill>
              </a:rPr>
              <a:pPr/>
              <a:t>24</a:t>
            </a:fld>
            <a:endParaRPr lang="en-US" altLang="en-US" sz="2000" b="0">
              <a:solidFill>
                <a:srgbClr val="BDDEFF"/>
              </a:solidFill>
            </a:endParaRPr>
          </a:p>
        </p:txBody>
      </p:sp>
      <p:sp>
        <p:nvSpPr>
          <p:cNvPr id="1582082" name="Rectangle 2">
            <a:extLst>
              <a:ext uri="{FF2B5EF4-FFF2-40B4-BE49-F238E27FC236}">
                <a16:creationId xmlns:a16="http://schemas.microsoft.com/office/drawing/2014/main" id="{D3DB81E0-56D4-1454-19CA-3DCAB2F5EF62}"/>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2083" name="Rectangle 3">
            <a:extLst>
              <a:ext uri="{FF2B5EF4-FFF2-40B4-BE49-F238E27FC236}">
                <a16:creationId xmlns:a16="http://schemas.microsoft.com/office/drawing/2014/main" id="{435A0879-61E3-EB70-5FE7-1500EA0306E4}"/>
              </a:ext>
            </a:extLst>
          </p:cNvPr>
          <p:cNvSpPr>
            <a:spLocks noGrp="1" noChangeArrowheads="1"/>
          </p:cNvSpPr>
          <p:nvPr>
            <p:ph type="title"/>
          </p:nvPr>
        </p:nvSpPr>
        <p:spPr>
          <a:xfrm>
            <a:off x="2363788" y="152400"/>
            <a:ext cx="6246812" cy="476250"/>
          </a:xfrm>
        </p:spPr>
        <p:txBody>
          <a:bodyPr/>
          <a:lstStyle/>
          <a:p>
            <a:pPr algn="ctr">
              <a:defRPr/>
            </a:pPr>
            <a:r>
              <a:rPr lang="en-US" sz="3600" dirty="0"/>
              <a:t>Counseling Relaters…</a:t>
            </a:r>
          </a:p>
        </p:txBody>
      </p:sp>
      <p:sp>
        <p:nvSpPr>
          <p:cNvPr id="1582084" name="Rectangle 4">
            <a:extLst>
              <a:ext uri="{FF2B5EF4-FFF2-40B4-BE49-F238E27FC236}">
                <a16:creationId xmlns:a16="http://schemas.microsoft.com/office/drawing/2014/main" id="{51C81FD6-3788-9FA9-D2C5-A60EEB8BAFAD}"/>
              </a:ext>
            </a:extLst>
          </p:cNvPr>
          <p:cNvSpPr>
            <a:spLocks noGrp="1" noChangeArrowheads="1"/>
          </p:cNvSpPr>
          <p:nvPr>
            <p:ph type="body" idx="1"/>
          </p:nvPr>
        </p:nvSpPr>
        <p:spPr>
          <a:xfrm>
            <a:off x="1576388" y="1190625"/>
            <a:ext cx="7419975" cy="5307013"/>
          </a:xfrm>
        </p:spPr>
        <p:txBody>
          <a:bodyPr/>
          <a:lstStyle/>
          <a:p>
            <a:pPr lvl="1">
              <a:lnSpc>
                <a:spcPct val="125000"/>
              </a:lnSpc>
              <a:spcBef>
                <a:spcPct val="0"/>
              </a:spcBef>
            </a:pPr>
            <a:r>
              <a:rPr lang="en-US" altLang="en-US" sz="2400" b="1"/>
              <a:t>Understand the emotional side of their situation by drawing them out through questioning and listening</a:t>
            </a:r>
          </a:p>
          <a:p>
            <a:pPr lvl="1">
              <a:lnSpc>
                <a:spcPct val="125000"/>
              </a:lnSpc>
              <a:spcBef>
                <a:spcPct val="0"/>
              </a:spcBef>
            </a:pPr>
            <a:r>
              <a:rPr lang="en-US" altLang="en-US" sz="2400" b="1"/>
              <a:t>They are disrupted by change the unknown.</a:t>
            </a:r>
          </a:p>
          <a:p>
            <a:pPr lvl="1">
              <a:lnSpc>
                <a:spcPct val="125000"/>
              </a:lnSpc>
              <a:spcBef>
                <a:spcPct val="0"/>
              </a:spcBef>
            </a:pPr>
            <a:r>
              <a:rPr lang="en-US" altLang="en-US" sz="2400" b="1"/>
              <a:t>Reduce their fears by showing how specific changes will benefit them and others:</a:t>
            </a:r>
            <a:br>
              <a:rPr lang="en-US" altLang="en-US" sz="2400" b="1"/>
            </a:br>
            <a:r>
              <a:rPr lang="en-US" altLang="en-US" sz="2400" b="1"/>
              <a:t>“Barbara, moving to Dallas will be an adjustment for all of us at first, but 80% of our staff has agreed to go. The company will move you and your family, sell your house, and give you a 10% bonus for loyal service.”</a:t>
            </a:r>
          </a:p>
        </p:txBody>
      </p:sp>
      <p:grpSp>
        <p:nvGrpSpPr>
          <p:cNvPr id="26630" name="Group 5">
            <a:extLst>
              <a:ext uri="{FF2B5EF4-FFF2-40B4-BE49-F238E27FC236}">
                <a16:creationId xmlns:a16="http://schemas.microsoft.com/office/drawing/2014/main" id="{BA3F3383-CD0D-BCEC-131B-2854E3A0677B}"/>
              </a:ext>
            </a:extLst>
          </p:cNvPr>
          <p:cNvGrpSpPr>
            <a:grpSpLocks/>
          </p:cNvGrpSpPr>
          <p:nvPr/>
        </p:nvGrpSpPr>
        <p:grpSpPr bwMode="auto">
          <a:xfrm>
            <a:off x="139700" y="0"/>
            <a:ext cx="804863" cy="782638"/>
            <a:chOff x="-869" y="776"/>
            <a:chExt cx="643" cy="645"/>
          </a:xfrm>
        </p:grpSpPr>
        <p:grpSp>
          <p:nvGrpSpPr>
            <p:cNvPr id="26631" name="Group 6">
              <a:extLst>
                <a:ext uri="{FF2B5EF4-FFF2-40B4-BE49-F238E27FC236}">
                  <a16:creationId xmlns:a16="http://schemas.microsoft.com/office/drawing/2014/main" id="{6389F4E2-E134-3917-5C58-23E61B44F9DE}"/>
                </a:ext>
              </a:extLst>
            </p:cNvPr>
            <p:cNvGrpSpPr>
              <a:grpSpLocks/>
            </p:cNvGrpSpPr>
            <p:nvPr/>
          </p:nvGrpSpPr>
          <p:grpSpPr bwMode="auto">
            <a:xfrm>
              <a:off x="-790" y="856"/>
              <a:ext cx="462" cy="459"/>
              <a:chOff x="-790" y="856"/>
              <a:chExt cx="462" cy="459"/>
            </a:xfrm>
          </p:grpSpPr>
          <p:sp>
            <p:nvSpPr>
              <p:cNvPr id="26639" name="Rectangle 7">
                <a:extLst>
                  <a:ext uri="{FF2B5EF4-FFF2-40B4-BE49-F238E27FC236}">
                    <a16:creationId xmlns:a16="http://schemas.microsoft.com/office/drawing/2014/main" id="{31CDBFD5-FA29-D509-42F0-A9E577330F2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40" name="Rectangle 8">
                <a:extLst>
                  <a:ext uri="{FF2B5EF4-FFF2-40B4-BE49-F238E27FC236}">
                    <a16:creationId xmlns:a16="http://schemas.microsoft.com/office/drawing/2014/main" id="{85F5B478-0B50-E1CA-A767-949106F609E3}"/>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41" name="Rectangle 9">
                <a:extLst>
                  <a:ext uri="{FF2B5EF4-FFF2-40B4-BE49-F238E27FC236}">
                    <a16:creationId xmlns:a16="http://schemas.microsoft.com/office/drawing/2014/main" id="{0916F11E-4598-842C-D26A-97B6F0E854D7}"/>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42" name="Rectangle 10">
                <a:extLst>
                  <a:ext uri="{FF2B5EF4-FFF2-40B4-BE49-F238E27FC236}">
                    <a16:creationId xmlns:a16="http://schemas.microsoft.com/office/drawing/2014/main" id="{F528AC82-3A73-6198-D7A1-32756E976C95}"/>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6632" name="Group 11">
              <a:extLst>
                <a:ext uri="{FF2B5EF4-FFF2-40B4-BE49-F238E27FC236}">
                  <a16:creationId xmlns:a16="http://schemas.microsoft.com/office/drawing/2014/main" id="{787DA10D-BE7A-0DB9-8AE9-4EA40BCD81CD}"/>
                </a:ext>
              </a:extLst>
            </p:cNvPr>
            <p:cNvGrpSpPr>
              <a:grpSpLocks/>
            </p:cNvGrpSpPr>
            <p:nvPr/>
          </p:nvGrpSpPr>
          <p:grpSpPr bwMode="auto">
            <a:xfrm>
              <a:off x="-869" y="776"/>
              <a:ext cx="643" cy="645"/>
              <a:chOff x="142" y="607"/>
              <a:chExt cx="739" cy="742"/>
            </a:xfrm>
          </p:grpSpPr>
          <p:sp>
            <p:nvSpPr>
              <p:cNvPr id="26633" name="Rectangle 12">
                <a:extLst>
                  <a:ext uri="{FF2B5EF4-FFF2-40B4-BE49-F238E27FC236}">
                    <a16:creationId xmlns:a16="http://schemas.microsoft.com/office/drawing/2014/main" id="{2C25D404-514B-1320-6A8B-748933B52989}"/>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34" name="Rectangle 13">
                <a:extLst>
                  <a:ext uri="{FF2B5EF4-FFF2-40B4-BE49-F238E27FC236}">
                    <a16:creationId xmlns:a16="http://schemas.microsoft.com/office/drawing/2014/main" id="{03BE4F10-2A2E-5F60-F92A-A9EEA8BBC342}"/>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35" name="Rectangle 14">
                <a:extLst>
                  <a:ext uri="{FF2B5EF4-FFF2-40B4-BE49-F238E27FC236}">
                    <a16:creationId xmlns:a16="http://schemas.microsoft.com/office/drawing/2014/main" id="{8E37E095-C9F8-C2E1-4E0F-FBBC7BBC4E3F}"/>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36" name="Rectangle 15">
                <a:extLst>
                  <a:ext uri="{FF2B5EF4-FFF2-40B4-BE49-F238E27FC236}">
                    <a16:creationId xmlns:a16="http://schemas.microsoft.com/office/drawing/2014/main" id="{A48D2FA9-EFC4-A8ED-D8F3-980EFBCC78CD}"/>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6637" name="Line 16">
                <a:extLst>
                  <a:ext uri="{FF2B5EF4-FFF2-40B4-BE49-F238E27FC236}">
                    <a16:creationId xmlns:a16="http://schemas.microsoft.com/office/drawing/2014/main" id="{7EEC327B-C465-8B22-05D8-31E553478902}"/>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38" name="Line 17">
                <a:extLst>
                  <a:ext uri="{FF2B5EF4-FFF2-40B4-BE49-F238E27FC236}">
                    <a16:creationId xmlns:a16="http://schemas.microsoft.com/office/drawing/2014/main" id="{947A3E52-D5F2-7586-93EE-73D8C08F13BF}"/>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2082"/>
                                        </p:tgtEl>
                                        <p:attrNameLst>
                                          <p:attrName>style.visibility</p:attrName>
                                        </p:attrNameLst>
                                      </p:cBhvr>
                                      <p:to>
                                        <p:strVal val="visible"/>
                                      </p:to>
                                    </p:set>
                                    <p:animEffect transition="in" filter="slide(fromBottom)">
                                      <p:cBhvr>
                                        <p:cTn id="7" dur="500"/>
                                        <p:tgtEl>
                                          <p:spTgt spid="1582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2084">
                                            <p:txEl>
                                              <p:pRg st="0" end="0"/>
                                            </p:txEl>
                                          </p:spTgt>
                                        </p:tgtEl>
                                        <p:attrNameLst>
                                          <p:attrName>style.visibility</p:attrName>
                                        </p:attrNameLst>
                                      </p:cBhvr>
                                      <p:to>
                                        <p:strVal val="visible"/>
                                      </p:to>
                                    </p:set>
                                    <p:anim calcmode="lin" valueType="num">
                                      <p:cBhvr additive="base">
                                        <p:cTn id="12" dur="500" fill="hold"/>
                                        <p:tgtEl>
                                          <p:spTgt spid="158208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20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2084">
                                            <p:txEl>
                                              <p:pRg st="1" end="1"/>
                                            </p:txEl>
                                          </p:spTgt>
                                        </p:tgtEl>
                                        <p:attrNameLst>
                                          <p:attrName>style.visibility</p:attrName>
                                        </p:attrNameLst>
                                      </p:cBhvr>
                                      <p:to>
                                        <p:strVal val="visible"/>
                                      </p:to>
                                    </p:set>
                                    <p:anim calcmode="lin" valueType="num">
                                      <p:cBhvr additive="base">
                                        <p:cTn id="18" dur="500" fill="hold"/>
                                        <p:tgtEl>
                                          <p:spTgt spid="158208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208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2084">
                                            <p:txEl>
                                              <p:pRg st="2" end="2"/>
                                            </p:txEl>
                                          </p:spTgt>
                                        </p:tgtEl>
                                        <p:attrNameLst>
                                          <p:attrName>style.visibility</p:attrName>
                                        </p:attrNameLst>
                                      </p:cBhvr>
                                      <p:to>
                                        <p:strVal val="visible"/>
                                      </p:to>
                                    </p:set>
                                    <p:anim calcmode="lin" valueType="num">
                                      <p:cBhvr additive="base">
                                        <p:cTn id="24" dur="500" fill="hold"/>
                                        <p:tgtEl>
                                          <p:spTgt spid="158208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208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208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C9F0FE45-9880-E3F6-28BC-792735B274F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C746795B-2F14-461C-A5CE-93F57A4DA96D}" type="slidenum">
              <a:rPr lang="en-US" altLang="en-US" sz="2000" b="0">
                <a:solidFill>
                  <a:srgbClr val="BDDEFF"/>
                </a:solidFill>
              </a:rPr>
              <a:pPr/>
              <a:t>25</a:t>
            </a:fld>
            <a:endParaRPr lang="en-US" altLang="en-US" sz="2000" b="0">
              <a:solidFill>
                <a:srgbClr val="BDDEFF"/>
              </a:solidFill>
            </a:endParaRPr>
          </a:p>
        </p:txBody>
      </p:sp>
      <p:sp>
        <p:nvSpPr>
          <p:cNvPr id="1583106" name="Rectangle 2">
            <a:extLst>
              <a:ext uri="{FF2B5EF4-FFF2-40B4-BE49-F238E27FC236}">
                <a16:creationId xmlns:a16="http://schemas.microsoft.com/office/drawing/2014/main" id="{028E4849-38AC-C215-69C5-71915BD4A322}"/>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3107" name="Rectangle 3">
            <a:extLst>
              <a:ext uri="{FF2B5EF4-FFF2-40B4-BE49-F238E27FC236}">
                <a16:creationId xmlns:a16="http://schemas.microsoft.com/office/drawing/2014/main" id="{33DEB95E-8154-5062-B80B-9E8C48534CCF}"/>
              </a:ext>
            </a:extLst>
          </p:cNvPr>
          <p:cNvSpPr>
            <a:spLocks noGrp="1" noChangeArrowheads="1"/>
          </p:cNvSpPr>
          <p:nvPr>
            <p:ph type="title"/>
          </p:nvPr>
        </p:nvSpPr>
        <p:spPr>
          <a:xfrm>
            <a:off x="2363788" y="152400"/>
            <a:ext cx="6246812" cy="476250"/>
          </a:xfrm>
        </p:spPr>
        <p:txBody>
          <a:bodyPr/>
          <a:lstStyle/>
          <a:p>
            <a:pPr algn="ctr">
              <a:defRPr/>
            </a:pPr>
            <a:r>
              <a:rPr lang="en-US" sz="3600" dirty="0"/>
              <a:t>Counseling Thinkers…</a:t>
            </a:r>
          </a:p>
        </p:txBody>
      </p:sp>
      <p:sp>
        <p:nvSpPr>
          <p:cNvPr id="1583108" name="Rectangle 4">
            <a:extLst>
              <a:ext uri="{FF2B5EF4-FFF2-40B4-BE49-F238E27FC236}">
                <a16:creationId xmlns:a16="http://schemas.microsoft.com/office/drawing/2014/main" id="{81501F28-F9D3-3CB5-100D-5412C2459295}"/>
              </a:ext>
            </a:extLst>
          </p:cNvPr>
          <p:cNvSpPr>
            <a:spLocks noGrp="1" noChangeArrowheads="1"/>
          </p:cNvSpPr>
          <p:nvPr>
            <p:ph type="body" idx="1"/>
          </p:nvPr>
        </p:nvSpPr>
        <p:spPr>
          <a:xfrm>
            <a:off x="1636713" y="1392238"/>
            <a:ext cx="7354887" cy="5184775"/>
          </a:xfrm>
        </p:spPr>
        <p:txBody>
          <a:bodyPr/>
          <a:lstStyle/>
          <a:p>
            <a:pPr lvl="1" algn="just">
              <a:lnSpc>
                <a:spcPct val="125000"/>
              </a:lnSpc>
              <a:spcBef>
                <a:spcPct val="0"/>
              </a:spcBef>
            </a:pPr>
            <a:r>
              <a:rPr lang="en-US" altLang="en-US" sz="2400" b="1"/>
              <a:t>Draw them out by asking, “How would you…?” questions about problems </a:t>
            </a:r>
          </a:p>
          <a:p>
            <a:pPr lvl="1" algn="just">
              <a:lnSpc>
                <a:spcPct val="125000"/>
              </a:lnSpc>
              <a:spcBef>
                <a:spcPct val="0"/>
              </a:spcBef>
            </a:pPr>
            <a:r>
              <a:rPr lang="en-US" altLang="en-US" sz="2400" b="1"/>
              <a:t>They express thoughts indirectly, so persist in your attempts to get them to talk. </a:t>
            </a:r>
          </a:p>
          <a:p>
            <a:pPr lvl="1" algn="just">
              <a:lnSpc>
                <a:spcPct val="125000"/>
              </a:lnSpc>
              <a:spcBef>
                <a:spcPct val="0"/>
              </a:spcBef>
            </a:pPr>
            <a:r>
              <a:rPr lang="en-US" altLang="en-US" sz="2400" b="1"/>
              <a:t>They need to plan for change so they can identify and bring under control any key considerations that have to be addressed. </a:t>
            </a:r>
          </a:p>
          <a:p>
            <a:pPr lvl="1" algn="just">
              <a:lnSpc>
                <a:spcPct val="125000"/>
              </a:lnSpc>
              <a:spcBef>
                <a:spcPct val="0"/>
              </a:spcBef>
            </a:pPr>
            <a:r>
              <a:rPr lang="en-US" altLang="en-US" sz="2400" b="1"/>
              <a:t>When possible, allow them to investigate possible repercussions, especially at the beginning stages. That way they'll become more comfortable with possible changes.</a:t>
            </a:r>
          </a:p>
        </p:txBody>
      </p:sp>
      <p:grpSp>
        <p:nvGrpSpPr>
          <p:cNvPr id="27654" name="Group 5">
            <a:extLst>
              <a:ext uri="{FF2B5EF4-FFF2-40B4-BE49-F238E27FC236}">
                <a16:creationId xmlns:a16="http://schemas.microsoft.com/office/drawing/2014/main" id="{0872B4AD-6077-CA83-5DD8-CD03BC4A17EC}"/>
              </a:ext>
            </a:extLst>
          </p:cNvPr>
          <p:cNvGrpSpPr>
            <a:grpSpLocks/>
          </p:cNvGrpSpPr>
          <p:nvPr/>
        </p:nvGrpSpPr>
        <p:grpSpPr bwMode="auto">
          <a:xfrm>
            <a:off x="139700" y="0"/>
            <a:ext cx="804863" cy="782638"/>
            <a:chOff x="-869" y="776"/>
            <a:chExt cx="643" cy="645"/>
          </a:xfrm>
        </p:grpSpPr>
        <p:grpSp>
          <p:nvGrpSpPr>
            <p:cNvPr id="27655" name="Group 6">
              <a:extLst>
                <a:ext uri="{FF2B5EF4-FFF2-40B4-BE49-F238E27FC236}">
                  <a16:creationId xmlns:a16="http://schemas.microsoft.com/office/drawing/2014/main" id="{9F38201C-D628-6455-A9CF-10AFF330DC05}"/>
                </a:ext>
              </a:extLst>
            </p:cNvPr>
            <p:cNvGrpSpPr>
              <a:grpSpLocks/>
            </p:cNvGrpSpPr>
            <p:nvPr/>
          </p:nvGrpSpPr>
          <p:grpSpPr bwMode="auto">
            <a:xfrm>
              <a:off x="-790" y="856"/>
              <a:ext cx="462" cy="459"/>
              <a:chOff x="-790" y="856"/>
              <a:chExt cx="462" cy="459"/>
            </a:xfrm>
          </p:grpSpPr>
          <p:sp>
            <p:nvSpPr>
              <p:cNvPr id="27663" name="Rectangle 7">
                <a:extLst>
                  <a:ext uri="{FF2B5EF4-FFF2-40B4-BE49-F238E27FC236}">
                    <a16:creationId xmlns:a16="http://schemas.microsoft.com/office/drawing/2014/main" id="{61C3E9B9-B8DB-279E-8AC8-5859CAD3B804}"/>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64" name="Rectangle 8">
                <a:extLst>
                  <a:ext uri="{FF2B5EF4-FFF2-40B4-BE49-F238E27FC236}">
                    <a16:creationId xmlns:a16="http://schemas.microsoft.com/office/drawing/2014/main" id="{66F25C33-2CCA-A15C-8309-D840567F64F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65" name="Rectangle 9">
                <a:extLst>
                  <a:ext uri="{FF2B5EF4-FFF2-40B4-BE49-F238E27FC236}">
                    <a16:creationId xmlns:a16="http://schemas.microsoft.com/office/drawing/2014/main" id="{64A789A7-7C9F-8413-D509-33CCAD48951E}"/>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66" name="Rectangle 10">
                <a:extLst>
                  <a:ext uri="{FF2B5EF4-FFF2-40B4-BE49-F238E27FC236}">
                    <a16:creationId xmlns:a16="http://schemas.microsoft.com/office/drawing/2014/main" id="{6BA292FB-02F4-29BA-F399-E4F1D7938EB6}"/>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7656" name="Group 11">
              <a:extLst>
                <a:ext uri="{FF2B5EF4-FFF2-40B4-BE49-F238E27FC236}">
                  <a16:creationId xmlns:a16="http://schemas.microsoft.com/office/drawing/2014/main" id="{66BBF0CE-BCE9-4566-7425-E6D9907C64D2}"/>
                </a:ext>
              </a:extLst>
            </p:cNvPr>
            <p:cNvGrpSpPr>
              <a:grpSpLocks/>
            </p:cNvGrpSpPr>
            <p:nvPr/>
          </p:nvGrpSpPr>
          <p:grpSpPr bwMode="auto">
            <a:xfrm>
              <a:off x="-869" y="776"/>
              <a:ext cx="643" cy="645"/>
              <a:chOff x="142" y="607"/>
              <a:chExt cx="739" cy="742"/>
            </a:xfrm>
          </p:grpSpPr>
          <p:sp>
            <p:nvSpPr>
              <p:cNvPr id="27657" name="Rectangle 12">
                <a:extLst>
                  <a:ext uri="{FF2B5EF4-FFF2-40B4-BE49-F238E27FC236}">
                    <a16:creationId xmlns:a16="http://schemas.microsoft.com/office/drawing/2014/main" id="{0C167876-9323-4C15-730D-0F71827F0382}"/>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58" name="Rectangle 13">
                <a:extLst>
                  <a:ext uri="{FF2B5EF4-FFF2-40B4-BE49-F238E27FC236}">
                    <a16:creationId xmlns:a16="http://schemas.microsoft.com/office/drawing/2014/main" id="{65869150-E2C9-4A08-B970-91A1DA9E3481}"/>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59" name="Rectangle 14">
                <a:extLst>
                  <a:ext uri="{FF2B5EF4-FFF2-40B4-BE49-F238E27FC236}">
                    <a16:creationId xmlns:a16="http://schemas.microsoft.com/office/drawing/2014/main" id="{C4F786A7-4253-D7E4-39FD-E57ED78364CE}"/>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60" name="Rectangle 15">
                <a:extLst>
                  <a:ext uri="{FF2B5EF4-FFF2-40B4-BE49-F238E27FC236}">
                    <a16:creationId xmlns:a16="http://schemas.microsoft.com/office/drawing/2014/main" id="{1F7046DA-0583-1D45-EE47-80137322E5E1}"/>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7661" name="Line 16">
                <a:extLst>
                  <a:ext uri="{FF2B5EF4-FFF2-40B4-BE49-F238E27FC236}">
                    <a16:creationId xmlns:a16="http://schemas.microsoft.com/office/drawing/2014/main" id="{63124FB0-79C3-6DB3-7D10-C4540E78A782}"/>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62" name="Line 17">
                <a:extLst>
                  <a:ext uri="{FF2B5EF4-FFF2-40B4-BE49-F238E27FC236}">
                    <a16:creationId xmlns:a16="http://schemas.microsoft.com/office/drawing/2014/main" id="{7777D3D4-0AEC-787D-A8F6-A1FF15202D51}"/>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3106"/>
                                        </p:tgtEl>
                                        <p:attrNameLst>
                                          <p:attrName>style.visibility</p:attrName>
                                        </p:attrNameLst>
                                      </p:cBhvr>
                                      <p:to>
                                        <p:strVal val="visible"/>
                                      </p:to>
                                    </p:set>
                                    <p:animEffect transition="in" filter="slide(fromBottom)">
                                      <p:cBhvr>
                                        <p:cTn id="7" dur="500"/>
                                        <p:tgtEl>
                                          <p:spTgt spid="15831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3108">
                                            <p:txEl>
                                              <p:pRg st="0" end="0"/>
                                            </p:txEl>
                                          </p:spTgt>
                                        </p:tgtEl>
                                        <p:attrNameLst>
                                          <p:attrName>style.visibility</p:attrName>
                                        </p:attrNameLst>
                                      </p:cBhvr>
                                      <p:to>
                                        <p:strVal val="visible"/>
                                      </p:to>
                                    </p:set>
                                    <p:anim calcmode="lin" valueType="num">
                                      <p:cBhvr additive="base">
                                        <p:cTn id="12" dur="500" fill="hold"/>
                                        <p:tgtEl>
                                          <p:spTgt spid="158310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310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3108">
                                            <p:txEl>
                                              <p:pRg st="1" end="1"/>
                                            </p:txEl>
                                          </p:spTgt>
                                        </p:tgtEl>
                                        <p:attrNameLst>
                                          <p:attrName>style.visibility</p:attrName>
                                        </p:attrNameLst>
                                      </p:cBhvr>
                                      <p:to>
                                        <p:strVal val="visible"/>
                                      </p:to>
                                    </p:set>
                                    <p:anim calcmode="lin" valueType="num">
                                      <p:cBhvr additive="base">
                                        <p:cTn id="18" dur="500" fill="hold"/>
                                        <p:tgtEl>
                                          <p:spTgt spid="158310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310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3108">
                                            <p:txEl>
                                              <p:pRg st="2" end="2"/>
                                            </p:txEl>
                                          </p:spTgt>
                                        </p:tgtEl>
                                        <p:attrNameLst>
                                          <p:attrName>style.visibility</p:attrName>
                                        </p:attrNameLst>
                                      </p:cBhvr>
                                      <p:to>
                                        <p:strVal val="visible"/>
                                      </p:to>
                                    </p:set>
                                    <p:anim calcmode="lin" valueType="num">
                                      <p:cBhvr additive="base">
                                        <p:cTn id="24" dur="500" fill="hold"/>
                                        <p:tgtEl>
                                          <p:spTgt spid="158310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310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83108">
                                            <p:txEl>
                                              <p:pRg st="3" end="3"/>
                                            </p:txEl>
                                          </p:spTgt>
                                        </p:tgtEl>
                                        <p:attrNameLst>
                                          <p:attrName>style.visibility</p:attrName>
                                        </p:attrNameLst>
                                      </p:cBhvr>
                                      <p:to>
                                        <p:strVal val="visible"/>
                                      </p:to>
                                    </p:set>
                                    <p:anim calcmode="lin" valueType="num">
                                      <p:cBhvr additive="base">
                                        <p:cTn id="30" dur="500" fill="hold"/>
                                        <p:tgtEl>
                                          <p:spTgt spid="158310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8310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310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a:extLst>
              <a:ext uri="{FF2B5EF4-FFF2-40B4-BE49-F238E27FC236}">
                <a16:creationId xmlns:a16="http://schemas.microsoft.com/office/drawing/2014/main" id="{D38D2199-8374-21E6-E0AF-495CDD023AE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2FE33F4B-B1AD-4955-A208-77C22EBEFF78}" type="slidenum">
              <a:rPr lang="en-US" altLang="en-US" sz="2000" b="0">
                <a:solidFill>
                  <a:srgbClr val="BDDEFF"/>
                </a:solidFill>
              </a:rPr>
              <a:pPr/>
              <a:t>26</a:t>
            </a:fld>
            <a:endParaRPr lang="en-US" altLang="en-US" sz="2000" b="0">
              <a:solidFill>
                <a:srgbClr val="BDDEFF"/>
              </a:solidFill>
            </a:endParaRPr>
          </a:p>
        </p:txBody>
      </p:sp>
      <p:sp>
        <p:nvSpPr>
          <p:cNvPr id="1585154" name="Rectangle 2">
            <a:extLst>
              <a:ext uri="{FF2B5EF4-FFF2-40B4-BE49-F238E27FC236}">
                <a16:creationId xmlns:a16="http://schemas.microsoft.com/office/drawing/2014/main" id="{5375D7C7-21B9-C546-566A-932181064C92}"/>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5155" name="Rectangle 3">
            <a:extLst>
              <a:ext uri="{FF2B5EF4-FFF2-40B4-BE49-F238E27FC236}">
                <a16:creationId xmlns:a16="http://schemas.microsoft.com/office/drawing/2014/main" id="{F4D5D657-F9A0-23C2-8A17-14E8EABDE68B}"/>
              </a:ext>
            </a:extLst>
          </p:cNvPr>
          <p:cNvSpPr>
            <a:spLocks noGrp="1" noChangeArrowheads="1"/>
          </p:cNvSpPr>
          <p:nvPr>
            <p:ph type="body" idx="1"/>
          </p:nvPr>
        </p:nvSpPr>
        <p:spPr>
          <a:xfrm>
            <a:off x="1663700" y="1204913"/>
            <a:ext cx="7480300" cy="4816475"/>
          </a:xfrm>
        </p:spPr>
        <p:txBody>
          <a:bodyPr/>
          <a:lstStyle/>
          <a:p>
            <a:pPr lvl="1">
              <a:lnSpc>
                <a:spcPct val="125000"/>
              </a:lnSpc>
              <a:spcBef>
                <a:spcPct val="0"/>
              </a:spcBef>
            </a:pPr>
            <a:r>
              <a:rPr lang="en-US" altLang="en-US" sz="2400" b="1"/>
              <a:t>Describe what results are desired.</a:t>
            </a:r>
          </a:p>
          <a:p>
            <a:pPr lvl="1">
              <a:lnSpc>
                <a:spcPct val="125000"/>
              </a:lnSpc>
              <a:spcBef>
                <a:spcPct val="0"/>
              </a:spcBef>
            </a:pPr>
            <a:r>
              <a:rPr lang="en-US" altLang="en-US" sz="2400" b="1"/>
              <a:t>Show the gap between actual and desired. </a:t>
            </a:r>
          </a:p>
          <a:p>
            <a:pPr lvl="1">
              <a:lnSpc>
                <a:spcPct val="125000"/>
              </a:lnSpc>
              <a:spcBef>
                <a:spcPct val="0"/>
              </a:spcBef>
            </a:pPr>
            <a:r>
              <a:rPr lang="en-US" altLang="en-US" sz="2400" b="1"/>
              <a:t>Clearly suggest the needed improvement and establish a time to get back to you: </a:t>
            </a:r>
            <a:br>
              <a:rPr lang="en-US" altLang="en-US" sz="2400" b="1"/>
            </a:br>
            <a:r>
              <a:rPr lang="en-US" altLang="en-US" sz="2400" b="1"/>
              <a:t>“We need to streamline communication so that one hand knows what the other is doing. Last month, we had two separate divisions calling on the same CEO for corporate donations. I want you to work up a plan to keep everybody informed of who's working on what so we don't duplicate our efforts. Get back to me by the end of the week.”</a:t>
            </a:r>
          </a:p>
        </p:txBody>
      </p:sp>
      <p:sp>
        <p:nvSpPr>
          <p:cNvPr id="1585156" name="Rectangle 4">
            <a:extLst>
              <a:ext uri="{FF2B5EF4-FFF2-40B4-BE49-F238E27FC236}">
                <a16:creationId xmlns:a16="http://schemas.microsoft.com/office/drawing/2014/main" id="{DEA8C547-862A-737F-6C07-2272F7114230}"/>
              </a:ext>
            </a:extLst>
          </p:cNvPr>
          <p:cNvSpPr>
            <a:spLocks noGrp="1" noChangeArrowheads="1"/>
          </p:cNvSpPr>
          <p:nvPr>
            <p:ph type="title"/>
          </p:nvPr>
        </p:nvSpPr>
        <p:spPr>
          <a:xfrm>
            <a:off x="2363788" y="153988"/>
            <a:ext cx="6481762" cy="446087"/>
          </a:xfrm>
        </p:spPr>
        <p:txBody>
          <a:bodyPr/>
          <a:lstStyle/>
          <a:p>
            <a:pPr algn="ctr">
              <a:defRPr/>
            </a:pPr>
            <a:r>
              <a:rPr lang="en-US" sz="3600" dirty="0"/>
              <a:t>Correcting Directors…</a:t>
            </a:r>
          </a:p>
        </p:txBody>
      </p:sp>
      <p:grpSp>
        <p:nvGrpSpPr>
          <p:cNvPr id="28678" name="Group 5">
            <a:extLst>
              <a:ext uri="{FF2B5EF4-FFF2-40B4-BE49-F238E27FC236}">
                <a16:creationId xmlns:a16="http://schemas.microsoft.com/office/drawing/2014/main" id="{280E74DD-04DD-06F2-3B5B-99FE06E8F7D9}"/>
              </a:ext>
            </a:extLst>
          </p:cNvPr>
          <p:cNvGrpSpPr>
            <a:grpSpLocks/>
          </p:cNvGrpSpPr>
          <p:nvPr/>
        </p:nvGrpSpPr>
        <p:grpSpPr bwMode="auto">
          <a:xfrm>
            <a:off x="139700" y="0"/>
            <a:ext cx="804863" cy="782638"/>
            <a:chOff x="-869" y="776"/>
            <a:chExt cx="643" cy="645"/>
          </a:xfrm>
        </p:grpSpPr>
        <p:grpSp>
          <p:nvGrpSpPr>
            <p:cNvPr id="28679" name="Group 6">
              <a:extLst>
                <a:ext uri="{FF2B5EF4-FFF2-40B4-BE49-F238E27FC236}">
                  <a16:creationId xmlns:a16="http://schemas.microsoft.com/office/drawing/2014/main" id="{30A8A070-A0CE-6513-ECC4-35E6D8D4D271}"/>
                </a:ext>
              </a:extLst>
            </p:cNvPr>
            <p:cNvGrpSpPr>
              <a:grpSpLocks/>
            </p:cNvGrpSpPr>
            <p:nvPr/>
          </p:nvGrpSpPr>
          <p:grpSpPr bwMode="auto">
            <a:xfrm>
              <a:off x="-790" y="856"/>
              <a:ext cx="462" cy="459"/>
              <a:chOff x="-790" y="856"/>
              <a:chExt cx="462" cy="459"/>
            </a:xfrm>
          </p:grpSpPr>
          <p:sp>
            <p:nvSpPr>
              <p:cNvPr id="28687" name="Rectangle 7">
                <a:extLst>
                  <a:ext uri="{FF2B5EF4-FFF2-40B4-BE49-F238E27FC236}">
                    <a16:creationId xmlns:a16="http://schemas.microsoft.com/office/drawing/2014/main" id="{742B8BCD-6910-D0EE-3C4B-092F618F129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88" name="Rectangle 8">
                <a:extLst>
                  <a:ext uri="{FF2B5EF4-FFF2-40B4-BE49-F238E27FC236}">
                    <a16:creationId xmlns:a16="http://schemas.microsoft.com/office/drawing/2014/main" id="{43CCA651-70B0-87BB-BF5F-0216C034147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89" name="Rectangle 9">
                <a:extLst>
                  <a:ext uri="{FF2B5EF4-FFF2-40B4-BE49-F238E27FC236}">
                    <a16:creationId xmlns:a16="http://schemas.microsoft.com/office/drawing/2014/main" id="{4FF94F3D-FBE5-16B3-CE6D-0A66379756BA}"/>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90" name="Rectangle 10">
                <a:extLst>
                  <a:ext uri="{FF2B5EF4-FFF2-40B4-BE49-F238E27FC236}">
                    <a16:creationId xmlns:a16="http://schemas.microsoft.com/office/drawing/2014/main" id="{C4DAACFD-0EE0-2B84-22AA-72CDC4C27A05}"/>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8680" name="Group 11">
              <a:extLst>
                <a:ext uri="{FF2B5EF4-FFF2-40B4-BE49-F238E27FC236}">
                  <a16:creationId xmlns:a16="http://schemas.microsoft.com/office/drawing/2014/main" id="{C7C4D714-B0E9-77A7-BD6E-4873D9413E54}"/>
                </a:ext>
              </a:extLst>
            </p:cNvPr>
            <p:cNvGrpSpPr>
              <a:grpSpLocks/>
            </p:cNvGrpSpPr>
            <p:nvPr/>
          </p:nvGrpSpPr>
          <p:grpSpPr bwMode="auto">
            <a:xfrm>
              <a:off x="-869" y="776"/>
              <a:ext cx="643" cy="645"/>
              <a:chOff x="142" y="607"/>
              <a:chExt cx="739" cy="742"/>
            </a:xfrm>
          </p:grpSpPr>
          <p:sp>
            <p:nvSpPr>
              <p:cNvPr id="28681" name="Rectangle 12">
                <a:extLst>
                  <a:ext uri="{FF2B5EF4-FFF2-40B4-BE49-F238E27FC236}">
                    <a16:creationId xmlns:a16="http://schemas.microsoft.com/office/drawing/2014/main" id="{3EFAB1FE-24A2-0C62-1C99-686C08F4BE24}"/>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82" name="Rectangle 13">
                <a:extLst>
                  <a:ext uri="{FF2B5EF4-FFF2-40B4-BE49-F238E27FC236}">
                    <a16:creationId xmlns:a16="http://schemas.microsoft.com/office/drawing/2014/main" id="{ED43FAE9-86C6-94E6-352E-4831ABC5C116}"/>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83" name="Rectangle 14">
                <a:extLst>
                  <a:ext uri="{FF2B5EF4-FFF2-40B4-BE49-F238E27FC236}">
                    <a16:creationId xmlns:a16="http://schemas.microsoft.com/office/drawing/2014/main" id="{1F2A6C0E-F302-E2DE-FB54-F91BCD11BAED}"/>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84" name="Rectangle 15">
                <a:extLst>
                  <a:ext uri="{FF2B5EF4-FFF2-40B4-BE49-F238E27FC236}">
                    <a16:creationId xmlns:a16="http://schemas.microsoft.com/office/drawing/2014/main" id="{5F5B086C-0DA7-E9A6-9B94-CA6E9F448D94}"/>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8685" name="Line 16">
                <a:extLst>
                  <a:ext uri="{FF2B5EF4-FFF2-40B4-BE49-F238E27FC236}">
                    <a16:creationId xmlns:a16="http://schemas.microsoft.com/office/drawing/2014/main" id="{7946B05F-182B-864F-72C6-6BFFD48109D6}"/>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6" name="Line 17">
                <a:extLst>
                  <a:ext uri="{FF2B5EF4-FFF2-40B4-BE49-F238E27FC236}">
                    <a16:creationId xmlns:a16="http://schemas.microsoft.com/office/drawing/2014/main" id="{C1F8E89D-216B-0BF0-6801-FFA368E5C2B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5154"/>
                                        </p:tgtEl>
                                        <p:attrNameLst>
                                          <p:attrName>style.visibility</p:attrName>
                                        </p:attrNameLst>
                                      </p:cBhvr>
                                      <p:to>
                                        <p:strVal val="visible"/>
                                      </p:to>
                                    </p:set>
                                    <p:animEffect transition="in" filter="slide(fromBottom)">
                                      <p:cBhvr>
                                        <p:cTn id="7" dur="500"/>
                                        <p:tgtEl>
                                          <p:spTgt spid="1585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5155">
                                            <p:txEl>
                                              <p:pRg st="0" end="0"/>
                                            </p:txEl>
                                          </p:spTgt>
                                        </p:tgtEl>
                                        <p:attrNameLst>
                                          <p:attrName>style.visibility</p:attrName>
                                        </p:attrNameLst>
                                      </p:cBhvr>
                                      <p:to>
                                        <p:strVal val="visible"/>
                                      </p:to>
                                    </p:set>
                                    <p:anim calcmode="lin" valueType="num">
                                      <p:cBhvr additive="base">
                                        <p:cTn id="12" dur="500" fill="hold"/>
                                        <p:tgtEl>
                                          <p:spTgt spid="158515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5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5155">
                                            <p:txEl>
                                              <p:pRg st="1" end="1"/>
                                            </p:txEl>
                                          </p:spTgt>
                                        </p:tgtEl>
                                        <p:attrNameLst>
                                          <p:attrName>style.visibility</p:attrName>
                                        </p:attrNameLst>
                                      </p:cBhvr>
                                      <p:to>
                                        <p:strVal val="visible"/>
                                      </p:to>
                                    </p:set>
                                    <p:anim calcmode="lin" valueType="num">
                                      <p:cBhvr additive="base">
                                        <p:cTn id="18" dur="500" fill="hold"/>
                                        <p:tgtEl>
                                          <p:spTgt spid="158515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5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5155">
                                            <p:txEl>
                                              <p:pRg st="2" end="2"/>
                                            </p:txEl>
                                          </p:spTgt>
                                        </p:tgtEl>
                                        <p:attrNameLst>
                                          <p:attrName>style.visibility</p:attrName>
                                        </p:attrNameLst>
                                      </p:cBhvr>
                                      <p:to>
                                        <p:strVal val="visible"/>
                                      </p:to>
                                    </p:set>
                                    <p:anim calcmode="lin" valueType="num">
                                      <p:cBhvr additive="base">
                                        <p:cTn id="24" dur="500" fill="hold"/>
                                        <p:tgtEl>
                                          <p:spTgt spid="158515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51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515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a:extLst>
              <a:ext uri="{FF2B5EF4-FFF2-40B4-BE49-F238E27FC236}">
                <a16:creationId xmlns:a16="http://schemas.microsoft.com/office/drawing/2014/main" id="{A102F36E-C0DB-8567-6B0E-887FC4404EF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2E6BD252-D357-4F6A-8F5F-A0A171BECFF7}" type="slidenum">
              <a:rPr lang="en-US" altLang="en-US" sz="2000" b="0">
                <a:solidFill>
                  <a:srgbClr val="BDDEFF"/>
                </a:solidFill>
              </a:rPr>
              <a:pPr/>
              <a:t>27</a:t>
            </a:fld>
            <a:endParaRPr lang="en-US" altLang="en-US" sz="2000" b="0">
              <a:solidFill>
                <a:srgbClr val="BDDEFF"/>
              </a:solidFill>
            </a:endParaRPr>
          </a:p>
        </p:txBody>
      </p:sp>
      <p:sp>
        <p:nvSpPr>
          <p:cNvPr id="1586178" name="Rectangle 2">
            <a:extLst>
              <a:ext uri="{FF2B5EF4-FFF2-40B4-BE49-F238E27FC236}">
                <a16:creationId xmlns:a16="http://schemas.microsoft.com/office/drawing/2014/main" id="{CCCB238F-2A68-9B6C-540A-5D5871F0D142}"/>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6179" name="Rectangle 3">
            <a:extLst>
              <a:ext uri="{FF2B5EF4-FFF2-40B4-BE49-F238E27FC236}">
                <a16:creationId xmlns:a16="http://schemas.microsoft.com/office/drawing/2014/main" id="{91E3790E-DB70-2F57-93B5-DDFBD64AAD10}"/>
              </a:ext>
            </a:extLst>
          </p:cNvPr>
          <p:cNvSpPr>
            <a:spLocks noGrp="1" noChangeArrowheads="1"/>
          </p:cNvSpPr>
          <p:nvPr>
            <p:ph type="title"/>
          </p:nvPr>
        </p:nvSpPr>
        <p:spPr>
          <a:xfrm>
            <a:off x="2363788" y="152400"/>
            <a:ext cx="6483350" cy="476250"/>
          </a:xfrm>
        </p:spPr>
        <p:txBody>
          <a:bodyPr/>
          <a:lstStyle/>
          <a:p>
            <a:pPr algn="ctr">
              <a:defRPr/>
            </a:pPr>
            <a:r>
              <a:rPr lang="en-US" sz="3600" dirty="0"/>
              <a:t>Correcting Socializers…</a:t>
            </a:r>
          </a:p>
        </p:txBody>
      </p:sp>
      <p:sp>
        <p:nvSpPr>
          <p:cNvPr id="1586180" name="Rectangle 4">
            <a:extLst>
              <a:ext uri="{FF2B5EF4-FFF2-40B4-BE49-F238E27FC236}">
                <a16:creationId xmlns:a16="http://schemas.microsoft.com/office/drawing/2014/main" id="{49D23F65-A6A0-E002-33AA-CA1467BCB7C6}"/>
              </a:ext>
            </a:extLst>
          </p:cNvPr>
          <p:cNvSpPr>
            <a:spLocks noGrp="1" noChangeArrowheads="1"/>
          </p:cNvSpPr>
          <p:nvPr>
            <p:ph type="body" idx="1"/>
          </p:nvPr>
        </p:nvSpPr>
        <p:spPr>
          <a:xfrm>
            <a:off x="1624013" y="1266825"/>
            <a:ext cx="7519987" cy="5222875"/>
          </a:xfrm>
        </p:spPr>
        <p:txBody>
          <a:bodyPr/>
          <a:lstStyle/>
          <a:p>
            <a:pPr lvl="1">
              <a:lnSpc>
                <a:spcPct val="125000"/>
              </a:lnSpc>
              <a:spcBef>
                <a:spcPct val="0"/>
              </a:spcBef>
              <a:buClr>
                <a:srgbClr val="FFFFFF"/>
              </a:buClr>
            </a:pPr>
            <a:r>
              <a:rPr lang="en-US" altLang="en-US" sz="2400" b="1"/>
              <a:t>They avoid facing problems and if pressure persists, may walk away from the problem. </a:t>
            </a:r>
          </a:p>
          <a:p>
            <a:pPr lvl="1">
              <a:lnSpc>
                <a:spcPct val="125000"/>
              </a:lnSpc>
              <a:spcBef>
                <a:spcPct val="0"/>
              </a:spcBef>
              <a:buClr>
                <a:srgbClr val="FFFFFF"/>
              </a:buClr>
            </a:pPr>
            <a:r>
              <a:rPr lang="en-US" altLang="en-US" sz="2400" b="1"/>
              <a:t>Sometimes stress manifests itself in animated panic. “I can't talk now, Hal. It's really hit the fan this time!”</a:t>
            </a:r>
          </a:p>
          <a:p>
            <a:pPr lvl="1">
              <a:lnSpc>
                <a:spcPct val="125000"/>
              </a:lnSpc>
              <a:spcBef>
                <a:spcPct val="0"/>
              </a:spcBef>
            </a:pPr>
            <a:r>
              <a:rPr lang="en-US" altLang="en-US" sz="2400" b="1"/>
              <a:t>Let them specifically know the challenge and define the behaviors to solve the problem</a:t>
            </a:r>
          </a:p>
          <a:p>
            <a:pPr lvl="1">
              <a:lnSpc>
                <a:spcPct val="125000"/>
              </a:lnSpc>
              <a:spcBef>
                <a:spcPct val="0"/>
              </a:spcBef>
            </a:pPr>
            <a:r>
              <a:rPr lang="en-US" altLang="en-US" sz="2400" b="1"/>
              <a:t>Confirm the mutually agreeable action plan (in writing) to prevent future problems </a:t>
            </a:r>
          </a:p>
          <a:p>
            <a:pPr lvl="1">
              <a:lnSpc>
                <a:spcPct val="125000"/>
              </a:lnSpc>
              <a:spcBef>
                <a:spcPct val="0"/>
              </a:spcBef>
            </a:pPr>
            <a:r>
              <a:rPr lang="en-US" altLang="en-US" sz="2400" b="1"/>
              <a:t>Use positive, optimistic questions and phrases: “How'd you like to increase your sales to your normal range and beyond?”</a:t>
            </a:r>
          </a:p>
        </p:txBody>
      </p:sp>
      <p:grpSp>
        <p:nvGrpSpPr>
          <p:cNvPr id="29702" name="Group 5">
            <a:extLst>
              <a:ext uri="{FF2B5EF4-FFF2-40B4-BE49-F238E27FC236}">
                <a16:creationId xmlns:a16="http://schemas.microsoft.com/office/drawing/2014/main" id="{B8596A64-7EEE-8AE8-5AD6-B1FF4BDE03A3}"/>
              </a:ext>
            </a:extLst>
          </p:cNvPr>
          <p:cNvGrpSpPr>
            <a:grpSpLocks/>
          </p:cNvGrpSpPr>
          <p:nvPr/>
        </p:nvGrpSpPr>
        <p:grpSpPr bwMode="auto">
          <a:xfrm>
            <a:off x="139700" y="0"/>
            <a:ext cx="804863" cy="782638"/>
            <a:chOff x="-869" y="776"/>
            <a:chExt cx="643" cy="645"/>
          </a:xfrm>
        </p:grpSpPr>
        <p:grpSp>
          <p:nvGrpSpPr>
            <p:cNvPr id="29703" name="Group 6">
              <a:extLst>
                <a:ext uri="{FF2B5EF4-FFF2-40B4-BE49-F238E27FC236}">
                  <a16:creationId xmlns:a16="http://schemas.microsoft.com/office/drawing/2014/main" id="{B2DE9050-1E9A-E507-FB83-44FF20A10B3F}"/>
                </a:ext>
              </a:extLst>
            </p:cNvPr>
            <p:cNvGrpSpPr>
              <a:grpSpLocks/>
            </p:cNvGrpSpPr>
            <p:nvPr/>
          </p:nvGrpSpPr>
          <p:grpSpPr bwMode="auto">
            <a:xfrm>
              <a:off x="-790" y="856"/>
              <a:ext cx="462" cy="459"/>
              <a:chOff x="-790" y="856"/>
              <a:chExt cx="462" cy="459"/>
            </a:xfrm>
          </p:grpSpPr>
          <p:sp>
            <p:nvSpPr>
              <p:cNvPr id="29711" name="Rectangle 7">
                <a:extLst>
                  <a:ext uri="{FF2B5EF4-FFF2-40B4-BE49-F238E27FC236}">
                    <a16:creationId xmlns:a16="http://schemas.microsoft.com/office/drawing/2014/main" id="{7448D5C9-53BA-5D3C-16C0-6C07EE583F9D}"/>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12" name="Rectangle 8">
                <a:extLst>
                  <a:ext uri="{FF2B5EF4-FFF2-40B4-BE49-F238E27FC236}">
                    <a16:creationId xmlns:a16="http://schemas.microsoft.com/office/drawing/2014/main" id="{059ACD25-C221-8A18-2CA4-682AE20B4AA7}"/>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13" name="Rectangle 9">
                <a:extLst>
                  <a:ext uri="{FF2B5EF4-FFF2-40B4-BE49-F238E27FC236}">
                    <a16:creationId xmlns:a16="http://schemas.microsoft.com/office/drawing/2014/main" id="{74BD0679-B23F-C634-2555-385ED70AB98E}"/>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14" name="Rectangle 10">
                <a:extLst>
                  <a:ext uri="{FF2B5EF4-FFF2-40B4-BE49-F238E27FC236}">
                    <a16:creationId xmlns:a16="http://schemas.microsoft.com/office/drawing/2014/main" id="{FA48D001-E3D3-D158-EF73-BE5A6487E363}"/>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29704" name="Group 11">
              <a:extLst>
                <a:ext uri="{FF2B5EF4-FFF2-40B4-BE49-F238E27FC236}">
                  <a16:creationId xmlns:a16="http://schemas.microsoft.com/office/drawing/2014/main" id="{132854E8-C565-67F7-BD34-747C0EAF797B}"/>
                </a:ext>
              </a:extLst>
            </p:cNvPr>
            <p:cNvGrpSpPr>
              <a:grpSpLocks/>
            </p:cNvGrpSpPr>
            <p:nvPr/>
          </p:nvGrpSpPr>
          <p:grpSpPr bwMode="auto">
            <a:xfrm>
              <a:off x="-869" y="776"/>
              <a:ext cx="643" cy="645"/>
              <a:chOff x="142" y="607"/>
              <a:chExt cx="739" cy="742"/>
            </a:xfrm>
          </p:grpSpPr>
          <p:sp>
            <p:nvSpPr>
              <p:cNvPr id="29705" name="Rectangle 12">
                <a:extLst>
                  <a:ext uri="{FF2B5EF4-FFF2-40B4-BE49-F238E27FC236}">
                    <a16:creationId xmlns:a16="http://schemas.microsoft.com/office/drawing/2014/main" id="{33C8C90F-2D68-A5FF-5D09-B1E7239752F3}"/>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06" name="Rectangle 13">
                <a:extLst>
                  <a:ext uri="{FF2B5EF4-FFF2-40B4-BE49-F238E27FC236}">
                    <a16:creationId xmlns:a16="http://schemas.microsoft.com/office/drawing/2014/main" id="{506BF5FE-CDA5-C4B5-171E-FFBABDFE60C0}"/>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07" name="Rectangle 14">
                <a:extLst>
                  <a:ext uri="{FF2B5EF4-FFF2-40B4-BE49-F238E27FC236}">
                    <a16:creationId xmlns:a16="http://schemas.microsoft.com/office/drawing/2014/main" id="{76C4389E-47B2-98B5-3A15-96D148FEA99A}"/>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08" name="Rectangle 15">
                <a:extLst>
                  <a:ext uri="{FF2B5EF4-FFF2-40B4-BE49-F238E27FC236}">
                    <a16:creationId xmlns:a16="http://schemas.microsoft.com/office/drawing/2014/main" id="{003D043F-90D1-ED3A-FCC3-8F8AC1BBE7B1}"/>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29709" name="Line 16">
                <a:extLst>
                  <a:ext uri="{FF2B5EF4-FFF2-40B4-BE49-F238E27FC236}">
                    <a16:creationId xmlns:a16="http://schemas.microsoft.com/office/drawing/2014/main" id="{F557BD4E-C8C9-4A31-93A8-88175CD1BA29}"/>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10" name="Line 17">
                <a:extLst>
                  <a:ext uri="{FF2B5EF4-FFF2-40B4-BE49-F238E27FC236}">
                    <a16:creationId xmlns:a16="http://schemas.microsoft.com/office/drawing/2014/main" id="{52183011-4D25-4D4B-7491-C15646D1A6CB}"/>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6178"/>
                                        </p:tgtEl>
                                        <p:attrNameLst>
                                          <p:attrName>style.visibility</p:attrName>
                                        </p:attrNameLst>
                                      </p:cBhvr>
                                      <p:to>
                                        <p:strVal val="visible"/>
                                      </p:to>
                                    </p:set>
                                    <p:animEffect transition="in" filter="slide(fromBottom)">
                                      <p:cBhvr>
                                        <p:cTn id="7" dur="500"/>
                                        <p:tgtEl>
                                          <p:spTgt spid="1586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6180">
                                            <p:txEl>
                                              <p:pRg st="2" end="2"/>
                                            </p:txEl>
                                          </p:spTgt>
                                        </p:tgtEl>
                                        <p:attrNameLst>
                                          <p:attrName>style.visibility</p:attrName>
                                        </p:attrNameLst>
                                      </p:cBhvr>
                                      <p:to>
                                        <p:strVal val="visible"/>
                                      </p:to>
                                    </p:set>
                                    <p:anim calcmode="lin" valueType="num">
                                      <p:cBhvr additive="base">
                                        <p:cTn id="12" dur="500" fill="hold"/>
                                        <p:tgtEl>
                                          <p:spTgt spid="1586180">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61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6180">
                                            <p:txEl>
                                              <p:pRg st="3" end="3"/>
                                            </p:txEl>
                                          </p:spTgt>
                                        </p:tgtEl>
                                        <p:attrNameLst>
                                          <p:attrName>style.visibility</p:attrName>
                                        </p:attrNameLst>
                                      </p:cBhvr>
                                      <p:to>
                                        <p:strVal val="visible"/>
                                      </p:to>
                                    </p:set>
                                    <p:anim calcmode="lin" valueType="num">
                                      <p:cBhvr additive="base">
                                        <p:cTn id="18" dur="500" fill="hold"/>
                                        <p:tgtEl>
                                          <p:spTgt spid="1586180">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618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6180">
                                            <p:txEl>
                                              <p:pRg st="4" end="4"/>
                                            </p:txEl>
                                          </p:spTgt>
                                        </p:tgtEl>
                                        <p:attrNameLst>
                                          <p:attrName>style.visibility</p:attrName>
                                        </p:attrNameLst>
                                      </p:cBhvr>
                                      <p:to>
                                        <p:strVal val="visible"/>
                                      </p:to>
                                    </p:set>
                                    <p:anim calcmode="lin" valueType="num">
                                      <p:cBhvr additive="base">
                                        <p:cTn id="24" dur="500" fill="hold"/>
                                        <p:tgtEl>
                                          <p:spTgt spid="1586180">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618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86180">
                                            <p:txEl>
                                              <p:pRg st="0" end="0"/>
                                            </p:txEl>
                                          </p:spTgt>
                                        </p:tgtEl>
                                        <p:attrNameLst>
                                          <p:attrName>style.visibility</p:attrName>
                                        </p:attrNameLst>
                                      </p:cBhvr>
                                      <p:to>
                                        <p:strVal val="visible"/>
                                      </p:to>
                                    </p:set>
                                    <p:anim calcmode="lin" valueType="num">
                                      <p:cBhvr additive="base">
                                        <p:cTn id="30" dur="500" fill="hold"/>
                                        <p:tgtEl>
                                          <p:spTgt spid="1586180">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861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586180">
                                            <p:txEl>
                                              <p:pRg st="1" end="1"/>
                                            </p:txEl>
                                          </p:spTgt>
                                        </p:tgtEl>
                                        <p:attrNameLst>
                                          <p:attrName>style.visibility</p:attrName>
                                        </p:attrNameLst>
                                      </p:cBhvr>
                                      <p:to>
                                        <p:strVal val="visible"/>
                                      </p:to>
                                    </p:set>
                                    <p:anim calcmode="lin" valueType="num">
                                      <p:cBhvr additive="base">
                                        <p:cTn id="36" dur="500" fill="hold"/>
                                        <p:tgtEl>
                                          <p:spTgt spid="1586180">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58618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617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a:extLst>
              <a:ext uri="{FF2B5EF4-FFF2-40B4-BE49-F238E27FC236}">
                <a16:creationId xmlns:a16="http://schemas.microsoft.com/office/drawing/2014/main" id="{A7BE6D0B-84B3-261F-095C-B62B12603A4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575E48DF-4B13-44F3-8E24-2128A69DAAB9}" type="slidenum">
              <a:rPr lang="en-US" altLang="en-US" sz="2000" b="0">
                <a:solidFill>
                  <a:srgbClr val="BDDEFF"/>
                </a:solidFill>
              </a:rPr>
              <a:pPr/>
              <a:t>28</a:t>
            </a:fld>
            <a:endParaRPr lang="en-US" altLang="en-US" sz="2000" b="0">
              <a:solidFill>
                <a:srgbClr val="BDDEFF"/>
              </a:solidFill>
            </a:endParaRPr>
          </a:p>
        </p:txBody>
      </p:sp>
      <p:sp>
        <p:nvSpPr>
          <p:cNvPr id="1587202" name="Rectangle 2">
            <a:extLst>
              <a:ext uri="{FF2B5EF4-FFF2-40B4-BE49-F238E27FC236}">
                <a16:creationId xmlns:a16="http://schemas.microsoft.com/office/drawing/2014/main" id="{B4099E70-BCBF-1943-55F7-CA0146E6F3A0}"/>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7203" name="Rectangle 3">
            <a:extLst>
              <a:ext uri="{FF2B5EF4-FFF2-40B4-BE49-F238E27FC236}">
                <a16:creationId xmlns:a16="http://schemas.microsoft.com/office/drawing/2014/main" id="{6DC6A964-7837-6B1F-52A7-54F57E596789}"/>
              </a:ext>
            </a:extLst>
          </p:cNvPr>
          <p:cNvSpPr>
            <a:spLocks noGrp="1" noChangeArrowheads="1"/>
          </p:cNvSpPr>
          <p:nvPr>
            <p:ph type="title"/>
          </p:nvPr>
        </p:nvSpPr>
        <p:spPr>
          <a:xfrm>
            <a:off x="2363788" y="152400"/>
            <a:ext cx="6246812" cy="476250"/>
          </a:xfrm>
        </p:spPr>
        <p:txBody>
          <a:bodyPr/>
          <a:lstStyle/>
          <a:p>
            <a:pPr algn="ctr">
              <a:defRPr/>
            </a:pPr>
            <a:r>
              <a:rPr lang="en-US" sz="3600" dirty="0"/>
              <a:t>Correcting Relaters…</a:t>
            </a:r>
          </a:p>
        </p:txBody>
      </p:sp>
      <p:sp>
        <p:nvSpPr>
          <p:cNvPr id="1587204" name="Rectangle 4">
            <a:extLst>
              <a:ext uri="{FF2B5EF4-FFF2-40B4-BE49-F238E27FC236}">
                <a16:creationId xmlns:a16="http://schemas.microsoft.com/office/drawing/2014/main" id="{E6362DCC-0519-1EDC-C936-7C7BC9925838}"/>
              </a:ext>
            </a:extLst>
          </p:cNvPr>
          <p:cNvSpPr>
            <a:spLocks noGrp="1" noChangeArrowheads="1"/>
          </p:cNvSpPr>
          <p:nvPr>
            <p:ph type="body" idx="1"/>
          </p:nvPr>
        </p:nvSpPr>
        <p:spPr>
          <a:xfrm>
            <a:off x="1604963" y="1219200"/>
            <a:ext cx="7391400" cy="5278438"/>
          </a:xfrm>
        </p:spPr>
        <p:txBody>
          <a:bodyPr/>
          <a:lstStyle/>
          <a:p>
            <a:pPr lvl="1">
              <a:lnSpc>
                <a:spcPct val="125000"/>
              </a:lnSpc>
              <a:spcBef>
                <a:spcPct val="0"/>
              </a:spcBef>
            </a:pPr>
            <a:r>
              <a:rPr lang="en-US" altLang="en-US" sz="2400" b="1"/>
              <a:t>Reassure them that you only want to correct a specific behavior, not them personally </a:t>
            </a:r>
          </a:p>
          <a:p>
            <a:pPr lvl="1">
              <a:lnSpc>
                <a:spcPct val="125000"/>
              </a:lnSpc>
              <a:spcBef>
                <a:spcPct val="0"/>
              </a:spcBef>
            </a:pPr>
            <a:r>
              <a:rPr lang="en-US" altLang="en-US" sz="2400" b="1"/>
              <a:t>They tend to take things personally, so remove the </a:t>
            </a:r>
            <a:r>
              <a:rPr lang="en-US" altLang="en-US" sz="2400" b="1" i="1"/>
              <a:t>something is wrong with you</a:t>
            </a:r>
            <a:r>
              <a:rPr lang="en-US" altLang="en-US" sz="2400" b="1"/>
              <a:t> barrier as quickly as possible</a:t>
            </a:r>
          </a:p>
          <a:p>
            <a:pPr lvl="1">
              <a:lnSpc>
                <a:spcPct val="125000"/>
              </a:lnSpc>
              <a:spcBef>
                <a:spcPct val="0"/>
              </a:spcBef>
            </a:pPr>
            <a:r>
              <a:rPr lang="en-US" altLang="en-US" sz="2400" b="1"/>
              <a:t>Point out in a non-threatening way what they're already doing right while also emphasizing what needs changing: </a:t>
            </a:r>
            <a:br>
              <a:rPr lang="en-US" altLang="en-US" sz="2400" b="1"/>
            </a:br>
            <a:r>
              <a:rPr lang="en-US" altLang="en-US" sz="2400" b="1"/>
              <a:t>“Norma, I admire your persistence, but we have to add more details to the proposal before we send it out. For example…”</a:t>
            </a:r>
          </a:p>
        </p:txBody>
      </p:sp>
      <p:grpSp>
        <p:nvGrpSpPr>
          <p:cNvPr id="30726" name="Group 5">
            <a:extLst>
              <a:ext uri="{FF2B5EF4-FFF2-40B4-BE49-F238E27FC236}">
                <a16:creationId xmlns:a16="http://schemas.microsoft.com/office/drawing/2014/main" id="{A025223C-D2E8-BD7C-7AAB-B6D140AF67C9}"/>
              </a:ext>
            </a:extLst>
          </p:cNvPr>
          <p:cNvGrpSpPr>
            <a:grpSpLocks/>
          </p:cNvGrpSpPr>
          <p:nvPr/>
        </p:nvGrpSpPr>
        <p:grpSpPr bwMode="auto">
          <a:xfrm>
            <a:off x="139700" y="0"/>
            <a:ext cx="804863" cy="782638"/>
            <a:chOff x="-869" y="776"/>
            <a:chExt cx="643" cy="645"/>
          </a:xfrm>
        </p:grpSpPr>
        <p:grpSp>
          <p:nvGrpSpPr>
            <p:cNvPr id="30727" name="Group 6">
              <a:extLst>
                <a:ext uri="{FF2B5EF4-FFF2-40B4-BE49-F238E27FC236}">
                  <a16:creationId xmlns:a16="http://schemas.microsoft.com/office/drawing/2014/main" id="{2A915AFA-1707-683A-9241-6121E44FE725}"/>
                </a:ext>
              </a:extLst>
            </p:cNvPr>
            <p:cNvGrpSpPr>
              <a:grpSpLocks/>
            </p:cNvGrpSpPr>
            <p:nvPr/>
          </p:nvGrpSpPr>
          <p:grpSpPr bwMode="auto">
            <a:xfrm>
              <a:off x="-790" y="856"/>
              <a:ext cx="462" cy="459"/>
              <a:chOff x="-790" y="856"/>
              <a:chExt cx="462" cy="459"/>
            </a:xfrm>
          </p:grpSpPr>
          <p:sp>
            <p:nvSpPr>
              <p:cNvPr id="30735" name="Rectangle 7">
                <a:extLst>
                  <a:ext uri="{FF2B5EF4-FFF2-40B4-BE49-F238E27FC236}">
                    <a16:creationId xmlns:a16="http://schemas.microsoft.com/office/drawing/2014/main" id="{33A95317-1C02-BBA1-1141-AA7579C13F9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6" name="Rectangle 8">
                <a:extLst>
                  <a:ext uri="{FF2B5EF4-FFF2-40B4-BE49-F238E27FC236}">
                    <a16:creationId xmlns:a16="http://schemas.microsoft.com/office/drawing/2014/main" id="{473C8CBE-3419-8E3C-40D9-C22F7F5C0E7C}"/>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7" name="Rectangle 9">
                <a:extLst>
                  <a:ext uri="{FF2B5EF4-FFF2-40B4-BE49-F238E27FC236}">
                    <a16:creationId xmlns:a16="http://schemas.microsoft.com/office/drawing/2014/main" id="{431F888F-B16C-C3A3-996C-76CD66DBD79D}"/>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8" name="Rectangle 10">
                <a:extLst>
                  <a:ext uri="{FF2B5EF4-FFF2-40B4-BE49-F238E27FC236}">
                    <a16:creationId xmlns:a16="http://schemas.microsoft.com/office/drawing/2014/main" id="{A25109A7-F1D5-AC10-E32D-0F9E48361C3E}"/>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0728" name="Group 11">
              <a:extLst>
                <a:ext uri="{FF2B5EF4-FFF2-40B4-BE49-F238E27FC236}">
                  <a16:creationId xmlns:a16="http://schemas.microsoft.com/office/drawing/2014/main" id="{D2009657-7313-28A6-403A-24C6D0814D23}"/>
                </a:ext>
              </a:extLst>
            </p:cNvPr>
            <p:cNvGrpSpPr>
              <a:grpSpLocks/>
            </p:cNvGrpSpPr>
            <p:nvPr/>
          </p:nvGrpSpPr>
          <p:grpSpPr bwMode="auto">
            <a:xfrm>
              <a:off x="-869" y="776"/>
              <a:ext cx="643" cy="645"/>
              <a:chOff x="142" y="607"/>
              <a:chExt cx="739" cy="742"/>
            </a:xfrm>
          </p:grpSpPr>
          <p:sp>
            <p:nvSpPr>
              <p:cNvPr id="30729" name="Rectangle 12">
                <a:extLst>
                  <a:ext uri="{FF2B5EF4-FFF2-40B4-BE49-F238E27FC236}">
                    <a16:creationId xmlns:a16="http://schemas.microsoft.com/office/drawing/2014/main" id="{6D62606D-7709-3413-5213-7C87D3AAC42A}"/>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0" name="Rectangle 13">
                <a:extLst>
                  <a:ext uri="{FF2B5EF4-FFF2-40B4-BE49-F238E27FC236}">
                    <a16:creationId xmlns:a16="http://schemas.microsoft.com/office/drawing/2014/main" id="{3B0EE09F-4C61-EC67-E1A1-9928798DFD7B}"/>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1" name="Rectangle 14">
                <a:extLst>
                  <a:ext uri="{FF2B5EF4-FFF2-40B4-BE49-F238E27FC236}">
                    <a16:creationId xmlns:a16="http://schemas.microsoft.com/office/drawing/2014/main" id="{C0D16A5D-1E33-1D42-497E-06210B2E1B14}"/>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2" name="Rectangle 15">
                <a:extLst>
                  <a:ext uri="{FF2B5EF4-FFF2-40B4-BE49-F238E27FC236}">
                    <a16:creationId xmlns:a16="http://schemas.microsoft.com/office/drawing/2014/main" id="{67F1557B-0B4F-3C68-0FEE-DE0FAA3A45C2}"/>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0733" name="Line 16">
                <a:extLst>
                  <a:ext uri="{FF2B5EF4-FFF2-40B4-BE49-F238E27FC236}">
                    <a16:creationId xmlns:a16="http://schemas.microsoft.com/office/drawing/2014/main" id="{B4E5A92B-5F1E-5F09-84E0-B49487ECB7A5}"/>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4" name="Line 17">
                <a:extLst>
                  <a:ext uri="{FF2B5EF4-FFF2-40B4-BE49-F238E27FC236}">
                    <a16:creationId xmlns:a16="http://schemas.microsoft.com/office/drawing/2014/main" id="{595FF2BB-84F5-A6B4-727B-E2CAF8D0F29F}"/>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7202"/>
                                        </p:tgtEl>
                                        <p:attrNameLst>
                                          <p:attrName>style.visibility</p:attrName>
                                        </p:attrNameLst>
                                      </p:cBhvr>
                                      <p:to>
                                        <p:strVal val="visible"/>
                                      </p:to>
                                    </p:set>
                                    <p:animEffect transition="in" filter="slide(fromBottom)">
                                      <p:cBhvr>
                                        <p:cTn id="7" dur="500"/>
                                        <p:tgtEl>
                                          <p:spTgt spid="15872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7204">
                                            <p:txEl>
                                              <p:pRg st="0" end="0"/>
                                            </p:txEl>
                                          </p:spTgt>
                                        </p:tgtEl>
                                        <p:attrNameLst>
                                          <p:attrName>style.visibility</p:attrName>
                                        </p:attrNameLst>
                                      </p:cBhvr>
                                      <p:to>
                                        <p:strVal val="visible"/>
                                      </p:to>
                                    </p:set>
                                    <p:anim calcmode="lin" valueType="num">
                                      <p:cBhvr additive="base">
                                        <p:cTn id="12" dur="500" fill="hold"/>
                                        <p:tgtEl>
                                          <p:spTgt spid="158720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72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7204">
                                            <p:txEl>
                                              <p:pRg st="1" end="1"/>
                                            </p:txEl>
                                          </p:spTgt>
                                        </p:tgtEl>
                                        <p:attrNameLst>
                                          <p:attrName>style.visibility</p:attrName>
                                        </p:attrNameLst>
                                      </p:cBhvr>
                                      <p:to>
                                        <p:strVal val="visible"/>
                                      </p:to>
                                    </p:set>
                                    <p:anim calcmode="lin" valueType="num">
                                      <p:cBhvr additive="base">
                                        <p:cTn id="18" dur="500" fill="hold"/>
                                        <p:tgtEl>
                                          <p:spTgt spid="158720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720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7204">
                                            <p:txEl>
                                              <p:pRg st="2" end="2"/>
                                            </p:txEl>
                                          </p:spTgt>
                                        </p:tgtEl>
                                        <p:attrNameLst>
                                          <p:attrName>style.visibility</p:attrName>
                                        </p:attrNameLst>
                                      </p:cBhvr>
                                      <p:to>
                                        <p:strVal val="visible"/>
                                      </p:to>
                                    </p:set>
                                    <p:anim calcmode="lin" valueType="num">
                                      <p:cBhvr additive="base">
                                        <p:cTn id="24" dur="500" fill="hold"/>
                                        <p:tgtEl>
                                          <p:spTgt spid="158720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720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0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a:extLst>
              <a:ext uri="{FF2B5EF4-FFF2-40B4-BE49-F238E27FC236}">
                <a16:creationId xmlns:a16="http://schemas.microsoft.com/office/drawing/2014/main" id="{AF0E8B1A-7752-006C-3C73-1F8EB2FBDFE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BA6A246B-C391-4F35-AD88-9CB5054A2DF4}" type="slidenum">
              <a:rPr lang="en-US" altLang="en-US" sz="2000" b="0">
                <a:solidFill>
                  <a:srgbClr val="BDDEFF"/>
                </a:solidFill>
              </a:rPr>
              <a:pPr/>
              <a:t>29</a:t>
            </a:fld>
            <a:endParaRPr lang="en-US" altLang="en-US" sz="2000" b="0">
              <a:solidFill>
                <a:srgbClr val="BDDEFF"/>
              </a:solidFill>
            </a:endParaRPr>
          </a:p>
        </p:txBody>
      </p:sp>
      <p:sp>
        <p:nvSpPr>
          <p:cNvPr id="1588226" name="Rectangle 2">
            <a:extLst>
              <a:ext uri="{FF2B5EF4-FFF2-40B4-BE49-F238E27FC236}">
                <a16:creationId xmlns:a16="http://schemas.microsoft.com/office/drawing/2014/main" id="{8B9107FB-481B-1609-4926-90577B5843BC}"/>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88227" name="Rectangle 3">
            <a:extLst>
              <a:ext uri="{FF2B5EF4-FFF2-40B4-BE49-F238E27FC236}">
                <a16:creationId xmlns:a16="http://schemas.microsoft.com/office/drawing/2014/main" id="{FE0617DD-A38B-76CA-6D68-42EB8350ED78}"/>
              </a:ext>
            </a:extLst>
          </p:cNvPr>
          <p:cNvSpPr>
            <a:spLocks noGrp="1" noChangeArrowheads="1"/>
          </p:cNvSpPr>
          <p:nvPr>
            <p:ph type="title"/>
          </p:nvPr>
        </p:nvSpPr>
        <p:spPr>
          <a:xfrm>
            <a:off x="2363788" y="152400"/>
            <a:ext cx="6246812" cy="476250"/>
          </a:xfrm>
        </p:spPr>
        <p:txBody>
          <a:bodyPr/>
          <a:lstStyle/>
          <a:p>
            <a:pPr algn="ctr">
              <a:defRPr/>
            </a:pPr>
            <a:r>
              <a:rPr lang="en-US" sz="3600" dirty="0"/>
              <a:t>Correcting Thinkers…</a:t>
            </a:r>
          </a:p>
        </p:txBody>
      </p:sp>
      <p:sp>
        <p:nvSpPr>
          <p:cNvPr id="1588228" name="Rectangle 4">
            <a:extLst>
              <a:ext uri="{FF2B5EF4-FFF2-40B4-BE49-F238E27FC236}">
                <a16:creationId xmlns:a16="http://schemas.microsoft.com/office/drawing/2014/main" id="{031EEFBB-3A70-FBE2-7F0D-0D6005388616}"/>
              </a:ext>
            </a:extLst>
          </p:cNvPr>
          <p:cNvSpPr>
            <a:spLocks noGrp="1" noChangeArrowheads="1"/>
          </p:cNvSpPr>
          <p:nvPr>
            <p:ph type="body" idx="1"/>
          </p:nvPr>
        </p:nvSpPr>
        <p:spPr>
          <a:xfrm>
            <a:off x="1636713" y="1220788"/>
            <a:ext cx="7354887" cy="5356225"/>
          </a:xfrm>
        </p:spPr>
        <p:txBody>
          <a:bodyPr/>
          <a:lstStyle/>
          <a:p>
            <a:pPr lvl="1">
              <a:lnSpc>
                <a:spcPct val="125000"/>
              </a:lnSpc>
              <a:spcBef>
                <a:spcPct val="0"/>
              </a:spcBef>
            </a:pPr>
            <a:r>
              <a:rPr lang="en-US" altLang="en-US" sz="2400" b="1"/>
              <a:t>Show them how to get a job done and they'll master and modify it to suit their needs</a:t>
            </a:r>
          </a:p>
          <a:p>
            <a:pPr lvl="1">
              <a:lnSpc>
                <a:spcPct val="125000"/>
              </a:lnSpc>
              <a:spcBef>
                <a:spcPct val="0"/>
              </a:spcBef>
            </a:pPr>
            <a:r>
              <a:rPr lang="en-US" altLang="en-US" sz="2400" b="1"/>
              <a:t>Specify the exact behavior that is indicated and how you would like to see it changed </a:t>
            </a:r>
          </a:p>
          <a:p>
            <a:pPr lvl="1">
              <a:lnSpc>
                <a:spcPct val="125000"/>
              </a:lnSpc>
              <a:spcBef>
                <a:spcPct val="0"/>
              </a:spcBef>
            </a:pPr>
            <a:r>
              <a:rPr lang="en-US" altLang="en-US" sz="2400" b="1"/>
              <a:t>Mutually agree on checkpoints and timeframes.</a:t>
            </a:r>
          </a:p>
          <a:p>
            <a:pPr lvl="1">
              <a:lnSpc>
                <a:spcPct val="125000"/>
              </a:lnSpc>
              <a:spcBef>
                <a:spcPct val="0"/>
              </a:spcBef>
            </a:pPr>
            <a:r>
              <a:rPr lang="en-US" altLang="en-US" sz="2400" b="1"/>
              <a:t>Allow them to save face, as they fear being wrong. “Nelson, your work here is typically done neatly and on time. Now that we're switching to computers, you'll be able to turn out the same quality of work faster. I'd like you to take this computer class…”</a:t>
            </a:r>
          </a:p>
        </p:txBody>
      </p:sp>
      <p:grpSp>
        <p:nvGrpSpPr>
          <p:cNvPr id="31750" name="Group 5">
            <a:extLst>
              <a:ext uri="{FF2B5EF4-FFF2-40B4-BE49-F238E27FC236}">
                <a16:creationId xmlns:a16="http://schemas.microsoft.com/office/drawing/2014/main" id="{AE870690-D0DB-2B8A-FCFC-1C71D3FCE45C}"/>
              </a:ext>
            </a:extLst>
          </p:cNvPr>
          <p:cNvGrpSpPr>
            <a:grpSpLocks/>
          </p:cNvGrpSpPr>
          <p:nvPr/>
        </p:nvGrpSpPr>
        <p:grpSpPr bwMode="auto">
          <a:xfrm>
            <a:off x="139700" y="0"/>
            <a:ext cx="804863" cy="782638"/>
            <a:chOff x="-869" y="776"/>
            <a:chExt cx="643" cy="645"/>
          </a:xfrm>
        </p:grpSpPr>
        <p:grpSp>
          <p:nvGrpSpPr>
            <p:cNvPr id="31751" name="Group 6">
              <a:extLst>
                <a:ext uri="{FF2B5EF4-FFF2-40B4-BE49-F238E27FC236}">
                  <a16:creationId xmlns:a16="http://schemas.microsoft.com/office/drawing/2014/main" id="{91A0A5C1-D776-C02C-A9E9-04ACDF89AD08}"/>
                </a:ext>
              </a:extLst>
            </p:cNvPr>
            <p:cNvGrpSpPr>
              <a:grpSpLocks/>
            </p:cNvGrpSpPr>
            <p:nvPr/>
          </p:nvGrpSpPr>
          <p:grpSpPr bwMode="auto">
            <a:xfrm>
              <a:off x="-790" y="856"/>
              <a:ext cx="462" cy="459"/>
              <a:chOff x="-790" y="856"/>
              <a:chExt cx="462" cy="459"/>
            </a:xfrm>
          </p:grpSpPr>
          <p:sp>
            <p:nvSpPr>
              <p:cNvPr id="31759" name="Rectangle 7">
                <a:extLst>
                  <a:ext uri="{FF2B5EF4-FFF2-40B4-BE49-F238E27FC236}">
                    <a16:creationId xmlns:a16="http://schemas.microsoft.com/office/drawing/2014/main" id="{9D63CDCA-700B-1042-E22B-97D1232F7094}"/>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60" name="Rectangle 8">
                <a:extLst>
                  <a:ext uri="{FF2B5EF4-FFF2-40B4-BE49-F238E27FC236}">
                    <a16:creationId xmlns:a16="http://schemas.microsoft.com/office/drawing/2014/main" id="{AF599882-D2BD-0186-E624-7065A3B34BC4}"/>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61" name="Rectangle 9">
                <a:extLst>
                  <a:ext uri="{FF2B5EF4-FFF2-40B4-BE49-F238E27FC236}">
                    <a16:creationId xmlns:a16="http://schemas.microsoft.com/office/drawing/2014/main" id="{C35FAF62-13ED-D190-FB94-0EDC9A7BFE0C}"/>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62" name="Rectangle 10">
                <a:extLst>
                  <a:ext uri="{FF2B5EF4-FFF2-40B4-BE49-F238E27FC236}">
                    <a16:creationId xmlns:a16="http://schemas.microsoft.com/office/drawing/2014/main" id="{3BE0F752-C8F7-3915-91B3-3435E5C2C06F}"/>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1752" name="Group 11">
              <a:extLst>
                <a:ext uri="{FF2B5EF4-FFF2-40B4-BE49-F238E27FC236}">
                  <a16:creationId xmlns:a16="http://schemas.microsoft.com/office/drawing/2014/main" id="{7EF3456C-F62E-1CF1-628E-B1AE19E16967}"/>
                </a:ext>
              </a:extLst>
            </p:cNvPr>
            <p:cNvGrpSpPr>
              <a:grpSpLocks/>
            </p:cNvGrpSpPr>
            <p:nvPr/>
          </p:nvGrpSpPr>
          <p:grpSpPr bwMode="auto">
            <a:xfrm>
              <a:off x="-869" y="776"/>
              <a:ext cx="643" cy="645"/>
              <a:chOff x="142" y="607"/>
              <a:chExt cx="739" cy="742"/>
            </a:xfrm>
          </p:grpSpPr>
          <p:sp>
            <p:nvSpPr>
              <p:cNvPr id="31753" name="Rectangle 12">
                <a:extLst>
                  <a:ext uri="{FF2B5EF4-FFF2-40B4-BE49-F238E27FC236}">
                    <a16:creationId xmlns:a16="http://schemas.microsoft.com/office/drawing/2014/main" id="{B1941740-1801-2CF1-20D7-170DED711110}"/>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54" name="Rectangle 13">
                <a:extLst>
                  <a:ext uri="{FF2B5EF4-FFF2-40B4-BE49-F238E27FC236}">
                    <a16:creationId xmlns:a16="http://schemas.microsoft.com/office/drawing/2014/main" id="{003F7B2F-526A-82F1-E9F7-4D61D6D0E1B5}"/>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55" name="Rectangle 14">
                <a:extLst>
                  <a:ext uri="{FF2B5EF4-FFF2-40B4-BE49-F238E27FC236}">
                    <a16:creationId xmlns:a16="http://schemas.microsoft.com/office/drawing/2014/main" id="{B4CD828E-9623-5EBD-022B-86558B8C2EF2}"/>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56" name="Rectangle 15">
                <a:extLst>
                  <a:ext uri="{FF2B5EF4-FFF2-40B4-BE49-F238E27FC236}">
                    <a16:creationId xmlns:a16="http://schemas.microsoft.com/office/drawing/2014/main" id="{D12D66EA-F343-7EB0-4D76-D7F6A18A12ED}"/>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1757" name="Line 16">
                <a:extLst>
                  <a:ext uri="{FF2B5EF4-FFF2-40B4-BE49-F238E27FC236}">
                    <a16:creationId xmlns:a16="http://schemas.microsoft.com/office/drawing/2014/main" id="{901283F6-4022-51E8-BFC0-16428CF237D5}"/>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58" name="Line 17">
                <a:extLst>
                  <a:ext uri="{FF2B5EF4-FFF2-40B4-BE49-F238E27FC236}">
                    <a16:creationId xmlns:a16="http://schemas.microsoft.com/office/drawing/2014/main" id="{ADEF609E-6992-677F-F969-4B317FC259C7}"/>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88226"/>
                                        </p:tgtEl>
                                        <p:attrNameLst>
                                          <p:attrName>style.visibility</p:attrName>
                                        </p:attrNameLst>
                                      </p:cBhvr>
                                      <p:to>
                                        <p:strVal val="visible"/>
                                      </p:to>
                                    </p:set>
                                    <p:animEffect transition="in" filter="slide(fromBottom)">
                                      <p:cBhvr>
                                        <p:cTn id="7" dur="500"/>
                                        <p:tgtEl>
                                          <p:spTgt spid="1588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88228">
                                            <p:txEl>
                                              <p:pRg st="0" end="0"/>
                                            </p:txEl>
                                          </p:spTgt>
                                        </p:tgtEl>
                                        <p:attrNameLst>
                                          <p:attrName>style.visibility</p:attrName>
                                        </p:attrNameLst>
                                      </p:cBhvr>
                                      <p:to>
                                        <p:strVal val="visible"/>
                                      </p:to>
                                    </p:set>
                                    <p:anim calcmode="lin" valueType="num">
                                      <p:cBhvr additive="base">
                                        <p:cTn id="12" dur="500" fill="hold"/>
                                        <p:tgtEl>
                                          <p:spTgt spid="158822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882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88228">
                                            <p:txEl>
                                              <p:pRg st="1" end="1"/>
                                            </p:txEl>
                                          </p:spTgt>
                                        </p:tgtEl>
                                        <p:attrNameLst>
                                          <p:attrName>style.visibility</p:attrName>
                                        </p:attrNameLst>
                                      </p:cBhvr>
                                      <p:to>
                                        <p:strVal val="visible"/>
                                      </p:to>
                                    </p:set>
                                    <p:anim calcmode="lin" valueType="num">
                                      <p:cBhvr additive="base">
                                        <p:cTn id="18" dur="500" fill="hold"/>
                                        <p:tgtEl>
                                          <p:spTgt spid="158822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8822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88228">
                                            <p:txEl>
                                              <p:pRg st="2" end="2"/>
                                            </p:txEl>
                                          </p:spTgt>
                                        </p:tgtEl>
                                        <p:attrNameLst>
                                          <p:attrName>style.visibility</p:attrName>
                                        </p:attrNameLst>
                                      </p:cBhvr>
                                      <p:to>
                                        <p:strVal val="visible"/>
                                      </p:to>
                                    </p:set>
                                    <p:anim calcmode="lin" valueType="num">
                                      <p:cBhvr additive="base">
                                        <p:cTn id="24" dur="500" fill="hold"/>
                                        <p:tgtEl>
                                          <p:spTgt spid="158822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8822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588228">
                                            <p:txEl>
                                              <p:pRg st="3" end="3"/>
                                            </p:txEl>
                                          </p:spTgt>
                                        </p:tgtEl>
                                        <p:attrNameLst>
                                          <p:attrName>style.visibility</p:attrName>
                                        </p:attrNameLst>
                                      </p:cBhvr>
                                      <p:to>
                                        <p:strVal val="visible"/>
                                      </p:to>
                                    </p:set>
                                    <p:anim calcmode="lin" valueType="num">
                                      <p:cBhvr additive="base">
                                        <p:cTn id="30" dur="500" fill="hold"/>
                                        <p:tgtEl>
                                          <p:spTgt spid="158822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8822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82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a:extLst>
              <a:ext uri="{FF2B5EF4-FFF2-40B4-BE49-F238E27FC236}">
                <a16:creationId xmlns:a16="http://schemas.microsoft.com/office/drawing/2014/main" id="{5EF16885-D5D9-5873-EFFB-BAB4F337BDB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347A1E55-C904-4785-A730-DF3DE0BC1D76}" type="slidenum">
              <a:rPr lang="en-US" altLang="en-US" sz="2000" b="0">
                <a:solidFill>
                  <a:srgbClr val="BDDEFF"/>
                </a:solidFill>
              </a:rPr>
              <a:pPr/>
              <a:t>3</a:t>
            </a:fld>
            <a:endParaRPr lang="en-US" altLang="en-US" sz="2000" b="0">
              <a:solidFill>
                <a:srgbClr val="BDDEFF"/>
              </a:solidFill>
            </a:endParaRPr>
          </a:p>
        </p:txBody>
      </p:sp>
      <p:sp>
        <p:nvSpPr>
          <p:cNvPr id="1565698" name="Rectangle 2">
            <a:extLst>
              <a:ext uri="{FF2B5EF4-FFF2-40B4-BE49-F238E27FC236}">
                <a16:creationId xmlns:a16="http://schemas.microsoft.com/office/drawing/2014/main" id="{F658AEE4-3E89-824B-4FEF-61F947770FF3}"/>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65699" name="Rectangle 3">
            <a:extLst>
              <a:ext uri="{FF2B5EF4-FFF2-40B4-BE49-F238E27FC236}">
                <a16:creationId xmlns:a16="http://schemas.microsoft.com/office/drawing/2014/main" id="{7F3C50E8-07C1-4F78-7842-D5A6A2B29D63}"/>
              </a:ext>
            </a:extLst>
          </p:cNvPr>
          <p:cNvSpPr>
            <a:spLocks noGrp="1" noChangeArrowheads="1"/>
          </p:cNvSpPr>
          <p:nvPr>
            <p:ph type="title"/>
          </p:nvPr>
        </p:nvSpPr>
        <p:spPr>
          <a:xfrm>
            <a:off x="2363788" y="152400"/>
            <a:ext cx="6780212" cy="476250"/>
          </a:xfrm>
        </p:spPr>
        <p:txBody>
          <a:bodyPr/>
          <a:lstStyle/>
          <a:p>
            <a:pPr algn="ctr">
              <a:defRPr/>
            </a:pPr>
            <a:r>
              <a:rPr lang="en-US" sz="3600" dirty="0"/>
              <a:t>Developing Socializers</a:t>
            </a:r>
          </a:p>
        </p:txBody>
      </p:sp>
      <p:sp>
        <p:nvSpPr>
          <p:cNvPr id="1565700" name="Rectangle 4">
            <a:extLst>
              <a:ext uri="{FF2B5EF4-FFF2-40B4-BE49-F238E27FC236}">
                <a16:creationId xmlns:a16="http://schemas.microsoft.com/office/drawing/2014/main" id="{DC8E638E-CEF1-385C-6EA7-9E82964E164B}"/>
              </a:ext>
            </a:extLst>
          </p:cNvPr>
          <p:cNvSpPr>
            <a:spLocks noGrp="1" noChangeArrowheads="1"/>
          </p:cNvSpPr>
          <p:nvPr>
            <p:ph type="body" idx="1"/>
          </p:nvPr>
        </p:nvSpPr>
        <p:spPr>
          <a:xfrm>
            <a:off x="1724025" y="1930400"/>
            <a:ext cx="7219950" cy="4559300"/>
          </a:xfrm>
        </p:spPr>
        <p:txBody>
          <a:bodyPr/>
          <a:lstStyle/>
          <a:p>
            <a:pPr lvl="1">
              <a:lnSpc>
                <a:spcPct val="125000"/>
              </a:lnSpc>
              <a:spcBef>
                <a:spcPct val="0"/>
              </a:spcBef>
              <a:buClr>
                <a:srgbClr val="FFFFFF"/>
              </a:buClr>
            </a:pPr>
            <a:r>
              <a:rPr lang="en-US" altLang="en-US" sz="2400" b="1"/>
              <a:t>Release information in chunks</a:t>
            </a:r>
          </a:p>
          <a:p>
            <a:pPr lvl="1">
              <a:lnSpc>
                <a:spcPct val="125000"/>
              </a:lnSpc>
              <a:spcBef>
                <a:spcPct val="0"/>
              </a:spcBef>
              <a:buClr>
                <a:srgbClr val="FFFFFF"/>
              </a:buClr>
            </a:pPr>
            <a:r>
              <a:rPr lang="en-US" altLang="en-US" sz="2400" b="1"/>
              <a:t>Skip details and boring material</a:t>
            </a:r>
          </a:p>
          <a:p>
            <a:pPr lvl="1">
              <a:lnSpc>
                <a:spcPct val="125000"/>
              </a:lnSpc>
              <a:spcBef>
                <a:spcPct val="0"/>
              </a:spcBef>
              <a:buClr>
                <a:srgbClr val="FFFFFF"/>
              </a:buClr>
            </a:pPr>
            <a:r>
              <a:rPr lang="en-US" altLang="en-US" sz="2400" b="1"/>
              <a:t>Get them involved kinesthetically</a:t>
            </a:r>
          </a:p>
          <a:p>
            <a:pPr lvl="1">
              <a:lnSpc>
                <a:spcPct val="125000"/>
              </a:lnSpc>
              <a:spcBef>
                <a:spcPct val="0"/>
              </a:spcBef>
              <a:buClr>
                <a:srgbClr val="FFFFFF"/>
              </a:buClr>
            </a:pPr>
            <a:r>
              <a:rPr lang="en-US" altLang="en-US" sz="2400" b="1"/>
              <a:t>Let them show you what they are learning</a:t>
            </a:r>
          </a:p>
          <a:p>
            <a:pPr lvl="1">
              <a:lnSpc>
                <a:spcPct val="125000"/>
              </a:lnSpc>
              <a:spcBef>
                <a:spcPct val="0"/>
              </a:spcBef>
              <a:buClr>
                <a:srgbClr val="FFFFFF"/>
              </a:buClr>
            </a:pPr>
            <a:r>
              <a:rPr lang="en-US" altLang="en-US" sz="2400" b="1"/>
              <a:t>Be slow to criticize and quick to praise</a:t>
            </a:r>
          </a:p>
          <a:p>
            <a:pPr lvl="1">
              <a:lnSpc>
                <a:spcPct val="125000"/>
              </a:lnSpc>
              <a:spcBef>
                <a:spcPct val="0"/>
              </a:spcBef>
              <a:buClr>
                <a:srgbClr val="FFFFFF"/>
              </a:buClr>
            </a:pPr>
            <a:r>
              <a:rPr lang="en-US" altLang="en-US" sz="2400" b="1"/>
              <a:t>Let them teach concept to others</a:t>
            </a:r>
          </a:p>
        </p:txBody>
      </p:sp>
      <p:grpSp>
        <p:nvGrpSpPr>
          <p:cNvPr id="5126" name="Group 5">
            <a:extLst>
              <a:ext uri="{FF2B5EF4-FFF2-40B4-BE49-F238E27FC236}">
                <a16:creationId xmlns:a16="http://schemas.microsoft.com/office/drawing/2014/main" id="{7BA55458-25CB-FA12-3BCB-0351ABE2CB38}"/>
              </a:ext>
            </a:extLst>
          </p:cNvPr>
          <p:cNvGrpSpPr>
            <a:grpSpLocks/>
          </p:cNvGrpSpPr>
          <p:nvPr/>
        </p:nvGrpSpPr>
        <p:grpSpPr bwMode="auto">
          <a:xfrm>
            <a:off x="139700" y="0"/>
            <a:ext cx="804863" cy="782638"/>
            <a:chOff x="-869" y="776"/>
            <a:chExt cx="643" cy="645"/>
          </a:xfrm>
        </p:grpSpPr>
        <p:grpSp>
          <p:nvGrpSpPr>
            <p:cNvPr id="5128" name="Group 6">
              <a:extLst>
                <a:ext uri="{FF2B5EF4-FFF2-40B4-BE49-F238E27FC236}">
                  <a16:creationId xmlns:a16="http://schemas.microsoft.com/office/drawing/2014/main" id="{56352E6B-1A36-FB11-942C-849491AC2B47}"/>
                </a:ext>
              </a:extLst>
            </p:cNvPr>
            <p:cNvGrpSpPr>
              <a:grpSpLocks/>
            </p:cNvGrpSpPr>
            <p:nvPr/>
          </p:nvGrpSpPr>
          <p:grpSpPr bwMode="auto">
            <a:xfrm>
              <a:off x="-790" y="856"/>
              <a:ext cx="462" cy="459"/>
              <a:chOff x="-790" y="856"/>
              <a:chExt cx="462" cy="459"/>
            </a:xfrm>
          </p:grpSpPr>
          <p:sp>
            <p:nvSpPr>
              <p:cNvPr id="5136" name="Rectangle 7">
                <a:extLst>
                  <a:ext uri="{FF2B5EF4-FFF2-40B4-BE49-F238E27FC236}">
                    <a16:creationId xmlns:a16="http://schemas.microsoft.com/office/drawing/2014/main" id="{D438C3A4-FF3E-E121-AE0B-659DEED0DDEA}"/>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7" name="Rectangle 8">
                <a:extLst>
                  <a:ext uri="{FF2B5EF4-FFF2-40B4-BE49-F238E27FC236}">
                    <a16:creationId xmlns:a16="http://schemas.microsoft.com/office/drawing/2014/main" id="{B42F8EE6-9068-1329-CAC1-1B48F412C30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8" name="Rectangle 9">
                <a:extLst>
                  <a:ext uri="{FF2B5EF4-FFF2-40B4-BE49-F238E27FC236}">
                    <a16:creationId xmlns:a16="http://schemas.microsoft.com/office/drawing/2014/main" id="{DA6CD9D9-930A-F486-D7EE-5F177D8E0E94}"/>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9" name="Rectangle 10">
                <a:extLst>
                  <a:ext uri="{FF2B5EF4-FFF2-40B4-BE49-F238E27FC236}">
                    <a16:creationId xmlns:a16="http://schemas.microsoft.com/office/drawing/2014/main" id="{0D16DD85-FD99-F97A-DE9F-55B3425D2BBD}"/>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5129" name="Group 11">
              <a:extLst>
                <a:ext uri="{FF2B5EF4-FFF2-40B4-BE49-F238E27FC236}">
                  <a16:creationId xmlns:a16="http://schemas.microsoft.com/office/drawing/2014/main" id="{D4C22ACA-67DB-CD0C-66EC-811839BBA73C}"/>
                </a:ext>
              </a:extLst>
            </p:cNvPr>
            <p:cNvGrpSpPr>
              <a:grpSpLocks/>
            </p:cNvGrpSpPr>
            <p:nvPr/>
          </p:nvGrpSpPr>
          <p:grpSpPr bwMode="auto">
            <a:xfrm>
              <a:off x="-869" y="776"/>
              <a:ext cx="643" cy="645"/>
              <a:chOff x="142" y="607"/>
              <a:chExt cx="739" cy="742"/>
            </a:xfrm>
          </p:grpSpPr>
          <p:sp>
            <p:nvSpPr>
              <p:cNvPr id="5130" name="Rectangle 12">
                <a:extLst>
                  <a:ext uri="{FF2B5EF4-FFF2-40B4-BE49-F238E27FC236}">
                    <a16:creationId xmlns:a16="http://schemas.microsoft.com/office/drawing/2014/main" id="{8EEC47A4-A618-AD5A-77E7-4FE0C5B5F059}"/>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1" name="Rectangle 13">
                <a:extLst>
                  <a:ext uri="{FF2B5EF4-FFF2-40B4-BE49-F238E27FC236}">
                    <a16:creationId xmlns:a16="http://schemas.microsoft.com/office/drawing/2014/main" id="{A6B21FAD-46FA-215D-4289-40B509077A73}"/>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2" name="Rectangle 14">
                <a:extLst>
                  <a:ext uri="{FF2B5EF4-FFF2-40B4-BE49-F238E27FC236}">
                    <a16:creationId xmlns:a16="http://schemas.microsoft.com/office/drawing/2014/main" id="{EB8A39A7-81A2-41FB-50AC-8FFDC0BD7A7B}"/>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3" name="Rectangle 15">
                <a:extLst>
                  <a:ext uri="{FF2B5EF4-FFF2-40B4-BE49-F238E27FC236}">
                    <a16:creationId xmlns:a16="http://schemas.microsoft.com/office/drawing/2014/main" id="{5B34E1FC-042D-8105-743E-979EADE04C2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5134" name="Line 16">
                <a:extLst>
                  <a:ext uri="{FF2B5EF4-FFF2-40B4-BE49-F238E27FC236}">
                    <a16:creationId xmlns:a16="http://schemas.microsoft.com/office/drawing/2014/main" id="{1F4DF0D1-EB66-5CE7-A024-907C953BF60E}"/>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5" name="Line 17">
                <a:extLst>
                  <a:ext uri="{FF2B5EF4-FFF2-40B4-BE49-F238E27FC236}">
                    <a16:creationId xmlns:a16="http://schemas.microsoft.com/office/drawing/2014/main" id="{6FD71296-AE30-D9DB-1BD3-98FECBD91BF2}"/>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1565714" name="Rectangle 18">
            <a:extLst>
              <a:ext uri="{FF2B5EF4-FFF2-40B4-BE49-F238E27FC236}">
                <a16:creationId xmlns:a16="http://schemas.microsoft.com/office/drawing/2014/main" id="{B04F76E9-57C6-0855-1211-0F11FBDAF35B}"/>
              </a:ext>
            </a:extLst>
          </p:cNvPr>
          <p:cNvSpPr>
            <a:spLocks noChangeArrowheads="1"/>
          </p:cNvSpPr>
          <p:nvPr/>
        </p:nvSpPr>
        <p:spPr bwMode="auto">
          <a:xfrm>
            <a:off x="665163" y="1252538"/>
            <a:ext cx="184150" cy="76200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1" hangingPunct="1">
              <a:defRPr/>
            </a:pPr>
            <a:endParaRPr lang="en-US" sz="4400" dirty="0">
              <a:solidFill>
                <a:srgbClr val="FFCC66"/>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65698"/>
                                        </p:tgtEl>
                                        <p:attrNameLst>
                                          <p:attrName>style.visibility</p:attrName>
                                        </p:attrNameLst>
                                      </p:cBhvr>
                                      <p:to>
                                        <p:strVal val="visible"/>
                                      </p:to>
                                    </p:set>
                                    <p:animEffect transition="in" filter="slide(fromBottom)">
                                      <p:cBhvr>
                                        <p:cTn id="7" dur="500"/>
                                        <p:tgtEl>
                                          <p:spTgt spid="1565698"/>
                                        </p:tgtEl>
                                      </p:cBhvr>
                                    </p:animEffect>
                                  </p:childTnLst>
                                </p:cTn>
                              </p:par>
                              <p:par>
                                <p:cTn id="8" presetID="22" presetClass="entr" presetSubtype="4" fill="hold" nodeType="withEffect" nodePh="1">
                                  <p:stCondLst>
                                    <p:cond delay="200"/>
                                  </p:stCondLst>
                                  <p:endCondLst>
                                    <p:cond evt="begin" delay="0">
                                      <p:tn val="8"/>
                                    </p:cond>
                                  </p:endCondLst>
                                  <p:childTnLst>
                                    <p:set>
                                      <p:cBhvr>
                                        <p:cTn id="9" dur="1" fill="hold">
                                          <p:stCondLst>
                                            <p:cond delay="0"/>
                                          </p:stCondLst>
                                        </p:cTn>
                                        <p:tgtEl>
                                          <p:spTgt spid="1565714"/>
                                        </p:tgtEl>
                                        <p:attrNameLst>
                                          <p:attrName>style.visibility</p:attrName>
                                        </p:attrNameLst>
                                      </p:cBhvr>
                                      <p:to>
                                        <p:strVal val="visible"/>
                                      </p:to>
                                    </p:set>
                                    <p:animEffect transition="in" filter="wipe(down)">
                                      <p:cBhvr>
                                        <p:cTn id="10" dur="500"/>
                                        <p:tgtEl>
                                          <p:spTgt spid="156571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565700">
                                            <p:txEl>
                                              <p:pRg st="0" end="0"/>
                                            </p:txEl>
                                          </p:spTgt>
                                        </p:tgtEl>
                                        <p:attrNameLst>
                                          <p:attrName>style.visibility</p:attrName>
                                        </p:attrNameLst>
                                      </p:cBhvr>
                                      <p:to>
                                        <p:strVal val="visible"/>
                                      </p:to>
                                    </p:set>
                                    <p:anim calcmode="lin" valueType="num">
                                      <p:cBhvr additive="base">
                                        <p:cTn id="15" dur="500" fill="hold"/>
                                        <p:tgtEl>
                                          <p:spTgt spid="1565700">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657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1565700">
                                            <p:txEl>
                                              <p:pRg st="1" end="1"/>
                                            </p:txEl>
                                          </p:spTgt>
                                        </p:tgtEl>
                                        <p:attrNameLst>
                                          <p:attrName>style.visibility</p:attrName>
                                        </p:attrNameLst>
                                      </p:cBhvr>
                                      <p:to>
                                        <p:strVal val="visible"/>
                                      </p:to>
                                    </p:set>
                                    <p:anim calcmode="lin" valueType="num">
                                      <p:cBhvr additive="base">
                                        <p:cTn id="21" dur="500" fill="hold"/>
                                        <p:tgtEl>
                                          <p:spTgt spid="1565700">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6570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565700">
                                            <p:txEl>
                                              <p:pRg st="2" end="2"/>
                                            </p:txEl>
                                          </p:spTgt>
                                        </p:tgtEl>
                                        <p:attrNameLst>
                                          <p:attrName>style.visibility</p:attrName>
                                        </p:attrNameLst>
                                      </p:cBhvr>
                                      <p:to>
                                        <p:strVal val="visible"/>
                                      </p:to>
                                    </p:set>
                                    <p:anim calcmode="lin" valueType="num">
                                      <p:cBhvr additive="base">
                                        <p:cTn id="27" dur="500" fill="hold"/>
                                        <p:tgtEl>
                                          <p:spTgt spid="1565700">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6570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565700">
                                            <p:txEl>
                                              <p:pRg st="3" end="3"/>
                                            </p:txEl>
                                          </p:spTgt>
                                        </p:tgtEl>
                                        <p:attrNameLst>
                                          <p:attrName>style.visibility</p:attrName>
                                        </p:attrNameLst>
                                      </p:cBhvr>
                                      <p:to>
                                        <p:strVal val="visible"/>
                                      </p:to>
                                    </p:set>
                                    <p:anim calcmode="lin" valueType="num">
                                      <p:cBhvr additive="base">
                                        <p:cTn id="33" dur="500" fill="hold"/>
                                        <p:tgtEl>
                                          <p:spTgt spid="1565700">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6570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565700">
                                            <p:txEl>
                                              <p:pRg st="4" end="4"/>
                                            </p:txEl>
                                          </p:spTgt>
                                        </p:tgtEl>
                                        <p:attrNameLst>
                                          <p:attrName>style.visibility</p:attrName>
                                        </p:attrNameLst>
                                      </p:cBhvr>
                                      <p:to>
                                        <p:strVal val="visible"/>
                                      </p:to>
                                    </p:set>
                                    <p:anim calcmode="lin" valueType="num">
                                      <p:cBhvr additive="base">
                                        <p:cTn id="39" dur="500" fill="hold"/>
                                        <p:tgtEl>
                                          <p:spTgt spid="1565700">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56570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1565700">
                                            <p:txEl>
                                              <p:pRg st="5" end="5"/>
                                            </p:txEl>
                                          </p:spTgt>
                                        </p:tgtEl>
                                        <p:attrNameLst>
                                          <p:attrName>style.visibility</p:attrName>
                                        </p:attrNameLst>
                                      </p:cBhvr>
                                      <p:to>
                                        <p:strVal val="visible"/>
                                      </p:to>
                                    </p:set>
                                    <p:anim calcmode="lin" valueType="num">
                                      <p:cBhvr additive="base">
                                        <p:cTn id="45" dur="500" fill="hold"/>
                                        <p:tgtEl>
                                          <p:spTgt spid="1565700">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56570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5698" grpId="0" animBg="1"/>
      <p:bldP spid="15657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a:extLst>
              <a:ext uri="{FF2B5EF4-FFF2-40B4-BE49-F238E27FC236}">
                <a16:creationId xmlns:a16="http://schemas.microsoft.com/office/drawing/2014/main" id="{CD0F91D7-6699-AD0E-94CE-A5BA19BA8AD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1578DCDD-AC4C-4A18-849E-9ECD253EF7CF}" type="slidenum">
              <a:rPr lang="en-US" altLang="en-US" sz="2000" b="0">
                <a:solidFill>
                  <a:srgbClr val="BDDEFF"/>
                </a:solidFill>
              </a:rPr>
              <a:pPr/>
              <a:t>30</a:t>
            </a:fld>
            <a:endParaRPr lang="en-US" altLang="en-US" sz="2000" b="0">
              <a:solidFill>
                <a:srgbClr val="BDDEFF"/>
              </a:solidFill>
            </a:endParaRPr>
          </a:p>
        </p:txBody>
      </p:sp>
      <p:sp>
        <p:nvSpPr>
          <p:cNvPr id="1620994" name="Rectangle 2">
            <a:extLst>
              <a:ext uri="{FF2B5EF4-FFF2-40B4-BE49-F238E27FC236}">
                <a16:creationId xmlns:a16="http://schemas.microsoft.com/office/drawing/2014/main" id="{61014A10-F4A8-F15C-4564-08526C1C3910}"/>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0995" name="Rectangle 3">
            <a:extLst>
              <a:ext uri="{FF2B5EF4-FFF2-40B4-BE49-F238E27FC236}">
                <a16:creationId xmlns:a16="http://schemas.microsoft.com/office/drawing/2014/main" id="{A4F41673-9ACA-A3CB-52EF-DC36C6CF3C85}"/>
              </a:ext>
            </a:extLst>
          </p:cNvPr>
          <p:cNvSpPr>
            <a:spLocks noGrp="1" noChangeArrowheads="1"/>
          </p:cNvSpPr>
          <p:nvPr>
            <p:ph type="body" idx="1"/>
          </p:nvPr>
        </p:nvSpPr>
        <p:spPr>
          <a:xfrm>
            <a:off x="1606550" y="1476375"/>
            <a:ext cx="7327900" cy="4545013"/>
          </a:xfrm>
        </p:spPr>
        <p:txBody>
          <a:bodyPr/>
          <a:lstStyle/>
          <a:p>
            <a:pPr lvl="1">
              <a:lnSpc>
                <a:spcPts val="2700"/>
              </a:lnSpc>
              <a:spcAft>
                <a:spcPct val="25000"/>
              </a:spcAft>
            </a:pPr>
            <a:r>
              <a:rPr lang="en-US" altLang="en-US" sz="2000" b="1"/>
              <a:t>Take time to answer their most critical questions about structure and/or guidance they require in a specific situation. </a:t>
            </a:r>
          </a:p>
          <a:p>
            <a:pPr lvl="1">
              <a:lnSpc>
                <a:spcPts val="2700"/>
              </a:lnSpc>
              <a:spcAft>
                <a:spcPct val="25000"/>
              </a:spcAft>
            </a:pPr>
            <a:r>
              <a:rPr lang="en-US" altLang="en-US" sz="2000" b="1"/>
              <a:t>The more they understand the details, the more likely they will be to complete the task properly. Be sure to establish deadlines. “Angela, the court date on the Mortimer case has been moved up to Monday, so we have to respond by speeding things up a bit. It will proceed almost as efficiently as if you researched everything by yourself if we enlist two associates to help you work, under your direction, on tasks you delegate to them and then review. Before getting started, do you have any preferences on the </a:t>
            </a:r>
            <a:r>
              <a:rPr lang="en-US" altLang="en-US" sz="2000" b="1" i="1"/>
              <a:t>who's</a:t>
            </a:r>
            <a:r>
              <a:rPr lang="en-US" altLang="en-US" sz="2000" b="1"/>
              <a:t> or </a:t>
            </a:r>
            <a:r>
              <a:rPr lang="en-US" altLang="en-US" sz="2000" b="1" i="1"/>
              <a:t>how to's</a:t>
            </a:r>
            <a:r>
              <a:rPr lang="en-US" altLang="en-US" sz="2000" b="1"/>
              <a:t> of this process that you think are essential to check with me at this time?”</a:t>
            </a:r>
          </a:p>
        </p:txBody>
      </p:sp>
      <p:sp>
        <p:nvSpPr>
          <p:cNvPr id="1620996" name="Rectangle 4">
            <a:extLst>
              <a:ext uri="{FF2B5EF4-FFF2-40B4-BE49-F238E27FC236}">
                <a16:creationId xmlns:a16="http://schemas.microsoft.com/office/drawing/2014/main" id="{83220E31-90FB-2244-8391-DDDBBCCB09A1}"/>
              </a:ext>
            </a:extLst>
          </p:cNvPr>
          <p:cNvSpPr>
            <a:spLocks noGrp="1" noChangeArrowheads="1"/>
          </p:cNvSpPr>
          <p:nvPr>
            <p:ph type="title"/>
          </p:nvPr>
        </p:nvSpPr>
        <p:spPr>
          <a:xfrm>
            <a:off x="2363788" y="153988"/>
            <a:ext cx="6481762" cy="446087"/>
          </a:xfrm>
        </p:spPr>
        <p:txBody>
          <a:bodyPr/>
          <a:lstStyle/>
          <a:p>
            <a:pPr>
              <a:defRPr/>
            </a:pPr>
            <a:r>
              <a:rPr lang="en-US" sz="3600" dirty="0"/>
              <a:t>Delegating to Directors…</a:t>
            </a:r>
          </a:p>
        </p:txBody>
      </p:sp>
      <p:grpSp>
        <p:nvGrpSpPr>
          <p:cNvPr id="32774" name="Group 5">
            <a:extLst>
              <a:ext uri="{FF2B5EF4-FFF2-40B4-BE49-F238E27FC236}">
                <a16:creationId xmlns:a16="http://schemas.microsoft.com/office/drawing/2014/main" id="{9A54D0F6-4519-AF5A-81EE-B226F044EF40}"/>
              </a:ext>
            </a:extLst>
          </p:cNvPr>
          <p:cNvGrpSpPr>
            <a:grpSpLocks/>
          </p:cNvGrpSpPr>
          <p:nvPr/>
        </p:nvGrpSpPr>
        <p:grpSpPr bwMode="auto">
          <a:xfrm>
            <a:off x="139700" y="0"/>
            <a:ext cx="804863" cy="782638"/>
            <a:chOff x="-869" y="776"/>
            <a:chExt cx="643" cy="645"/>
          </a:xfrm>
        </p:grpSpPr>
        <p:grpSp>
          <p:nvGrpSpPr>
            <p:cNvPr id="32775" name="Group 6">
              <a:extLst>
                <a:ext uri="{FF2B5EF4-FFF2-40B4-BE49-F238E27FC236}">
                  <a16:creationId xmlns:a16="http://schemas.microsoft.com/office/drawing/2014/main" id="{1A9445FE-082F-BD97-E9A2-9BEE662C3B63}"/>
                </a:ext>
              </a:extLst>
            </p:cNvPr>
            <p:cNvGrpSpPr>
              <a:grpSpLocks/>
            </p:cNvGrpSpPr>
            <p:nvPr/>
          </p:nvGrpSpPr>
          <p:grpSpPr bwMode="auto">
            <a:xfrm>
              <a:off x="-790" y="856"/>
              <a:ext cx="462" cy="459"/>
              <a:chOff x="-790" y="856"/>
              <a:chExt cx="462" cy="459"/>
            </a:xfrm>
          </p:grpSpPr>
          <p:sp>
            <p:nvSpPr>
              <p:cNvPr id="32783" name="Rectangle 7">
                <a:extLst>
                  <a:ext uri="{FF2B5EF4-FFF2-40B4-BE49-F238E27FC236}">
                    <a16:creationId xmlns:a16="http://schemas.microsoft.com/office/drawing/2014/main" id="{8D343725-B18C-DDE8-32E1-65727FA11866}"/>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84" name="Rectangle 8">
                <a:extLst>
                  <a:ext uri="{FF2B5EF4-FFF2-40B4-BE49-F238E27FC236}">
                    <a16:creationId xmlns:a16="http://schemas.microsoft.com/office/drawing/2014/main" id="{9D30261F-7372-1A14-D732-37C75FE82E8B}"/>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85" name="Rectangle 9">
                <a:extLst>
                  <a:ext uri="{FF2B5EF4-FFF2-40B4-BE49-F238E27FC236}">
                    <a16:creationId xmlns:a16="http://schemas.microsoft.com/office/drawing/2014/main" id="{5E11B935-5215-2F4B-7C5A-2F676C3E93BE}"/>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86" name="Rectangle 10">
                <a:extLst>
                  <a:ext uri="{FF2B5EF4-FFF2-40B4-BE49-F238E27FC236}">
                    <a16:creationId xmlns:a16="http://schemas.microsoft.com/office/drawing/2014/main" id="{CB795169-0DD6-538D-CDA0-DF4B27C6426F}"/>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2776" name="Group 11">
              <a:extLst>
                <a:ext uri="{FF2B5EF4-FFF2-40B4-BE49-F238E27FC236}">
                  <a16:creationId xmlns:a16="http://schemas.microsoft.com/office/drawing/2014/main" id="{69B2CE9F-18DA-96E0-9875-495785911CF8}"/>
                </a:ext>
              </a:extLst>
            </p:cNvPr>
            <p:cNvGrpSpPr>
              <a:grpSpLocks/>
            </p:cNvGrpSpPr>
            <p:nvPr/>
          </p:nvGrpSpPr>
          <p:grpSpPr bwMode="auto">
            <a:xfrm>
              <a:off x="-869" y="776"/>
              <a:ext cx="643" cy="645"/>
              <a:chOff x="142" y="607"/>
              <a:chExt cx="739" cy="742"/>
            </a:xfrm>
          </p:grpSpPr>
          <p:sp>
            <p:nvSpPr>
              <p:cNvPr id="32777" name="Rectangle 12">
                <a:extLst>
                  <a:ext uri="{FF2B5EF4-FFF2-40B4-BE49-F238E27FC236}">
                    <a16:creationId xmlns:a16="http://schemas.microsoft.com/office/drawing/2014/main" id="{ABF675F3-254D-7332-C295-5469E50060F2}"/>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78" name="Rectangle 13">
                <a:extLst>
                  <a:ext uri="{FF2B5EF4-FFF2-40B4-BE49-F238E27FC236}">
                    <a16:creationId xmlns:a16="http://schemas.microsoft.com/office/drawing/2014/main" id="{35C201F2-D779-764C-10F7-7695DC3C4C26}"/>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79" name="Rectangle 14">
                <a:extLst>
                  <a:ext uri="{FF2B5EF4-FFF2-40B4-BE49-F238E27FC236}">
                    <a16:creationId xmlns:a16="http://schemas.microsoft.com/office/drawing/2014/main" id="{9171F2C7-E484-CB8C-A703-08BB0CAEC706}"/>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80" name="Rectangle 15">
                <a:extLst>
                  <a:ext uri="{FF2B5EF4-FFF2-40B4-BE49-F238E27FC236}">
                    <a16:creationId xmlns:a16="http://schemas.microsoft.com/office/drawing/2014/main" id="{90CBD8EC-A92A-D5C4-6D4A-1AAFED72791C}"/>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2781" name="Line 16">
                <a:extLst>
                  <a:ext uri="{FF2B5EF4-FFF2-40B4-BE49-F238E27FC236}">
                    <a16:creationId xmlns:a16="http://schemas.microsoft.com/office/drawing/2014/main" id="{F083F7A5-60A5-C485-4254-E3B92762CDCF}"/>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2" name="Line 17">
                <a:extLst>
                  <a:ext uri="{FF2B5EF4-FFF2-40B4-BE49-F238E27FC236}">
                    <a16:creationId xmlns:a16="http://schemas.microsoft.com/office/drawing/2014/main" id="{478EE9B6-E04C-D25D-DAF6-74C0D81A231F}"/>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0994"/>
                                        </p:tgtEl>
                                        <p:attrNameLst>
                                          <p:attrName>style.visibility</p:attrName>
                                        </p:attrNameLst>
                                      </p:cBhvr>
                                      <p:to>
                                        <p:strVal val="visible"/>
                                      </p:to>
                                    </p:set>
                                    <p:animEffect transition="in" filter="slide(fromBottom)">
                                      <p:cBhvr>
                                        <p:cTn id="7" dur="500"/>
                                        <p:tgtEl>
                                          <p:spTgt spid="16209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0995">
                                            <p:txEl>
                                              <p:pRg st="0" end="0"/>
                                            </p:txEl>
                                          </p:spTgt>
                                        </p:tgtEl>
                                        <p:attrNameLst>
                                          <p:attrName>style.visibility</p:attrName>
                                        </p:attrNameLst>
                                      </p:cBhvr>
                                      <p:to>
                                        <p:strVal val="visible"/>
                                      </p:to>
                                    </p:set>
                                    <p:anim calcmode="lin" valueType="num">
                                      <p:cBhvr additive="base">
                                        <p:cTn id="12" dur="500" fill="hold"/>
                                        <p:tgtEl>
                                          <p:spTgt spid="162099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09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0995">
                                            <p:txEl>
                                              <p:pRg st="1" end="1"/>
                                            </p:txEl>
                                          </p:spTgt>
                                        </p:tgtEl>
                                        <p:attrNameLst>
                                          <p:attrName>style.visibility</p:attrName>
                                        </p:attrNameLst>
                                      </p:cBhvr>
                                      <p:to>
                                        <p:strVal val="visible"/>
                                      </p:to>
                                    </p:set>
                                    <p:anim calcmode="lin" valueType="num">
                                      <p:cBhvr additive="base">
                                        <p:cTn id="18" dur="500" fill="hold"/>
                                        <p:tgtEl>
                                          <p:spTgt spid="162099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099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099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a:extLst>
              <a:ext uri="{FF2B5EF4-FFF2-40B4-BE49-F238E27FC236}">
                <a16:creationId xmlns:a16="http://schemas.microsoft.com/office/drawing/2014/main" id="{0A26664C-B777-F0BF-A719-15A79D10A16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F70A6419-54B4-4C45-BCB9-B60F192D687D}" type="slidenum">
              <a:rPr lang="en-US" altLang="en-US" sz="2000" b="0">
                <a:solidFill>
                  <a:srgbClr val="BDDEFF"/>
                </a:solidFill>
              </a:rPr>
              <a:pPr/>
              <a:t>31</a:t>
            </a:fld>
            <a:endParaRPr lang="en-US" altLang="en-US" sz="2000" b="0">
              <a:solidFill>
                <a:srgbClr val="BDDEFF"/>
              </a:solidFill>
            </a:endParaRPr>
          </a:p>
        </p:txBody>
      </p:sp>
      <p:sp>
        <p:nvSpPr>
          <p:cNvPr id="1622018" name="Rectangle 2">
            <a:extLst>
              <a:ext uri="{FF2B5EF4-FFF2-40B4-BE49-F238E27FC236}">
                <a16:creationId xmlns:a16="http://schemas.microsoft.com/office/drawing/2014/main" id="{8E3BAB6D-5D03-A9EF-E5B2-89B369FC990D}"/>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2019" name="Rectangle 3">
            <a:extLst>
              <a:ext uri="{FF2B5EF4-FFF2-40B4-BE49-F238E27FC236}">
                <a16:creationId xmlns:a16="http://schemas.microsoft.com/office/drawing/2014/main" id="{8BBCC8FD-72A4-4993-94CE-97B943688DCD}"/>
              </a:ext>
            </a:extLst>
          </p:cNvPr>
          <p:cNvSpPr>
            <a:spLocks noGrp="1" noChangeArrowheads="1"/>
          </p:cNvSpPr>
          <p:nvPr>
            <p:ph type="title"/>
          </p:nvPr>
        </p:nvSpPr>
        <p:spPr>
          <a:xfrm>
            <a:off x="2363788" y="152400"/>
            <a:ext cx="6483350" cy="476250"/>
          </a:xfrm>
        </p:spPr>
        <p:txBody>
          <a:bodyPr/>
          <a:lstStyle/>
          <a:p>
            <a:pPr>
              <a:defRPr/>
            </a:pPr>
            <a:r>
              <a:rPr lang="en-US" sz="3600" dirty="0"/>
              <a:t>Delegating to Socializers…</a:t>
            </a:r>
          </a:p>
        </p:txBody>
      </p:sp>
      <p:sp>
        <p:nvSpPr>
          <p:cNvPr id="1622020" name="Rectangle 4">
            <a:extLst>
              <a:ext uri="{FF2B5EF4-FFF2-40B4-BE49-F238E27FC236}">
                <a16:creationId xmlns:a16="http://schemas.microsoft.com/office/drawing/2014/main" id="{951ADCC5-DDEB-1728-C8D0-6C7105D207B9}"/>
              </a:ext>
            </a:extLst>
          </p:cNvPr>
          <p:cNvSpPr>
            <a:spLocks noGrp="1" noChangeArrowheads="1"/>
          </p:cNvSpPr>
          <p:nvPr>
            <p:ph type="body" idx="1"/>
          </p:nvPr>
        </p:nvSpPr>
        <p:spPr>
          <a:xfrm>
            <a:off x="1500188" y="1438275"/>
            <a:ext cx="7643812" cy="5419725"/>
          </a:xfrm>
        </p:spPr>
        <p:txBody>
          <a:bodyPr/>
          <a:lstStyle/>
          <a:p>
            <a:pPr lvl="1"/>
            <a:r>
              <a:rPr lang="en-US" altLang="en-US" sz="2000" b="1"/>
              <a:t>Receive clear agreements; set up check points/times to avoid long stretches with no progress reports. </a:t>
            </a:r>
          </a:p>
          <a:p>
            <a:pPr lvl="1"/>
            <a:r>
              <a:rPr lang="en-US" altLang="en-US" sz="2000" b="1"/>
              <a:t>Socializers are often concept people who come up with plenty of ideas, but not necessarily the means of carrying them out, so steer them toward ways of assuring the implementation of those ideas.</a:t>
            </a:r>
          </a:p>
          <a:p>
            <a:pPr lvl="1"/>
            <a:r>
              <a:rPr lang="en-US" altLang="en-US" sz="2000" b="1"/>
              <a:t>“Olivia, this proposal for the King Company looks good so far, but how about including more direct benefits for each employee. Marian has surveys filled out by each employee. Get together with her, bounce some ideas around, and then include more essential information about the eight or so key people in your proposal. Add some extra </a:t>
            </a:r>
            <a:r>
              <a:rPr lang="en-US" altLang="en-US" sz="2000" b="1" i="1"/>
              <a:t>plus points</a:t>
            </a:r>
            <a:r>
              <a:rPr lang="en-US" altLang="en-US" sz="2000" b="1"/>
              <a:t> on the others…12 pages in all. In this manner, you should do the job very well. And, Olivia, thanks for making the extra effort on this project. It's really important to all of us.”</a:t>
            </a:r>
          </a:p>
        </p:txBody>
      </p:sp>
      <p:grpSp>
        <p:nvGrpSpPr>
          <p:cNvPr id="33798" name="Group 5">
            <a:extLst>
              <a:ext uri="{FF2B5EF4-FFF2-40B4-BE49-F238E27FC236}">
                <a16:creationId xmlns:a16="http://schemas.microsoft.com/office/drawing/2014/main" id="{AF86EC9F-9628-F1FF-A0E8-B8CD15B57CE4}"/>
              </a:ext>
            </a:extLst>
          </p:cNvPr>
          <p:cNvGrpSpPr>
            <a:grpSpLocks/>
          </p:cNvGrpSpPr>
          <p:nvPr/>
        </p:nvGrpSpPr>
        <p:grpSpPr bwMode="auto">
          <a:xfrm>
            <a:off x="139700" y="0"/>
            <a:ext cx="804863" cy="782638"/>
            <a:chOff x="-869" y="776"/>
            <a:chExt cx="643" cy="645"/>
          </a:xfrm>
        </p:grpSpPr>
        <p:grpSp>
          <p:nvGrpSpPr>
            <p:cNvPr id="33799" name="Group 6">
              <a:extLst>
                <a:ext uri="{FF2B5EF4-FFF2-40B4-BE49-F238E27FC236}">
                  <a16:creationId xmlns:a16="http://schemas.microsoft.com/office/drawing/2014/main" id="{E3275ACB-F216-7E1F-77BD-43736AA76999}"/>
                </a:ext>
              </a:extLst>
            </p:cNvPr>
            <p:cNvGrpSpPr>
              <a:grpSpLocks/>
            </p:cNvGrpSpPr>
            <p:nvPr/>
          </p:nvGrpSpPr>
          <p:grpSpPr bwMode="auto">
            <a:xfrm>
              <a:off x="-790" y="856"/>
              <a:ext cx="462" cy="459"/>
              <a:chOff x="-790" y="856"/>
              <a:chExt cx="462" cy="459"/>
            </a:xfrm>
          </p:grpSpPr>
          <p:sp>
            <p:nvSpPr>
              <p:cNvPr id="33807" name="Rectangle 7">
                <a:extLst>
                  <a:ext uri="{FF2B5EF4-FFF2-40B4-BE49-F238E27FC236}">
                    <a16:creationId xmlns:a16="http://schemas.microsoft.com/office/drawing/2014/main" id="{E1292063-F4AD-56BE-26E9-275B11E61F19}"/>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08" name="Rectangle 8">
                <a:extLst>
                  <a:ext uri="{FF2B5EF4-FFF2-40B4-BE49-F238E27FC236}">
                    <a16:creationId xmlns:a16="http://schemas.microsoft.com/office/drawing/2014/main" id="{583FCE4D-8D21-8BB8-8036-7F7B098CA5C8}"/>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09" name="Rectangle 9">
                <a:extLst>
                  <a:ext uri="{FF2B5EF4-FFF2-40B4-BE49-F238E27FC236}">
                    <a16:creationId xmlns:a16="http://schemas.microsoft.com/office/drawing/2014/main" id="{47A4EDE8-64BD-731C-8F98-06D7EDBE7294}"/>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10" name="Rectangle 10">
                <a:extLst>
                  <a:ext uri="{FF2B5EF4-FFF2-40B4-BE49-F238E27FC236}">
                    <a16:creationId xmlns:a16="http://schemas.microsoft.com/office/drawing/2014/main" id="{4E27D7B0-833A-FED5-227B-FEC2F816D9A2}"/>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3800" name="Group 11">
              <a:extLst>
                <a:ext uri="{FF2B5EF4-FFF2-40B4-BE49-F238E27FC236}">
                  <a16:creationId xmlns:a16="http://schemas.microsoft.com/office/drawing/2014/main" id="{4D82E104-13D4-2E2B-7D73-8B46B0820F6C}"/>
                </a:ext>
              </a:extLst>
            </p:cNvPr>
            <p:cNvGrpSpPr>
              <a:grpSpLocks/>
            </p:cNvGrpSpPr>
            <p:nvPr/>
          </p:nvGrpSpPr>
          <p:grpSpPr bwMode="auto">
            <a:xfrm>
              <a:off x="-869" y="776"/>
              <a:ext cx="643" cy="645"/>
              <a:chOff x="142" y="607"/>
              <a:chExt cx="739" cy="742"/>
            </a:xfrm>
          </p:grpSpPr>
          <p:sp>
            <p:nvSpPr>
              <p:cNvPr id="33801" name="Rectangle 12">
                <a:extLst>
                  <a:ext uri="{FF2B5EF4-FFF2-40B4-BE49-F238E27FC236}">
                    <a16:creationId xmlns:a16="http://schemas.microsoft.com/office/drawing/2014/main" id="{65FA05DC-C06C-D158-9522-5FE63038D3C2}"/>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02" name="Rectangle 13">
                <a:extLst>
                  <a:ext uri="{FF2B5EF4-FFF2-40B4-BE49-F238E27FC236}">
                    <a16:creationId xmlns:a16="http://schemas.microsoft.com/office/drawing/2014/main" id="{F1717115-91BB-5C4B-9012-598D04F8D4CB}"/>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03" name="Rectangle 14">
                <a:extLst>
                  <a:ext uri="{FF2B5EF4-FFF2-40B4-BE49-F238E27FC236}">
                    <a16:creationId xmlns:a16="http://schemas.microsoft.com/office/drawing/2014/main" id="{BA2ED2EA-C3DE-916F-A177-7D79FC4C335E}"/>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04" name="Rectangle 15">
                <a:extLst>
                  <a:ext uri="{FF2B5EF4-FFF2-40B4-BE49-F238E27FC236}">
                    <a16:creationId xmlns:a16="http://schemas.microsoft.com/office/drawing/2014/main" id="{D2EBF266-63F9-BCE0-57DC-BFD609D9231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3805" name="Line 16">
                <a:extLst>
                  <a:ext uri="{FF2B5EF4-FFF2-40B4-BE49-F238E27FC236}">
                    <a16:creationId xmlns:a16="http://schemas.microsoft.com/office/drawing/2014/main" id="{B9CCCDDC-E4FC-D0B8-0433-5A1A0D0F1C99}"/>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6" name="Line 17">
                <a:extLst>
                  <a:ext uri="{FF2B5EF4-FFF2-40B4-BE49-F238E27FC236}">
                    <a16:creationId xmlns:a16="http://schemas.microsoft.com/office/drawing/2014/main" id="{6C8EB1DB-7D7F-B1CE-EA4B-5214E557AE91}"/>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2018"/>
                                        </p:tgtEl>
                                        <p:attrNameLst>
                                          <p:attrName>style.visibility</p:attrName>
                                        </p:attrNameLst>
                                      </p:cBhvr>
                                      <p:to>
                                        <p:strVal val="visible"/>
                                      </p:to>
                                    </p:set>
                                    <p:animEffect transition="in" filter="slide(fromBottom)">
                                      <p:cBhvr>
                                        <p:cTn id="7" dur="500"/>
                                        <p:tgtEl>
                                          <p:spTgt spid="16220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2020">
                                            <p:txEl>
                                              <p:pRg st="0" end="0"/>
                                            </p:txEl>
                                          </p:spTgt>
                                        </p:tgtEl>
                                        <p:attrNameLst>
                                          <p:attrName>style.visibility</p:attrName>
                                        </p:attrNameLst>
                                      </p:cBhvr>
                                      <p:to>
                                        <p:strVal val="visible"/>
                                      </p:to>
                                    </p:set>
                                    <p:anim calcmode="lin" valueType="num">
                                      <p:cBhvr additive="base">
                                        <p:cTn id="12" dur="500" fill="hold"/>
                                        <p:tgtEl>
                                          <p:spTgt spid="162202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20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2020">
                                            <p:txEl>
                                              <p:pRg st="1" end="1"/>
                                            </p:txEl>
                                          </p:spTgt>
                                        </p:tgtEl>
                                        <p:attrNameLst>
                                          <p:attrName>style.visibility</p:attrName>
                                        </p:attrNameLst>
                                      </p:cBhvr>
                                      <p:to>
                                        <p:strVal val="visible"/>
                                      </p:to>
                                    </p:set>
                                    <p:anim calcmode="lin" valueType="num">
                                      <p:cBhvr additive="base">
                                        <p:cTn id="18" dur="500" fill="hold"/>
                                        <p:tgtEl>
                                          <p:spTgt spid="162202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20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22020">
                                            <p:txEl>
                                              <p:pRg st="2" end="2"/>
                                            </p:txEl>
                                          </p:spTgt>
                                        </p:tgtEl>
                                        <p:attrNameLst>
                                          <p:attrName>style.visibility</p:attrName>
                                        </p:attrNameLst>
                                      </p:cBhvr>
                                      <p:to>
                                        <p:strVal val="visible"/>
                                      </p:to>
                                    </p:set>
                                    <p:anim calcmode="lin" valueType="num">
                                      <p:cBhvr additive="base">
                                        <p:cTn id="24" dur="500" fill="hold"/>
                                        <p:tgtEl>
                                          <p:spTgt spid="162202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2202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201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a:extLst>
              <a:ext uri="{FF2B5EF4-FFF2-40B4-BE49-F238E27FC236}">
                <a16:creationId xmlns:a16="http://schemas.microsoft.com/office/drawing/2014/main" id="{DE0C3789-E4DB-F748-2C49-4EA91F7F410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97590474-27E9-4FB0-B53C-D09A727F4ED0}" type="slidenum">
              <a:rPr lang="en-US" altLang="en-US" sz="2000" b="0">
                <a:solidFill>
                  <a:srgbClr val="BDDEFF"/>
                </a:solidFill>
              </a:rPr>
              <a:pPr/>
              <a:t>32</a:t>
            </a:fld>
            <a:endParaRPr lang="en-US" altLang="en-US" sz="2000" b="0">
              <a:solidFill>
                <a:srgbClr val="BDDEFF"/>
              </a:solidFill>
            </a:endParaRPr>
          </a:p>
        </p:txBody>
      </p:sp>
      <p:sp>
        <p:nvSpPr>
          <p:cNvPr id="1623042" name="Rectangle 2">
            <a:extLst>
              <a:ext uri="{FF2B5EF4-FFF2-40B4-BE49-F238E27FC236}">
                <a16:creationId xmlns:a16="http://schemas.microsoft.com/office/drawing/2014/main" id="{827F2028-1709-2847-4723-462B8BA38466}"/>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3043" name="Rectangle 3">
            <a:extLst>
              <a:ext uri="{FF2B5EF4-FFF2-40B4-BE49-F238E27FC236}">
                <a16:creationId xmlns:a16="http://schemas.microsoft.com/office/drawing/2014/main" id="{4D4BD675-C03F-1BFC-D659-56FA16CA35FD}"/>
              </a:ext>
            </a:extLst>
          </p:cNvPr>
          <p:cNvSpPr>
            <a:spLocks noGrp="1" noChangeArrowheads="1"/>
          </p:cNvSpPr>
          <p:nvPr>
            <p:ph type="title"/>
          </p:nvPr>
        </p:nvSpPr>
        <p:spPr>
          <a:xfrm>
            <a:off x="2363788" y="152400"/>
            <a:ext cx="6246812" cy="476250"/>
          </a:xfrm>
        </p:spPr>
        <p:txBody>
          <a:bodyPr/>
          <a:lstStyle/>
          <a:p>
            <a:pPr>
              <a:defRPr/>
            </a:pPr>
            <a:r>
              <a:rPr lang="en-US" sz="3600" dirty="0"/>
              <a:t>Delegating to Relaters…</a:t>
            </a:r>
          </a:p>
        </p:txBody>
      </p:sp>
      <p:sp>
        <p:nvSpPr>
          <p:cNvPr id="1623044" name="Rectangle 4">
            <a:extLst>
              <a:ext uri="{FF2B5EF4-FFF2-40B4-BE49-F238E27FC236}">
                <a16:creationId xmlns:a16="http://schemas.microsoft.com/office/drawing/2014/main" id="{6E9CC281-3535-DD3C-BFBE-15BC930C666D}"/>
              </a:ext>
            </a:extLst>
          </p:cNvPr>
          <p:cNvSpPr>
            <a:spLocks noGrp="1" noChangeArrowheads="1"/>
          </p:cNvSpPr>
          <p:nvPr>
            <p:ph type="body" idx="1"/>
          </p:nvPr>
        </p:nvSpPr>
        <p:spPr>
          <a:xfrm>
            <a:off x="1304925" y="1476375"/>
            <a:ext cx="7691438" cy="5021263"/>
          </a:xfrm>
        </p:spPr>
        <p:txBody>
          <a:bodyPr/>
          <a:lstStyle/>
          <a:p>
            <a:pPr lvl="1">
              <a:spcAft>
                <a:spcPct val="30000"/>
              </a:spcAft>
            </a:pPr>
            <a:r>
              <a:rPr lang="en-US" altLang="en-US" sz="2000" b="1"/>
              <a:t>Relaters may be reluctant to ask others to do their own share of the work, so make a personal appeal to their loyalty and sense of sportsmanship. </a:t>
            </a:r>
          </a:p>
          <a:p>
            <a:pPr lvl="1">
              <a:spcAft>
                <a:spcPct val="30000"/>
              </a:spcAft>
            </a:pPr>
            <a:r>
              <a:rPr lang="en-US" altLang="en-US" sz="2000" b="1"/>
              <a:t>“Al, you're an example for this company of genuine cooperative spirit. Your staff wants to please you, so by giving everyone in your department just 10 of those names to call, you can all reach the goal together by noon tomorrow. Otherwise, you'll probably have a lot more difficulty reaching all those people by the target date.” Give them the task, state the deadlines that need to be met, and explain why it's important to do it that way. “I'll need 500 copies of these summaries typed and collated by 5 p.m. today. Mr. Jeffries is getting back from New York two days early and he wants them by tomorrow morning.”</a:t>
            </a:r>
          </a:p>
        </p:txBody>
      </p:sp>
      <p:grpSp>
        <p:nvGrpSpPr>
          <p:cNvPr id="34822" name="Group 5">
            <a:extLst>
              <a:ext uri="{FF2B5EF4-FFF2-40B4-BE49-F238E27FC236}">
                <a16:creationId xmlns:a16="http://schemas.microsoft.com/office/drawing/2014/main" id="{21B8F698-03FC-BF7E-65FC-D7331BD8C82A}"/>
              </a:ext>
            </a:extLst>
          </p:cNvPr>
          <p:cNvGrpSpPr>
            <a:grpSpLocks/>
          </p:cNvGrpSpPr>
          <p:nvPr/>
        </p:nvGrpSpPr>
        <p:grpSpPr bwMode="auto">
          <a:xfrm>
            <a:off x="139700" y="0"/>
            <a:ext cx="804863" cy="782638"/>
            <a:chOff x="-869" y="776"/>
            <a:chExt cx="643" cy="645"/>
          </a:xfrm>
        </p:grpSpPr>
        <p:grpSp>
          <p:nvGrpSpPr>
            <p:cNvPr id="34823" name="Group 6">
              <a:extLst>
                <a:ext uri="{FF2B5EF4-FFF2-40B4-BE49-F238E27FC236}">
                  <a16:creationId xmlns:a16="http://schemas.microsoft.com/office/drawing/2014/main" id="{A7B68872-DFA5-0A15-89F6-16610A28A553}"/>
                </a:ext>
              </a:extLst>
            </p:cNvPr>
            <p:cNvGrpSpPr>
              <a:grpSpLocks/>
            </p:cNvGrpSpPr>
            <p:nvPr/>
          </p:nvGrpSpPr>
          <p:grpSpPr bwMode="auto">
            <a:xfrm>
              <a:off x="-790" y="856"/>
              <a:ext cx="462" cy="459"/>
              <a:chOff x="-790" y="856"/>
              <a:chExt cx="462" cy="459"/>
            </a:xfrm>
          </p:grpSpPr>
          <p:sp>
            <p:nvSpPr>
              <p:cNvPr id="34831" name="Rectangle 7">
                <a:extLst>
                  <a:ext uri="{FF2B5EF4-FFF2-40B4-BE49-F238E27FC236}">
                    <a16:creationId xmlns:a16="http://schemas.microsoft.com/office/drawing/2014/main" id="{2CB780F2-787D-136D-E236-5F871088EC04}"/>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32" name="Rectangle 8">
                <a:extLst>
                  <a:ext uri="{FF2B5EF4-FFF2-40B4-BE49-F238E27FC236}">
                    <a16:creationId xmlns:a16="http://schemas.microsoft.com/office/drawing/2014/main" id="{EFF7C4A2-4E96-36D3-27EF-E2C0CB80A536}"/>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33" name="Rectangle 9">
                <a:extLst>
                  <a:ext uri="{FF2B5EF4-FFF2-40B4-BE49-F238E27FC236}">
                    <a16:creationId xmlns:a16="http://schemas.microsoft.com/office/drawing/2014/main" id="{07DF6A99-72CE-1BB1-A0B2-22AEAA7F73A4}"/>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34" name="Rectangle 10">
                <a:extLst>
                  <a:ext uri="{FF2B5EF4-FFF2-40B4-BE49-F238E27FC236}">
                    <a16:creationId xmlns:a16="http://schemas.microsoft.com/office/drawing/2014/main" id="{D2C4E973-4B67-D7D1-2892-63730FB9B1D9}"/>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4824" name="Group 11">
              <a:extLst>
                <a:ext uri="{FF2B5EF4-FFF2-40B4-BE49-F238E27FC236}">
                  <a16:creationId xmlns:a16="http://schemas.microsoft.com/office/drawing/2014/main" id="{47C4FC5F-EA14-F027-3F44-67433C699B36}"/>
                </a:ext>
              </a:extLst>
            </p:cNvPr>
            <p:cNvGrpSpPr>
              <a:grpSpLocks/>
            </p:cNvGrpSpPr>
            <p:nvPr/>
          </p:nvGrpSpPr>
          <p:grpSpPr bwMode="auto">
            <a:xfrm>
              <a:off x="-869" y="776"/>
              <a:ext cx="643" cy="645"/>
              <a:chOff x="142" y="607"/>
              <a:chExt cx="739" cy="742"/>
            </a:xfrm>
          </p:grpSpPr>
          <p:sp>
            <p:nvSpPr>
              <p:cNvPr id="34825" name="Rectangle 12">
                <a:extLst>
                  <a:ext uri="{FF2B5EF4-FFF2-40B4-BE49-F238E27FC236}">
                    <a16:creationId xmlns:a16="http://schemas.microsoft.com/office/drawing/2014/main" id="{DD3DEF7A-A00B-3E87-0D78-C212C1568EA8}"/>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26" name="Rectangle 13">
                <a:extLst>
                  <a:ext uri="{FF2B5EF4-FFF2-40B4-BE49-F238E27FC236}">
                    <a16:creationId xmlns:a16="http://schemas.microsoft.com/office/drawing/2014/main" id="{6ABF5C17-AF4F-DFE2-AFFF-2775F596906C}"/>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27" name="Rectangle 14">
                <a:extLst>
                  <a:ext uri="{FF2B5EF4-FFF2-40B4-BE49-F238E27FC236}">
                    <a16:creationId xmlns:a16="http://schemas.microsoft.com/office/drawing/2014/main" id="{7B0440A9-60E5-375F-0503-FD407C1CC827}"/>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28" name="Rectangle 15">
                <a:extLst>
                  <a:ext uri="{FF2B5EF4-FFF2-40B4-BE49-F238E27FC236}">
                    <a16:creationId xmlns:a16="http://schemas.microsoft.com/office/drawing/2014/main" id="{9219F225-737A-50C8-CB9E-B344D2974A82}"/>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4829" name="Line 16">
                <a:extLst>
                  <a:ext uri="{FF2B5EF4-FFF2-40B4-BE49-F238E27FC236}">
                    <a16:creationId xmlns:a16="http://schemas.microsoft.com/office/drawing/2014/main" id="{1CA26005-89A3-E72F-B327-2B182A0ABE77}"/>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0" name="Line 17">
                <a:extLst>
                  <a:ext uri="{FF2B5EF4-FFF2-40B4-BE49-F238E27FC236}">
                    <a16:creationId xmlns:a16="http://schemas.microsoft.com/office/drawing/2014/main" id="{6506BE1A-0133-C7DF-E1EC-04A779F5CEC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3042"/>
                                        </p:tgtEl>
                                        <p:attrNameLst>
                                          <p:attrName>style.visibility</p:attrName>
                                        </p:attrNameLst>
                                      </p:cBhvr>
                                      <p:to>
                                        <p:strVal val="visible"/>
                                      </p:to>
                                    </p:set>
                                    <p:animEffect transition="in" filter="slide(fromBottom)">
                                      <p:cBhvr>
                                        <p:cTn id="7" dur="500"/>
                                        <p:tgtEl>
                                          <p:spTgt spid="16230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3044">
                                            <p:txEl>
                                              <p:pRg st="0" end="0"/>
                                            </p:txEl>
                                          </p:spTgt>
                                        </p:tgtEl>
                                        <p:attrNameLst>
                                          <p:attrName>style.visibility</p:attrName>
                                        </p:attrNameLst>
                                      </p:cBhvr>
                                      <p:to>
                                        <p:strVal val="visible"/>
                                      </p:to>
                                    </p:set>
                                    <p:anim calcmode="lin" valueType="num">
                                      <p:cBhvr additive="base">
                                        <p:cTn id="12" dur="500" fill="hold"/>
                                        <p:tgtEl>
                                          <p:spTgt spid="162304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304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3044">
                                            <p:txEl>
                                              <p:pRg st="1" end="1"/>
                                            </p:txEl>
                                          </p:spTgt>
                                        </p:tgtEl>
                                        <p:attrNameLst>
                                          <p:attrName>style.visibility</p:attrName>
                                        </p:attrNameLst>
                                      </p:cBhvr>
                                      <p:to>
                                        <p:strVal val="visible"/>
                                      </p:to>
                                    </p:set>
                                    <p:anim calcmode="lin" valueType="num">
                                      <p:cBhvr additive="base">
                                        <p:cTn id="18" dur="500" fill="hold"/>
                                        <p:tgtEl>
                                          <p:spTgt spid="162304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304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304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a:extLst>
              <a:ext uri="{FF2B5EF4-FFF2-40B4-BE49-F238E27FC236}">
                <a16:creationId xmlns:a16="http://schemas.microsoft.com/office/drawing/2014/main" id="{1ECC420F-257A-FDBB-8A06-EE1147587C0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E015BB8C-0A6A-4537-B15F-E3CB75D9A684}" type="slidenum">
              <a:rPr lang="en-US" altLang="en-US" sz="2000" b="0">
                <a:solidFill>
                  <a:srgbClr val="BDDEFF"/>
                </a:solidFill>
              </a:rPr>
              <a:pPr/>
              <a:t>33</a:t>
            </a:fld>
            <a:endParaRPr lang="en-US" altLang="en-US" sz="2000" b="0">
              <a:solidFill>
                <a:srgbClr val="BDDEFF"/>
              </a:solidFill>
            </a:endParaRPr>
          </a:p>
        </p:txBody>
      </p:sp>
      <p:sp>
        <p:nvSpPr>
          <p:cNvPr id="1624066" name="Rectangle 2">
            <a:extLst>
              <a:ext uri="{FF2B5EF4-FFF2-40B4-BE49-F238E27FC236}">
                <a16:creationId xmlns:a16="http://schemas.microsoft.com/office/drawing/2014/main" id="{4C740D1C-51C9-825A-1C56-AA2CD33055FE}"/>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24067" name="Rectangle 3">
            <a:extLst>
              <a:ext uri="{FF2B5EF4-FFF2-40B4-BE49-F238E27FC236}">
                <a16:creationId xmlns:a16="http://schemas.microsoft.com/office/drawing/2014/main" id="{F1EAB9E8-F600-E91C-4CE6-035CC1308A04}"/>
              </a:ext>
            </a:extLst>
          </p:cNvPr>
          <p:cNvSpPr>
            <a:spLocks noGrp="1" noChangeArrowheads="1"/>
          </p:cNvSpPr>
          <p:nvPr>
            <p:ph type="title"/>
          </p:nvPr>
        </p:nvSpPr>
        <p:spPr>
          <a:xfrm>
            <a:off x="2363788" y="152400"/>
            <a:ext cx="6246812" cy="476250"/>
          </a:xfrm>
        </p:spPr>
        <p:txBody>
          <a:bodyPr/>
          <a:lstStyle/>
          <a:p>
            <a:pPr>
              <a:defRPr/>
            </a:pPr>
            <a:r>
              <a:rPr lang="en-US" sz="3600" dirty="0"/>
              <a:t>Delegating to Thinkers…</a:t>
            </a:r>
          </a:p>
        </p:txBody>
      </p:sp>
      <p:sp>
        <p:nvSpPr>
          <p:cNvPr id="1624068" name="Rectangle 4">
            <a:extLst>
              <a:ext uri="{FF2B5EF4-FFF2-40B4-BE49-F238E27FC236}">
                <a16:creationId xmlns:a16="http://schemas.microsoft.com/office/drawing/2014/main" id="{F70CE1F0-DC3A-6D89-AEB6-F28690FA8A0D}"/>
              </a:ext>
            </a:extLst>
          </p:cNvPr>
          <p:cNvSpPr>
            <a:spLocks noGrp="1" noChangeArrowheads="1"/>
          </p:cNvSpPr>
          <p:nvPr>
            <p:ph type="body" idx="1"/>
          </p:nvPr>
        </p:nvSpPr>
        <p:spPr>
          <a:xfrm>
            <a:off x="1636713" y="1392238"/>
            <a:ext cx="7354887" cy="5184775"/>
          </a:xfrm>
        </p:spPr>
        <p:txBody>
          <a:bodyPr/>
          <a:lstStyle/>
          <a:p>
            <a:pPr lvl="1"/>
            <a:r>
              <a:rPr lang="en-US" altLang="en-US" sz="2000" b="1"/>
              <a:t>Take time to answer their most critical questions about structure and/or guidance they require in a specific situation. The more they understand the details, the more likely they will be to complete the task properly. </a:t>
            </a:r>
          </a:p>
          <a:p>
            <a:pPr lvl="1"/>
            <a:r>
              <a:rPr lang="en-US" altLang="en-US" sz="2000" b="1"/>
              <a:t>Be sure to establish deadlines. </a:t>
            </a:r>
          </a:p>
          <a:p>
            <a:pPr lvl="1"/>
            <a:r>
              <a:rPr lang="en-US" altLang="en-US" sz="2000" b="1"/>
              <a:t>“Angela, the court date on the Mortimer case has been moved up to Monday, so we have to respond by speeding things up a bit. It will proceed almost as efficiently as if you researched everything by yourself if we enlist two associates to help you work, under your direction, on tasks you delegate to them and then review. Before getting started, do you have any preferences on the </a:t>
            </a:r>
            <a:r>
              <a:rPr lang="en-US" altLang="en-US" sz="2000" b="1" i="1"/>
              <a:t>who's</a:t>
            </a:r>
            <a:r>
              <a:rPr lang="en-US" altLang="en-US" sz="2000" b="1"/>
              <a:t> or </a:t>
            </a:r>
            <a:r>
              <a:rPr lang="en-US" altLang="en-US" sz="2000" b="1" i="1"/>
              <a:t>how to's</a:t>
            </a:r>
            <a:r>
              <a:rPr lang="en-US" altLang="en-US" sz="2000" b="1"/>
              <a:t> of this process that you think are essential to check with me at this time?”</a:t>
            </a:r>
            <a:r>
              <a:rPr lang="en-US" altLang="en-US" sz="2000"/>
              <a:t> </a:t>
            </a:r>
          </a:p>
        </p:txBody>
      </p:sp>
      <p:grpSp>
        <p:nvGrpSpPr>
          <p:cNvPr id="35846" name="Group 5">
            <a:extLst>
              <a:ext uri="{FF2B5EF4-FFF2-40B4-BE49-F238E27FC236}">
                <a16:creationId xmlns:a16="http://schemas.microsoft.com/office/drawing/2014/main" id="{595448CA-D642-9AA3-67F5-3EB20B9D2DEE}"/>
              </a:ext>
            </a:extLst>
          </p:cNvPr>
          <p:cNvGrpSpPr>
            <a:grpSpLocks/>
          </p:cNvGrpSpPr>
          <p:nvPr/>
        </p:nvGrpSpPr>
        <p:grpSpPr bwMode="auto">
          <a:xfrm>
            <a:off x="139700" y="0"/>
            <a:ext cx="804863" cy="782638"/>
            <a:chOff x="-869" y="776"/>
            <a:chExt cx="643" cy="645"/>
          </a:xfrm>
        </p:grpSpPr>
        <p:grpSp>
          <p:nvGrpSpPr>
            <p:cNvPr id="35847" name="Group 6">
              <a:extLst>
                <a:ext uri="{FF2B5EF4-FFF2-40B4-BE49-F238E27FC236}">
                  <a16:creationId xmlns:a16="http://schemas.microsoft.com/office/drawing/2014/main" id="{25704E19-4CED-D42E-A666-D45BE262AC8F}"/>
                </a:ext>
              </a:extLst>
            </p:cNvPr>
            <p:cNvGrpSpPr>
              <a:grpSpLocks/>
            </p:cNvGrpSpPr>
            <p:nvPr/>
          </p:nvGrpSpPr>
          <p:grpSpPr bwMode="auto">
            <a:xfrm>
              <a:off x="-790" y="856"/>
              <a:ext cx="462" cy="459"/>
              <a:chOff x="-790" y="856"/>
              <a:chExt cx="462" cy="459"/>
            </a:xfrm>
          </p:grpSpPr>
          <p:sp>
            <p:nvSpPr>
              <p:cNvPr id="35855" name="Rectangle 7">
                <a:extLst>
                  <a:ext uri="{FF2B5EF4-FFF2-40B4-BE49-F238E27FC236}">
                    <a16:creationId xmlns:a16="http://schemas.microsoft.com/office/drawing/2014/main" id="{BEC79E4A-484B-AF41-B0CA-5E671D9B28DB}"/>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6" name="Rectangle 8">
                <a:extLst>
                  <a:ext uri="{FF2B5EF4-FFF2-40B4-BE49-F238E27FC236}">
                    <a16:creationId xmlns:a16="http://schemas.microsoft.com/office/drawing/2014/main" id="{8E589884-2123-43DA-40C2-42DAF819A5E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7" name="Rectangle 9">
                <a:extLst>
                  <a:ext uri="{FF2B5EF4-FFF2-40B4-BE49-F238E27FC236}">
                    <a16:creationId xmlns:a16="http://schemas.microsoft.com/office/drawing/2014/main" id="{6B759B8B-F9B6-76CB-DC2E-F06D235098B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8" name="Rectangle 10">
                <a:extLst>
                  <a:ext uri="{FF2B5EF4-FFF2-40B4-BE49-F238E27FC236}">
                    <a16:creationId xmlns:a16="http://schemas.microsoft.com/office/drawing/2014/main" id="{405995AF-29F6-9CB8-100D-E76915575C79}"/>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5848" name="Group 11">
              <a:extLst>
                <a:ext uri="{FF2B5EF4-FFF2-40B4-BE49-F238E27FC236}">
                  <a16:creationId xmlns:a16="http://schemas.microsoft.com/office/drawing/2014/main" id="{8BB95FF4-4C4B-3ACF-33A3-6F934A815B53}"/>
                </a:ext>
              </a:extLst>
            </p:cNvPr>
            <p:cNvGrpSpPr>
              <a:grpSpLocks/>
            </p:cNvGrpSpPr>
            <p:nvPr/>
          </p:nvGrpSpPr>
          <p:grpSpPr bwMode="auto">
            <a:xfrm>
              <a:off x="-869" y="776"/>
              <a:ext cx="643" cy="645"/>
              <a:chOff x="142" y="607"/>
              <a:chExt cx="739" cy="742"/>
            </a:xfrm>
          </p:grpSpPr>
          <p:sp>
            <p:nvSpPr>
              <p:cNvPr id="35849" name="Rectangle 12">
                <a:extLst>
                  <a:ext uri="{FF2B5EF4-FFF2-40B4-BE49-F238E27FC236}">
                    <a16:creationId xmlns:a16="http://schemas.microsoft.com/office/drawing/2014/main" id="{7B4DEB32-B220-18DD-797D-6175EC6636E6}"/>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0" name="Rectangle 13">
                <a:extLst>
                  <a:ext uri="{FF2B5EF4-FFF2-40B4-BE49-F238E27FC236}">
                    <a16:creationId xmlns:a16="http://schemas.microsoft.com/office/drawing/2014/main" id="{0F306198-927C-5389-7D0B-9F3E2143CB6F}"/>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1" name="Rectangle 14">
                <a:extLst>
                  <a:ext uri="{FF2B5EF4-FFF2-40B4-BE49-F238E27FC236}">
                    <a16:creationId xmlns:a16="http://schemas.microsoft.com/office/drawing/2014/main" id="{A9A2D7B3-1CDE-08C1-1C15-F47825116261}"/>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2" name="Rectangle 15">
                <a:extLst>
                  <a:ext uri="{FF2B5EF4-FFF2-40B4-BE49-F238E27FC236}">
                    <a16:creationId xmlns:a16="http://schemas.microsoft.com/office/drawing/2014/main" id="{59752290-F512-D542-A8D0-F7C48256156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5853" name="Line 16">
                <a:extLst>
                  <a:ext uri="{FF2B5EF4-FFF2-40B4-BE49-F238E27FC236}">
                    <a16:creationId xmlns:a16="http://schemas.microsoft.com/office/drawing/2014/main" id="{347D4E4C-A19E-396C-CA12-B8DE4F17772E}"/>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4" name="Line 17">
                <a:extLst>
                  <a:ext uri="{FF2B5EF4-FFF2-40B4-BE49-F238E27FC236}">
                    <a16:creationId xmlns:a16="http://schemas.microsoft.com/office/drawing/2014/main" id="{B70F39B0-D62B-9BF6-80AD-2052653873E7}"/>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24066"/>
                                        </p:tgtEl>
                                        <p:attrNameLst>
                                          <p:attrName>style.visibility</p:attrName>
                                        </p:attrNameLst>
                                      </p:cBhvr>
                                      <p:to>
                                        <p:strVal val="visible"/>
                                      </p:to>
                                    </p:set>
                                    <p:animEffect transition="in" filter="slide(fromBottom)">
                                      <p:cBhvr>
                                        <p:cTn id="7" dur="500"/>
                                        <p:tgtEl>
                                          <p:spTgt spid="16240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24068">
                                            <p:txEl>
                                              <p:pRg st="0" end="0"/>
                                            </p:txEl>
                                          </p:spTgt>
                                        </p:tgtEl>
                                        <p:attrNameLst>
                                          <p:attrName>style.visibility</p:attrName>
                                        </p:attrNameLst>
                                      </p:cBhvr>
                                      <p:to>
                                        <p:strVal val="visible"/>
                                      </p:to>
                                    </p:set>
                                    <p:anim calcmode="lin" valueType="num">
                                      <p:cBhvr additive="base">
                                        <p:cTn id="12" dur="500" fill="hold"/>
                                        <p:tgtEl>
                                          <p:spTgt spid="162406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240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24068">
                                            <p:txEl>
                                              <p:pRg st="1" end="1"/>
                                            </p:txEl>
                                          </p:spTgt>
                                        </p:tgtEl>
                                        <p:attrNameLst>
                                          <p:attrName>style.visibility</p:attrName>
                                        </p:attrNameLst>
                                      </p:cBhvr>
                                      <p:to>
                                        <p:strVal val="visible"/>
                                      </p:to>
                                    </p:set>
                                    <p:anim calcmode="lin" valueType="num">
                                      <p:cBhvr additive="base">
                                        <p:cTn id="18" dur="500" fill="hold"/>
                                        <p:tgtEl>
                                          <p:spTgt spid="162406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240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24068">
                                            <p:txEl>
                                              <p:pRg st="2" end="2"/>
                                            </p:txEl>
                                          </p:spTgt>
                                        </p:tgtEl>
                                        <p:attrNameLst>
                                          <p:attrName>style.visibility</p:attrName>
                                        </p:attrNameLst>
                                      </p:cBhvr>
                                      <p:to>
                                        <p:strVal val="visible"/>
                                      </p:to>
                                    </p:set>
                                    <p:anim calcmode="lin" valueType="num">
                                      <p:cBhvr additive="base">
                                        <p:cTn id="24" dur="500" fill="hold"/>
                                        <p:tgtEl>
                                          <p:spTgt spid="162406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2406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406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a:extLst>
              <a:ext uri="{FF2B5EF4-FFF2-40B4-BE49-F238E27FC236}">
                <a16:creationId xmlns:a16="http://schemas.microsoft.com/office/drawing/2014/main" id="{DBCAFE48-A46B-564A-F5BF-A2E3BF435C7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DE7DF433-F1BD-4999-A484-623BB8119854}" type="slidenum">
              <a:rPr lang="en-US" altLang="en-US" sz="2000" b="0">
                <a:solidFill>
                  <a:srgbClr val="BDDEFF"/>
                </a:solidFill>
              </a:rPr>
              <a:pPr/>
              <a:t>34</a:t>
            </a:fld>
            <a:endParaRPr lang="en-US" altLang="en-US" sz="2000" b="0">
              <a:solidFill>
                <a:srgbClr val="BDDEFF"/>
              </a:solidFill>
            </a:endParaRPr>
          </a:p>
        </p:txBody>
      </p:sp>
      <p:sp>
        <p:nvSpPr>
          <p:cNvPr id="1605634" name="Rectangle 2">
            <a:extLst>
              <a:ext uri="{FF2B5EF4-FFF2-40B4-BE49-F238E27FC236}">
                <a16:creationId xmlns:a16="http://schemas.microsoft.com/office/drawing/2014/main" id="{7E28011A-F321-1477-385D-F59189CA8981}"/>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05635" name="Rectangle 3">
            <a:extLst>
              <a:ext uri="{FF2B5EF4-FFF2-40B4-BE49-F238E27FC236}">
                <a16:creationId xmlns:a16="http://schemas.microsoft.com/office/drawing/2014/main" id="{81B008D0-17B3-6047-9056-04105BAA6798}"/>
              </a:ext>
            </a:extLst>
          </p:cNvPr>
          <p:cNvSpPr>
            <a:spLocks noGrp="1" noChangeArrowheads="1"/>
          </p:cNvSpPr>
          <p:nvPr>
            <p:ph type="body" idx="1"/>
          </p:nvPr>
        </p:nvSpPr>
        <p:spPr>
          <a:xfrm>
            <a:off x="1606550" y="1476375"/>
            <a:ext cx="7537450" cy="4545013"/>
          </a:xfrm>
        </p:spPr>
        <p:txBody>
          <a:bodyPr/>
          <a:lstStyle/>
          <a:p>
            <a:pPr lvl="1">
              <a:lnSpc>
                <a:spcPct val="125000"/>
              </a:lnSpc>
              <a:spcBef>
                <a:spcPct val="0"/>
              </a:spcBef>
            </a:pPr>
            <a:r>
              <a:rPr lang="en-US" altLang="en-US" sz="2400" b="1"/>
              <a:t>When it's appropriate to reward or reinforce their behavior, focus on how pleased you are with their results </a:t>
            </a:r>
          </a:p>
          <a:p>
            <a:pPr lvl="1">
              <a:lnSpc>
                <a:spcPct val="125000"/>
              </a:lnSpc>
              <a:spcBef>
                <a:spcPct val="0"/>
              </a:spcBef>
            </a:pPr>
            <a:r>
              <a:rPr lang="en-US" altLang="en-US" sz="2400" b="1"/>
              <a:t>Mention how glad you are to be a part of the process working with them to make things better for both of you through cooperation</a:t>
            </a:r>
            <a:br>
              <a:rPr lang="en-US" altLang="en-US" sz="2400" b="1"/>
            </a:br>
            <a:endParaRPr lang="en-US" altLang="en-US" sz="2400" b="1"/>
          </a:p>
        </p:txBody>
      </p:sp>
      <p:sp>
        <p:nvSpPr>
          <p:cNvPr id="1605636" name="Rectangle 4">
            <a:extLst>
              <a:ext uri="{FF2B5EF4-FFF2-40B4-BE49-F238E27FC236}">
                <a16:creationId xmlns:a16="http://schemas.microsoft.com/office/drawing/2014/main" id="{78E3DE96-2702-45B6-AE55-161876DE62CE}"/>
              </a:ext>
            </a:extLst>
          </p:cNvPr>
          <p:cNvSpPr>
            <a:spLocks noGrp="1" noChangeArrowheads="1"/>
          </p:cNvSpPr>
          <p:nvPr>
            <p:ph type="title"/>
          </p:nvPr>
        </p:nvSpPr>
        <p:spPr>
          <a:xfrm>
            <a:off x="2363788" y="153988"/>
            <a:ext cx="6481762" cy="446087"/>
          </a:xfrm>
        </p:spPr>
        <p:txBody>
          <a:bodyPr/>
          <a:lstStyle/>
          <a:p>
            <a:pPr>
              <a:defRPr/>
            </a:pPr>
            <a:r>
              <a:rPr lang="en-US" sz="3600" dirty="0"/>
              <a:t>Acknowledging Directors…</a:t>
            </a:r>
          </a:p>
        </p:txBody>
      </p:sp>
      <p:grpSp>
        <p:nvGrpSpPr>
          <p:cNvPr id="36870" name="Group 5">
            <a:extLst>
              <a:ext uri="{FF2B5EF4-FFF2-40B4-BE49-F238E27FC236}">
                <a16:creationId xmlns:a16="http://schemas.microsoft.com/office/drawing/2014/main" id="{1AD8A205-2447-1642-31E8-8574630BF1A5}"/>
              </a:ext>
            </a:extLst>
          </p:cNvPr>
          <p:cNvGrpSpPr>
            <a:grpSpLocks/>
          </p:cNvGrpSpPr>
          <p:nvPr/>
        </p:nvGrpSpPr>
        <p:grpSpPr bwMode="auto">
          <a:xfrm>
            <a:off x="139700" y="0"/>
            <a:ext cx="804863" cy="782638"/>
            <a:chOff x="-869" y="776"/>
            <a:chExt cx="643" cy="645"/>
          </a:xfrm>
        </p:grpSpPr>
        <p:grpSp>
          <p:nvGrpSpPr>
            <p:cNvPr id="36871" name="Group 6">
              <a:extLst>
                <a:ext uri="{FF2B5EF4-FFF2-40B4-BE49-F238E27FC236}">
                  <a16:creationId xmlns:a16="http://schemas.microsoft.com/office/drawing/2014/main" id="{9328AC96-6689-2754-802B-6A45963A5A77}"/>
                </a:ext>
              </a:extLst>
            </p:cNvPr>
            <p:cNvGrpSpPr>
              <a:grpSpLocks/>
            </p:cNvGrpSpPr>
            <p:nvPr/>
          </p:nvGrpSpPr>
          <p:grpSpPr bwMode="auto">
            <a:xfrm>
              <a:off x="-790" y="856"/>
              <a:ext cx="462" cy="459"/>
              <a:chOff x="-790" y="856"/>
              <a:chExt cx="462" cy="459"/>
            </a:xfrm>
          </p:grpSpPr>
          <p:sp>
            <p:nvSpPr>
              <p:cNvPr id="36879" name="Rectangle 7">
                <a:extLst>
                  <a:ext uri="{FF2B5EF4-FFF2-40B4-BE49-F238E27FC236}">
                    <a16:creationId xmlns:a16="http://schemas.microsoft.com/office/drawing/2014/main" id="{BBFE90FE-9F4C-2D3C-F932-F6B0CC426AC4}"/>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80" name="Rectangle 8">
                <a:extLst>
                  <a:ext uri="{FF2B5EF4-FFF2-40B4-BE49-F238E27FC236}">
                    <a16:creationId xmlns:a16="http://schemas.microsoft.com/office/drawing/2014/main" id="{C6C6F053-45DA-EC4E-F415-3A58FB7E4AD1}"/>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81" name="Rectangle 9">
                <a:extLst>
                  <a:ext uri="{FF2B5EF4-FFF2-40B4-BE49-F238E27FC236}">
                    <a16:creationId xmlns:a16="http://schemas.microsoft.com/office/drawing/2014/main" id="{D4DF2315-E871-DC05-1A6A-548474B8391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82" name="Rectangle 10">
                <a:extLst>
                  <a:ext uri="{FF2B5EF4-FFF2-40B4-BE49-F238E27FC236}">
                    <a16:creationId xmlns:a16="http://schemas.microsoft.com/office/drawing/2014/main" id="{0E1B408D-7E06-8432-7930-35F30A80E51A}"/>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6872" name="Group 11">
              <a:extLst>
                <a:ext uri="{FF2B5EF4-FFF2-40B4-BE49-F238E27FC236}">
                  <a16:creationId xmlns:a16="http://schemas.microsoft.com/office/drawing/2014/main" id="{90C4F9BC-AA12-A197-850F-8C4C4C24919E}"/>
                </a:ext>
              </a:extLst>
            </p:cNvPr>
            <p:cNvGrpSpPr>
              <a:grpSpLocks/>
            </p:cNvGrpSpPr>
            <p:nvPr/>
          </p:nvGrpSpPr>
          <p:grpSpPr bwMode="auto">
            <a:xfrm>
              <a:off x="-869" y="776"/>
              <a:ext cx="643" cy="645"/>
              <a:chOff x="142" y="607"/>
              <a:chExt cx="739" cy="742"/>
            </a:xfrm>
          </p:grpSpPr>
          <p:sp>
            <p:nvSpPr>
              <p:cNvPr id="36873" name="Rectangle 12">
                <a:extLst>
                  <a:ext uri="{FF2B5EF4-FFF2-40B4-BE49-F238E27FC236}">
                    <a16:creationId xmlns:a16="http://schemas.microsoft.com/office/drawing/2014/main" id="{55F7E1C1-E284-960D-83C1-A200ABB29BCC}"/>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74" name="Rectangle 13">
                <a:extLst>
                  <a:ext uri="{FF2B5EF4-FFF2-40B4-BE49-F238E27FC236}">
                    <a16:creationId xmlns:a16="http://schemas.microsoft.com/office/drawing/2014/main" id="{BF8BFE97-AFF8-4876-C34C-F5C224CF670D}"/>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75" name="Rectangle 14">
                <a:extLst>
                  <a:ext uri="{FF2B5EF4-FFF2-40B4-BE49-F238E27FC236}">
                    <a16:creationId xmlns:a16="http://schemas.microsoft.com/office/drawing/2014/main" id="{38D5F532-41BB-61C4-928E-1CFB8BEF4909}"/>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76" name="Rectangle 15">
                <a:extLst>
                  <a:ext uri="{FF2B5EF4-FFF2-40B4-BE49-F238E27FC236}">
                    <a16:creationId xmlns:a16="http://schemas.microsoft.com/office/drawing/2014/main" id="{C9C4C013-CA8E-0AD8-E1B1-BA62142D669A}"/>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6877" name="Line 16">
                <a:extLst>
                  <a:ext uri="{FF2B5EF4-FFF2-40B4-BE49-F238E27FC236}">
                    <a16:creationId xmlns:a16="http://schemas.microsoft.com/office/drawing/2014/main" id="{E3443080-722F-49CB-F9F2-13E72F617D82}"/>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78" name="Line 17">
                <a:extLst>
                  <a:ext uri="{FF2B5EF4-FFF2-40B4-BE49-F238E27FC236}">
                    <a16:creationId xmlns:a16="http://schemas.microsoft.com/office/drawing/2014/main" id="{94814E66-9CD7-C947-B042-4F4F05E29FF6}"/>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05634"/>
                                        </p:tgtEl>
                                        <p:attrNameLst>
                                          <p:attrName>style.visibility</p:attrName>
                                        </p:attrNameLst>
                                      </p:cBhvr>
                                      <p:to>
                                        <p:strVal val="visible"/>
                                      </p:to>
                                    </p:set>
                                    <p:animEffect transition="in" filter="slide(fromBottom)">
                                      <p:cBhvr>
                                        <p:cTn id="7" dur="500"/>
                                        <p:tgtEl>
                                          <p:spTgt spid="16056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05635">
                                            <p:txEl>
                                              <p:pRg st="0" end="0"/>
                                            </p:txEl>
                                          </p:spTgt>
                                        </p:tgtEl>
                                        <p:attrNameLst>
                                          <p:attrName>style.visibility</p:attrName>
                                        </p:attrNameLst>
                                      </p:cBhvr>
                                      <p:to>
                                        <p:strVal val="visible"/>
                                      </p:to>
                                    </p:set>
                                    <p:anim calcmode="lin" valueType="num">
                                      <p:cBhvr additive="base">
                                        <p:cTn id="12" dur="500" fill="hold"/>
                                        <p:tgtEl>
                                          <p:spTgt spid="16056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05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05635">
                                            <p:txEl>
                                              <p:pRg st="1" end="1"/>
                                            </p:txEl>
                                          </p:spTgt>
                                        </p:tgtEl>
                                        <p:attrNameLst>
                                          <p:attrName>style.visibility</p:attrName>
                                        </p:attrNameLst>
                                      </p:cBhvr>
                                      <p:to>
                                        <p:strVal val="visible"/>
                                      </p:to>
                                    </p:set>
                                    <p:anim calcmode="lin" valueType="num">
                                      <p:cBhvr additive="base">
                                        <p:cTn id="18" dur="500" fill="hold"/>
                                        <p:tgtEl>
                                          <p:spTgt spid="160563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0563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563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a:extLst>
              <a:ext uri="{FF2B5EF4-FFF2-40B4-BE49-F238E27FC236}">
                <a16:creationId xmlns:a16="http://schemas.microsoft.com/office/drawing/2014/main" id="{081617C2-3DB9-C5A8-D82C-22EE15A386C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8E6D368E-77B1-4691-A73D-06AD37BD22FA}" type="slidenum">
              <a:rPr lang="en-US" altLang="en-US" sz="2000" b="0">
                <a:solidFill>
                  <a:srgbClr val="BDDEFF"/>
                </a:solidFill>
              </a:rPr>
              <a:pPr/>
              <a:t>35</a:t>
            </a:fld>
            <a:endParaRPr lang="en-US" altLang="en-US" sz="2000" b="0">
              <a:solidFill>
                <a:srgbClr val="BDDEFF"/>
              </a:solidFill>
            </a:endParaRPr>
          </a:p>
        </p:txBody>
      </p:sp>
      <p:sp>
        <p:nvSpPr>
          <p:cNvPr id="1606658" name="Rectangle 2">
            <a:extLst>
              <a:ext uri="{FF2B5EF4-FFF2-40B4-BE49-F238E27FC236}">
                <a16:creationId xmlns:a16="http://schemas.microsoft.com/office/drawing/2014/main" id="{EE40EF37-54E7-DE79-B7CA-88F44C213478}"/>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06659" name="Rectangle 3">
            <a:extLst>
              <a:ext uri="{FF2B5EF4-FFF2-40B4-BE49-F238E27FC236}">
                <a16:creationId xmlns:a16="http://schemas.microsoft.com/office/drawing/2014/main" id="{AB6A2B1F-CA76-B6DD-9F4A-5ECF81BD44A8}"/>
              </a:ext>
            </a:extLst>
          </p:cNvPr>
          <p:cNvSpPr>
            <a:spLocks noGrp="1" noChangeArrowheads="1"/>
          </p:cNvSpPr>
          <p:nvPr>
            <p:ph type="title"/>
          </p:nvPr>
        </p:nvSpPr>
        <p:spPr>
          <a:xfrm>
            <a:off x="2363788" y="152400"/>
            <a:ext cx="6780212" cy="476250"/>
          </a:xfrm>
        </p:spPr>
        <p:txBody>
          <a:bodyPr/>
          <a:lstStyle/>
          <a:p>
            <a:pPr>
              <a:defRPr/>
            </a:pPr>
            <a:r>
              <a:rPr lang="en-US" sz="3600" dirty="0"/>
              <a:t>Acknowledging Socializers…</a:t>
            </a:r>
          </a:p>
        </p:txBody>
      </p:sp>
      <p:sp>
        <p:nvSpPr>
          <p:cNvPr id="1606660" name="Rectangle 4">
            <a:extLst>
              <a:ext uri="{FF2B5EF4-FFF2-40B4-BE49-F238E27FC236}">
                <a16:creationId xmlns:a16="http://schemas.microsoft.com/office/drawing/2014/main" id="{99BAF8CB-D407-FFB8-0FBC-BDC30CA5BD57}"/>
              </a:ext>
            </a:extLst>
          </p:cNvPr>
          <p:cNvSpPr>
            <a:spLocks noGrp="1" noChangeArrowheads="1"/>
          </p:cNvSpPr>
          <p:nvPr>
            <p:ph type="body" idx="1"/>
          </p:nvPr>
        </p:nvSpPr>
        <p:spPr>
          <a:xfrm>
            <a:off x="1624013" y="1209675"/>
            <a:ext cx="7519987" cy="5280025"/>
          </a:xfrm>
        </p:spPr>
        <p:txBody>
          <a:bodyPr/>
          <a:lstStyle/>
          <a:p>
            <a:pPr lvl="1">
              <a:lnSpc>
                <a:spcPct val="125000"/>
              </a:lnSpc>
              <a:spcBef>
                <a:spcPct val="0"/>
              </a:spcBef>
              <a:buClr>
                <a:srgbClr val="FFFFFF"/>
              </a:buClr>
            </a:pPr>
            <a:r>
              <a:rPr lang="en-US" altLang="en-US" sz="2400" b="1"/>
              <a:t>Focus on how glad you are they have succeeded in finding a pleasant solution to their concern or objective</a:t>
            </a:r>
          </a:p>
          <a:p>
            <a:pPr lvl="1">
              <a:lnSpc>
                <a:spcPct val="125000"/>
              </a:lnSpc>
              <a:spcBef>
                <a:spcPct val="0"/>
              </a:spcBef>
              <a:buClr>
                <a:srgbClr val="FFFFFF"/>
              </a:buClr>
            </a:pPr>
            <a:r>
              <a:rPr lang="en-US" altLang="en-US" sz="2400" b="1"/>
              <a:t>Show you appreciate them for their openness and willingness to respond to you in a way that allows everyone to end up feeling good about the results</a:t>
            </a:r>
            <a:br>
              <a:rPr lang="en-US" altLang="en-US" sz="2400" b="1"/>
            </a:br>
            <a:endParaRPr lang="en-US" altLang="en-US" sz="2400" b="1"/>
          </a:p>
        </p:txBody>
      </p:sp>
      <p:grpSp>
        <p:nvGrpSpPr>
          <p:cNvPr id="37894" name="Group 5">
            <a:extLst>
              <a:ext uri="{FF2B5EF4-FFF2-40B4-BE49-F238E27FC236}">
                <a16:creationId xmlns:a16="http://schemas.microsoft.com/office/drawing/2014/main" id="{CBBC226C-3293-DABF-E749-538EC64FDD2C}"/>
              </a:ext>
            </a:extLst>
          </p:cNvPr>
          <p:cNvGrpSpPr>
            <a:grpSpLocks/>
          </p:cNvGrpSpPr>
          <p:nvPr/>
        </p:nvGrpSpPr>
        <p:grpSpPr bwMode="auto">
          <a:xfrm>
            <a:off x="139700" y="0"/>
            <a:ext cx="804863" cy="782638"/>
            <a:chOff x="-869" y="776"/>
            <a:chExt cx="643" cy="645"/>
          </a:xfrm>
        </p:grpSpPr>
        <p:grpSp>
          <p:nvGrpSpPr>
            <p:cNvPr id="37895" name="Group 6">
              <a:extLst>
                <a:ext uri="{FF2B5EF4-FFF2-40B4-BE49-F238E27FC236}">
                  <a16:creationId xmlns:a16="http://schemas.microsoft.com/office/drawing/2014/main" id="{64C16F15-F3A7-BE41-8781-A06CEBC4D677}"/>
                </a:ext>
              </a:extLst>
            </p:cNvPr>
            <p:cNvGrpSpPr>
              <a:grpSpLocks/>
            </p:cNvGrpSpPr>
            <p:nvPr/>
          </p:nvGrpSpPr>
          <p:grpSpPr bwMode="auto">
            <a:xfrm>
              <a:off x="-790" y="856"/>
              <a:ext cx="462" cy="459"/>
              <a:chOff x="-790" y="856"/>
              <a:chExt cx="462" cy="459"/>
            </a:xfrm>
          </p:grpSpPr>
          <p:sp>
            <p:nvSpPr>
              <p:cNvPr id="37903" name="Rectangle 7">
                <a:extLst>
                  <a:ext uri="{FF2B5EF4-FFF2-40B4-BE49-F238E27FC236}">
                    <a16:creationId xmlns:a16="http://schemas.microsoft.com/office/drawing/2014/main" id="{76F40370-EB11-ADB8-5520-F760015ADFDC}"/>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904" name="Rectangle 8">
                <a:extLst>
                  <a:ext uri="{FF2B5EF4-FFF2-40B4-BE49-F238E27FC236}">
                    <a16:creationId xmlns:a16="http://schemas.microsoft.com/office/drawing/2014/main" id="{C0738D11-7A9A-F220-E213-9B7627EAAD4E}"/>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905" name="Rectangle 9">
                <a:extLst>
                  <a:ext uri="{FF2B5EF4-FFF2-40B4-BE49-F238E27FC236}">
                    <a16:creationId xmlns:a16="http://schemas.microsoft.com/office/drawing/2014/main" id="{D969E43E-EA4C-C1AF-BB98-DCC580544F0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906" name="Rectangle 10">
                <a:extLst>
                  <a:ext uri="{FF2B5EF4-FFF2-40B4-BE49-F238E27FC236}">
                    <a16:creationId xmlns:a16="http://schemas.microsoft.com/office/drawing/2014/main" id="{E02D06AA-D58A-1F51-B942-5614DF784353}"/>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7896" name="Group 11">
              <a:extLst>
                <a:ext uri="{FF2B5EF4-FFF2-40B4-BE49-F238E27FC236}">
                  <a16:creationId xmlns:a16="http://schemas.microsoft.com/office/drawing/2014/main" id="{9C1DF98B-19F5-F5F3-9F99-F4486C5FFA27}"/>
                </a:ext>
              </a:extLst>
            </p:cNvPr>
            <p:cNvGrpSpPr>
              <a:grpSpLocks/>
            </p:cNvGrpSpPr>
            <p:nvPr/>
          </p:nvGrpSpPr>
          <p:grpSpPr bwMode="auto">
            <a:xfrm>
              <a:off x="-869" y="776"/>
              <a:ext cx="643" cy="645"/>
              <a:chOff x="142" y="607"/>
              <a:chExt cx="739" cy="742"/>
            </a:xfrm>
          </p:grpSpPr>
          <p:sp>
            <p:nvSpPr>
              <p:cNvPr id="37897" name="Rectangle 12">
                <a:extLst>
                  <a:ext uri="{FF2B5EF4-FFF2-40B4-BE49-F238E27FC236}">
                    <a16:creationId xmlns:a16="http://schemas.microsoft.com/office/drawing/2014/main" id="{2C27F863-5095-6511-9C15-3AFED269D966}"/>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898" name="Rectangle 13">
                <a:extLst>
                  <a:ext uri="{FF2B5EF4-FFF2-40B4-BE49-F238E27FC236}">
                    <a16:creationId xmlns:a16="http://schemas.microsoft.com/office/drawing/2014/main" id="{A4661027-463E-DF99-B66E-D6C24F03DCE5}"/>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899" name="Rectangle 14">
                <a:extLst>
                  <a:ext uri="{FF2B5EF4-FFF2-40B4-BE49-F238E27FC236}">
                    <a16:creationId xmlns:a16="http://schemas.microsoft.com/office/drawing/2014/main" id="{4D3CAFCC-DAA5-3A6C-D385-391F787F4E48}"/>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900" name="Rectangle 15">
                <a:extLst>
                  <a:ext uri="{FF2B5EF4-FFF2-40B4-BE49-F238E27FC236}">
                    <a16:creationId xmlns:a16="http://schemas.microsoft.com/office/drawing/2014/main" id="{913C265A-EC31-E285-85D2-892A2E342C69}"/>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7901" name="Line 16">
                <a:extLst>
                  <a:ext uri="{FF2B5EF4-FFF2-40B4-BE49-F238E27FC236}">
                    <a16:creationId xmlns:a16="http://schemas.microsoft.com/office/drawing/2014/main" id="{2B9BDB7F-899B-444B-0CD6-18643EB3002E}"/>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02" name="Line 17">
                <a:extLst>
                  <a:ext uri="{FF2B5EF4-FFF2-40B4-BE49-F238E27FC236}">
                    <a16:creationId xmlns:a16="http://schemas.microsoft.com/office/drawing/2014/main" id="{EF959A15-D214-6808-2A7E-30BFAF4637D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06658"/>
                                        </p:tgtEl>
                                        <p:attrNameLst>
                                          <p:attrName>style.visibility</p:attrName>
                                        </p:attrNameLst>
                                      </p:cBhvr>
                                      <p:to>
                                        <p:strVal val="visible"/>
                                      </p:to>
                                    </p:set>
                                    <p:animEffect transition="in" filter="slide(fromBottom)">
                                      <p:cBhvr>
                                        <p:cTn id="7" dur="500"/>
                                        <p:tgtEl>
                                          <p:spTgt spid="16066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06660">
                                            <p:txEl>
                                              <p:pRg st="0" end="0"/>
                                            </p:txEl>
                                          </p:spTgt>
                                        </p:tgtEl>
                                        <p:attrNameLst>
                                          <p:attrName>style.visibility</p:attrName>
                                        </p:attrNameLst>
                                      </p:cBhvr>
                                      <p:to>
                                        <p:strVal val="visible"/>
                                      </p:to>
                                    </p:set>
                                    <p:anim calcmode="lin" valueType="num">
                                      <p:cBhvr additive="base">
                                        <p:cTn id="12" dur="500" fill="hold"/>
                                        <p:tgtEl>
                                          <p:spTgt spid="160666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066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06660">
                                            <p:txEl>
                                              <p:pRg st="1" end="1"/>
                                            </p:txEl>
                                          </p:spTgt>
                                        </p:tgtEl>
                                        <p:attrNameLst>
                                          <p:attrName>style.visibility</p:attrName>
                                        </p:attrNameLst>
                                      </p:cBhvr>
                                      <p:to>
                                        <p:strVal val="visible"/>
                                      </p:to>
                                    </p:set>
                                    <p:anim calcmode="lin" valueType="num">
                                      <p:cBhvr additive="base">
                                        <p:cTn id="18" dur="500" fill="hold"/>
                                        <p:tgtEl>
                                          <p:spTgt spid="160666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0666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665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a:extLst>
              <a:ext uri="{FF2B5EF4-FFF2-40B4-BE49-F238E27FC236}">
                <a16:creationId xmlns:a16="http://schemas.microsoft.com/office/drawing/2014/main" id="{91F3C0E1-07ED-78D8-83A4-C3BF93A10E4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2368DCC5-4BAF-47CC-9FAD-FA85C67C9358}" type="slidenum">
              <a:rPr lang="en-US" altLang="en-US" sz="2000" b="0">
                <a:solidFill>
                  <a:srgbClr val="BDDEFF"/>
                </a:solidFill>
              </a:rPr>
              <a:pPr/>
              <a:t>36</a:t>
            </a:fld>
            <a:endParaRPr lang="en-US" altLang="en-US" sz="2000" b="0">
              <a:solidFill>
                <a:srgbClr val="BDDEFF"/>
              </a:solidFill>
            </a:endParaRPr>
          </a:p>
        </p:txBody>
      </p:sp>
      <p:sp>
        <p:nvSpPr>
          <p:cNvPr id="1607682" name="Rectangle 2">
            <a:extLst>
              <a:ext uri="{FF2B5EF4-FFF2-40B4-BE49-F238E27FC236}">
                <a16:creationId xmlns:a16="http://schemas.microsoft.com/office/drawing/2014/main" id="{1F30EC63-B022-C346-01C3-D2D94CB25908}"/>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07683" name="Rectangle 3">
            <a:extLst>
              <a:ext uri="{FF2B5EF4-FFF2-40B4-BE49-F238E27FC236}">
                <a16:creationId xmlns:a16="http://schemas.microsoft.com/office/drawing/2014/main" id="{887134EA-F5D6-24BC-B0C1-0B354E5A3BF3}"/>
              </a:ext>
            </a:extLst>
          </p:cNvPr>
          <p:cNvSpPr>
            <a:spLocks noGrp="1" noChangeArrowheads="1"/>
          </p:cNvSpPr>
          <p:nvPr>
            <p:ph type="title"/>
          </p:nvPr>
        </p:nvSpPr>
        <p:spPr>
          <a:xfrm>
            <a:off x="2363788" y="152400"/>
            <a:ext cx="6246812" cy="476250"/>
          </a:xfrm>
        </p:spPr>
        <p:txBody>
          <a:bodyPr/>
          <a:lstStyle/>
          <a:p>
            <a:pPr>
              <a:defRPr/>
            </a:pPr>
            <a:r>
              <a:rPr lang="en-US" sz="3600" dirty="0"/>
              <a:t>Acknowledging Relaters…</a:t>
            </a:r>
          </a:p>
        </p:txBody>
      </p:sp>
      <p:sp>
        <p:nvSpPr>
          <p:cNvPr id="1607684" name="Rectangle 4">
            <a:extLst>
              <a:ext uri="{FF2B5EF4-FFF2-40B4-BE49-F238E27FC236}">
                <a16:creationId xmlns:a16="http://schemas.microsoft.com/office/drawing/2014/main" id="{9117E5D7-4C88-E744-7E50-7C474C7342E0}"/>
              </a:ext>
            </a:extLst>
          </p:cNvPr>
          <p:cNvSpPr>
            <a:spLocks noGrp="1" noChangeArrowheads="1"/>
          </p:cNvSpPr>
          <p:nvPr>
            <p:ph type="body" idx="1"/>
          </p:nvPr>
        </p:nvSpPr>
        <p:spPr>
          <a:xfrm>
            <a:off x="1304925" y="1476375"/>
            <a:ext cx="7691438" cy="5021263"/>
          </a:xfrm>
        </p:spPr>
        <p:txBody>
          <a:bodyPr/>
          <a:lstStyle/>
          <a:p>
            <a:pPr lvl="1">
              <a:lnSpc>
                <a:spcPct val="125000"/>
              </a:lnSpc>
              <a:spcBef>
                <a:spcPct val="0"/>
              </a:spcBef>
            </a:pPr>
            <a:r>
              <a:rPr lang="en-US" altLang="en-US" sz="2400" b="1"/>
              <a:t>Focus on how you sincerely appreciate their willingness to make things good for everyone</a:t>
            </a:r>
          </a:p>
          <a:p>
            <a:pPr lvl="1">
              <a:lnSpc>
                <a:spcPct val="125000"/>
              </a:lnSpc>
              <a:spcBef>
                <a:spcPct val="0"/>
              </a:spcBef>
            </a:pPr>
            <a:r>
              <a:rPr lang="en-US" altLang="en-US" sz="2400" b="1"/>
              <a:t>Approach matters in a systematic, low-keyed, and understanding manner, and reinforce the importance of them sharing their ideas</a:t>
            </a:r>
          </a:p>
        </p:txBody>
      </p:sp>
      <p:grpSp>
        <p:nvGrpSpPr>
          <p:cNvPr id="38918" name="Group 5">
            <a:extLst>
              <a:ext uri="{FF2B5EF4-FFF2-40B4-BE49-F238E27FC236}">
                <a16:creationId xmlns:a16="http://schemas.microsoft.com/office/drawing/2014/main" id="{440F15BE-F0A3-72C4-A325-3918360B703B}"/>
              </a:ext>
            </a:extLst>
          </p:cNvPr>
          <p:cNvGrpSpPr>
            <a:grpSpLocks/>
          </p:cNvGrpSpPr>
          <p:nvPr/>
        </p:nvGrpSpPr>
        <p:grpSpPr bwMode="auto">
          <a:xfrm>
            <a:off x="139700" y="0"/>
            <a:ext cx="804863" cy="782638"/>
            <a:chOff x="-869" y="776"/>
            <a:chExt cx="643" cy="645"/>
          </a:xfrm>
        </p:grpSpPr>
        <p:grpSp>
          <p:nvGrpSpPr>
            <p:cNvPr id="38919" name="Group 6">
              <a:extLst>
                <a:ext uri="{FF2B5EF4-FFF2-40B4-BE49-F238E27FC236}">
                  <a16:creationId xmlns:a16="http://schemas.microsoft.com/office/drawing/2014/main" id="{BF83ACE8-ECCE-AC4F-D374-FCE66B8D2D9F}"/>
                </a:ext>
              </a:extLst>
            </p:cNvPr>
            <p:cNvGrpSpPr>
              <a:grpSpLocks/>
            </p:cNvGrpSpPr>
            <p:nvPr/>
          </p:nvGrpSpPr>
          <p:grpSpPr bwMode="auto">
            <a:xfrm>
              <a:off x="-790" y="856"/>
              <a:ext cx="462" cy="459"/>
              <a:chOff x="-790" y="856"/>
              <a:chExt cx="462" cy="459"/>
            </a:xfrm>
          </p:grpSpPr>
          <p:sp>
            <p:nvSpPr>
              <p:cNvPr id="38927" name="Rectangle 7">
                <a:extLst>
                  <a:ext uri="{FF2B5EF4-FFF2-40B4-BE49-F238E27FC236}">
                    <a16:creationId xmlns:a16="http://schemas.microsoft.com/office/drawing/2014/main" id="{00D35ED7-93C8-FDFD-B3D9-8F8AE5A3982F}"/>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28" name="Rectangle 8">
                <a:extLst>
                  <a:ext uri="{FF2B5EF4-FFF2-40B4-BE49-F238E27FC236}">
                    <a16:creationId xmlns:a16="http://schemas.microsoft.com/office/drawing/2014/main" id="{02116F3D-ABC1-B3CB-BC3E-40517B579107}"/>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29" name="Rectangle 9">
                <a:extLst>
                  <a:ext uri="{FF2B5EF4-FFF2-40B4-BE49-F238E27FC236}">
                    <a16:creationId xmlns:a16="http://schemas.microsoft.com/office/drawing/2014/main" id="{4AD86E4E-A431-1E4E-5B06-45447E7E5699}"/>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30" name="Rectangle 10">
                <a:extLst>
                  <a:ext uri="{FF2B5EF4-FFF2-40B4-BE49-F238E27FC236}">
                    <a16:creationId xmlns:a16="http://schemas.microsoft.com/office/drawing/2014/main" id="{0C240CB3-F0FC-001D-02A8-B94513F0B90E}"/>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8920" name="Group 11">
              <a:extLst>
                <a:ext uri="{FF2B5EF4-FFF2-40B4-BE49-F238E27FC236}">
                  <a16:creationId xmlns:a16="http://schemas.microsoft.com/office/drawing/2014/main" id="{327D2B10-BA18-6830-52FC-0D2D9AEF45C0}"/>
                </a:ext>
              </a:extLst>
            </p:cNvPr>
            <p:cNvGrpSpPr>
              <a:grpSpLocks/>
            </p:cNvGrpSpPr>
            <p:nvPr/>
          </p:nvGrpSpPr>
          <p:grpSpPr bwMode="auto">
            <a:xfrm>
              <a:off x="-869" y="776"/>
              <a:ext cx="643" cy="645"/>
              <a:chOff x="142" y="607"/>
              <a:chExt cx="739" cy="742"/>
            </a:xfrm>
          </p:grpSpPr>
          <p:sp>
            <p:nvSpPr>
              <p:cNvPr id="38921" name="Rectangle 12">
                <a:extLst>
                  <a:ext uri="{FF2B5EF4-FFF2-40B4-BE49-F238E27FC236}">
                    <a16:creationId xmlns:a16="http://schemas.microsoft.com/office/drawing/2014/main" id="{CF4C1860-36EE-8E5B-E792-53D2C6198A75}"/>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22" name="Rectangle 13">
                <a:extLst>
                  <a:ext uri="{FF2B5EF4-FFF2-40B4-BE49-F238E27FC236}">
                    <a16:creationId xmlns:a16="http://schemas.microsoft.com/office/drawing/2014/main" id="{045CEDF1-850A-EF48-680E-EEDC16F84A30}"/>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23" name="Rectangle 14">
                <a:extLst>
                  <a:ext uri="{FF2B5EF4-FFF2-40B4-BE49-F238E27FC236}">
                    <a16:creationId xmlns:a16="http://schemas.microsoft.com/office/drawing/2014/main" id="{4F630513-F3EE-7159-2073-19573984FF5B}"/>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24" name="Rectangle 15">
                <a:extLst>
                  <a:ext uri="{FF2B5EF4-FFF2-40B4-BE49-F238E27FC236}">
                    <a16:creationId xmlns:a16="http://schemas.microsoft.com/office/drawing/2014/main" id="{B536F86C-551A-9EE3-6529-22B6202FA66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8925" name="Line 16">
                <a:extLst>
                  <a:ext uri="{FF2B5EF4-FFF2-40B4-BE49-F238E27FC236}">
                    <a16:creationId xmlns:a16="http://schemas.microsoft.com/office/drawing/2014/main" id="{2F3AA3D6-6ACD-6F77-41F3-B16B93A0E7FF}"/>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6" name="Line 17">
                <a:extLst>
                  <a:ext uri="{FF2B5EF4-FFF2-40B4-BE49-F238E27FC236}">
                    <a16:creationId xmlns:a16="http://schemas.microsoft.com/office/drawing/2014/main" id="{69CAF5A1-4C25-7C36-6AE1-ABD3638D9D06}"/>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07682"/>
                                        </p:tgtEl>
                                        <p:attrNameLst>
                                          <p:attrName>style.visibility</p:attrName>
                                        </p:attrNameLst>
                                      </p:cBhvr>
                                      <p:to>
                                        <p:strVal val="visible"/>
                                      </p:to>
                                    </p:set>
                                    <p:animEffect transition="in" filter="slide(fromBottom)">
                                      <p:cBhvr>
                                        <p:cTn id="7" dur="500"/>
                                        <p:tgtEl>
                                          <p:spTgt spid="1607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07684">
                                            <p:txEl>
                                              <p:pRg st="0" end="0"/>
                                            </p:txEl>
                                          </p:spTgt>
                                        </p:tgtEl>
                                        <p:attrNameLst>
                                          <p:attrName>style.visibility</p:attrName>
                                        </p:attrNameLst>
                                      </p:cBhvr>
                                      <p:to>
                                        <p:strVal val="visible"/>
                                      </p:to>
                                    </p:set>
                                    <p:anim calcmode="lin" valueType="num">
                                      <p:cBhvr additive="base">
                                        <p:cTn id="12" dur="500" fill="hold"/>
                                        <p:tgtEl>
                                          <p:spTgt spid="160768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076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07684">
                                            <p:txEl>
                                              <p:pRg st="1" end="1"/>
                                            </p:txEl>
                                          </p:spTgt>
                                        </p:tgtEl>
                                        <p:attrNameLst>
                                          <p:attrName>style.visibility</p:attrName>
                                        </p:attrNameLst>
                                      </p:cBhvr>
                                      <p:to>
                                        <p:strVal val="visible"/>
                                      </p:to>
                                    </p:set>
                                    <p:anim calcmode="lin" valueType="num">
                                      <p:cBhvr additive="base">
                                        <p:cTn id="18" dur="500" fill="hold"/>
                                        <p:tgtEl>
                                          <p:spTgt spid="160768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0768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68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A223781D-70BC-CAF1-F31D-FAB1D224A1F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CC587EA7-4049-43CE-9E2E-9784FB0AB4EA}" type="slidenum">
              <a:rPr lang="en-US" altLang="en-US" sz="2000" b="0">
                <a:solidFill>
                  <a:srgbClr val="BDDEFF"/>
                </a:solidFill>
              </a:rPr>
              <a:pPr/>
              <a:t>37</a:t>
            </a:fld>
            <a:endParaRPr lang="en-US" altLang="en-US" sz="2000" b="0">
              <a:solidFill>
                <a:srgbClr val="BDDEFF"/>
              </a:solidFill>
            </a:endParaRPr>
          </a:p>
        </p:txBody>
      </p:sp>
      <p:sp>
        <p:nvSpPr>
          <p:cNvPr id="1608706" name="Rectangle 2">
            <a:extLst>
              <a:ext uri="{FF2B5EF4-FFF2-40B4-BE49-F238E27FC236}">
                <a16:creationId xmlns:a16="http://schemas.microsoft.com/office/drawing/2014/main" id="{62596D9B-3484-61ED-054E-9C666BF975FC}"/>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08707" name="Rectangle 3">
            <a:extLst>
              <a:ext uri="{FF2B5EF4-FFF2-40B4-BE49-F238E27FC236}">
                <a16:creationId xmlns:a16="http://schemas.microsoft.com/office/drawing/2014/main" id="{0AB90A5E-9215-28F6-D478-5D3D894FD06F}"/>
              </a:ext>
            </a:extLst>
          </p:cNvPr>
          <p:cNvSpPr>
            <a:spLocks noGrp="1" noChangeArrowheads="1"/>
          </p:cNvSpPr>
          <p:nvPr>
            <p:ph type="title"/>
          </p:nvPr>
        </p:nvSpPr>
        <p:spPr>
          <a:xfrm>
            <a:off x="2363788" y="152400"/>
            <a:ext cx="6246812" cy="476250"/>
          </a:xfrm>
        </p:spPr>
        <p:txBody>
          <a:bodyPr/>
          <a:lstStyle/>
          <a:p>
            <a:pPr>
              <a:defRPr/>
            </a:pPr>
            <a:r>
              <a:rPr lang="en-US" sz="3600" dirty="0"/>
              <a:t>Acknowledging Thinkers…</a:t>
            </a:r>
          </a:p>
        </p:txBody>
      </p:sp>
      <p:sp>
        <p:nvSpPr>
          <p:cNvPr id="1608708" name="Rectangle 4">
            <a:extLst>
              <a:ext uri="{FF2B5EF4-FFF2-40B4-BE49-F238E27FC236}">
                <a16:creationId xmlns:a16="http://schemas.microsoft.com/office/drawing/2014/main" id="{CD7B61C0-FCB7-A578-A196-05760FC43D84}"/>
              </a:ext>
            </a:extLst>
          </p:cNvPr>
          <p:cNvSpPr>
            <a:spLocks noGrp="1" noChangeArrowheads="1"/>
          </p:cNvSpPr>
          <p:nvPr>
            <p:ph type="body" idx="1"/>
          </p:nvPr>
        </p:nvSpPr>
        <p:spPr>
          <a:xfrm>
            <a:off x="1636713" y="1392238"/>
            <a:ext cx="7354887" cy="5184775"/>
          </a:xfrm>
        </p:spPr>
        <p:txBody>
          <a:bodyPr/>
          <a:lstStyle/>
          <a:p>
            <a:pPr lvl="1">
              <a:lnSpc>
                <a:spcPct val="125000"/>
              </a:lnSpc>
              <a:spcBef>
                <a:spcPct val="0"/>
              </a:spcBef>
            </a:pPr>
            <a:r>
              <a:rPr lang="en-US" altLang="en-US" sz="2400" b="1"/>
              <a:t>Focus on your realization of how difficult it can be for them to attempt to meet the high personal standards they set for themselves</a:t>
            </a:r>
          </a:p>
          <a:p>
            <a:pPr lvl="1">
              <a:lnSpc>
                <a:spcPct val="125000"/>
              </a:lnSpc>
              <a:spcBef>
                <a:spcPct val="0"/>
              </a:spcBef>
            </a:pPr>
            <a:r>
              <a:rPr lang="en-US" altLang="en-US" sz="2400" b="1"/>
              <a:t>Cite specific and appropriate examples which prove this point</a:t>
            </a:r>
          </a:p>
        </p:txBody>
      </p:sp>
      <p:grpSp>
        <p:nvGrpSpPr>
          <p:cNvPr id="39942" name="Group 5">
            <a:extLst>
              <a:ext uri="{FF2B5EF4-FFF2-40B4-BE49-F238E27FC236}">
                <a16:creationId xmlns:a16="http://schemas.microsoft.com/office/drawing/2014/main" id="{CBD932F6-93C7-8DCF-09F2-46AC896EFFCA}"/>
              </a:ext>
            </a:extLst>
          </p:cNvPr>
          <p:cNvGrpSpPr>
            <a:grpSpLocks/>
          </p:cNvGrpSpPr>
          <p:nvPr/>
        </p:nvGrpSpPr>
        <p:grpSpPr bwMode="auto">
          <a:xfrm>
            <a:off x="139700" y="0"/>
            <a:ext cx="804863" cy="782638"/>
            <a:chOff x="-869" y="776"/>
            <a:chExt cx="643" cy="645"/>
          </a:xfrm>
        </p:grpSpPr>
        <p:grpSp>
          <p:nvGrpSpPr>
            <p:cNvPr id="39943" name="Group 6">
              <a:extLst>
                <a:ext uri="{FF2B5EF4-FFF2-40B4-BE49-F238E27FC236}">
                  <a16:creationId xmlns:a16="http://schemas.microsoft.com/office/drawing/2014/main" id="{BF3418C7-429E-4390-F377-8D13E6606FD5}"/>
                </a:ext>
              </a:extLst>
            </p:cNvPr>
            <p:cNvGrpSpPr>
              <a:grpSpLocks/>
            </p:cNvGrpSpPr>
            <p:nvPr/>
          </p:nvGrpSpPr>
          <p:grpSpPr bwMode="auto">
            <a:xfrm>
              <a:off x="-790" y="856"/>
              <a:ext cx="462" cy="459"/>
              <a:chOff x="-790" y="856"/>
              <a:chExt cx="462" cy="459"/>
            </a:xfrm>
          </p:grpSpPr>
          <p:sp>
            <p:nvSpPr>
              <p:cNvPr id="39951" name="Rectangle 7">
                <a:extLst>
                  <a:ext uri="{FF2B5EF4-FFF2-40B4-BE49-F238E27FC236}">
                    <a16:creationId xmlns:a16="http://schemas.microsoft.com/office/drawing/2014/main" id="{FB00F7FC-3819-6573-C07E-9E2791A2CF42}"/>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52" name="Rectangle 8">
                <a:extLst>
                  <a:ext uri="{FF2B5EF4-FFF2-40B4-BE49-F238E27FC236}">
                    <a16:creationId xmlns:a16="http://schemas.microsoft.com/office/drawing/2014/main" id="{4F9CDF6F-0B72-2F03-2EF9-02D47476BCA7}"/>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53" name="Rectangle 9">
                <a:extLst>
                  <a:ext uri="{FF2B5EF4-FFF2-40B4-BE49-F238E27FC236}">
                    <a16:creationId xmlns:a16="http://schemas.microsoft.com/office/drawing/2014/main" id="{3A88725C-5D4D-0587-C8F4-95BC686961BF}"/>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54" name="Rectangle 10">
                <a:extLst>
                  <a:ext uri="{FF2B5EF4-FFF2-40B4-BE49-F238E27FC236}">
                    <a16:creationId xmlns:a16="http://schemas.microsoft.com/office/drawing/2014/main" id="{AD0162EF-6F20-C496-B96B-8A2EEC15A028}"/>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39944" name="Group 11">
              <a:extLst>
                <a:ext uri="{FF2B5EF4-FFF2-40B4-BE49-F238E27FC236}">
                  <a16:creationId xmlns:a16="http://schemas.microsoft.com/office/drawing/2014/main" id="{1C2EDB62-E1F9-AA5A-3045-BF339EDBF0D0}"/>
                </a:ext>
              </a:extLst>
            </p:cNvPr>
            <p:cNvGrpSpPr>
              <a:grpSpLocks/>
            </p:cNvGrpSpPr>
            <p:nvPr/>
          </p:nvGrpSpPr>
          <p:grpSpPr bwMode="auto">
            <a:xfrm>
              <a:off x="-869" y="776"/>
              <a:ext cx="643" cy="645"/>
              <a:chOff x="142" y="607"/>
              <a:chExt cx="739" cy="742"/>
            </a:xfrm>
          </p:grpSpPr>
          <p:sp>
            <p:nvSpPr>
              <p:cNvPr id="39945" name="Rectangle 12">
                <a:extLst>
                  <a:ext uri="{FF2B5EF4-FFF2-40B4-BE49-F238E27FC236}">
                    <a16:creationId xmlns:a16="http://schemas.microsoft.com/office/drawing/2014/main" id="{23D4C795-7F2D-5BA9-21F5-18E3C989D611}"/>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46" name="Rectangle 13">
                <a:extLst>
                  <a:ext uri="{FF2B5EF4-FFF2-40B4-BE49-F238E27FC236}">
                    <a16:creationId xmlns:a16="http://schemas.microsoft.com/office/drawing/2014/main" id="{4DD41980-03D4-CAA9-C468-353B002F39FB}"/>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47" name="Rectangle 14">
                <a:extLst>
                  <a:ext uri="{FF2B5EF4-FFF2-40B4-BE49-F238E27FC236}">
                    <a16:creationId xmlns:a16="http://schemas.microsoft.com/office/drawing/2014/main" id="{8EA34EDC-77C1-09B0-CCE4-54B772C6F69D}"/>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48" name="Rectangle 15">
                <a:extLst>
                  <a:ext uri="{FF2B5EF4-FFF2-40B4-BE49-F238E27FC236}">
                    <a16:creationId xmlns:a16="http://schemas.microsoft.com/office/drawing/2014/main" id="{25B09F49-850D-1FF1-D954-1334FB562DAE}"/>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39949" name="Line 16">
                <a:extLst>
                  <a:ext uri="{FF2B5EF4-FFF2-40B4-BE49-F238E27FC236}">
                    <a16:creationId xmlns:a16="http://schemas.microsoft.com/office/drawing/2014/main" id="{2DC1AC13-0E78-0D17-0F57-97CF1BA0C4AF}"/>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50" name="Line 17">
                <a:extLst>
                  <a:ext uri="{FF2B5EF4-FFF2-40B4-BE49-F238E27FC236}">
                    <a16:creationId xmlns:a16="http://schemas.microsoft.com/office/drawing/2014/main" id="{76B3575F-7DEE-5B9B-45B9-A0538AE4D43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08706"/>
                                        </p:tgtEl>
                                        <p:attrNameLst>
                                          <p:attrName>style.visibility</p:attrName>
                                        </p:attrNameLst>
                                      </p:cBhvr>
                                      <p:to>
                                        <p:strVal val="visible"/>
                                      </p:to>
                                    </p:set>
                                    <p:animEffect transition="in" filter="slide(fromBottom)">
                                      <p:cBhvr>
                                        <p:cTn id="7" dur="500"/>
                                        <p:tgtEl>
                                          <p:spTgt spid="16087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08708">
                                            <p:txEl>
                                              <p:pRg st="0" end="0"/>
                                            </p:txEl>
                                          </p:spTgt>
                                        </p:tgtEl>
                                        <p:attrNameLst>
                                          <p:attrName>style.visibility</p:attrName>
                                        </p:attrNameLst>
                                      </p:cBhvr>
                                      <p:to>
                                        <p:strVal val="visible"/>
                                      </p:to>
                                    </p:set>
                                    <p:anim calcmode="lin" valueType="num">
                                      <p:cBhvr additive="base">
                                        <p:cTn id="12" dur="500" fill="hold"/>
                                        <p:tgtEl>
                                          <p:spTgt spid="160870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0870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08708">
                                            <p:txEl>
                                              <p:pRg st="1" end="1"/>
                                            </p:txEl>
                                          </p:spTgt>
                                        </p:tgtEl>
                                        <p:attrNameLst>
                                          <p:attrName>style.visibility</p:attrName>
                                        </p:attrNameLst>
                                      </p:cBhvr>
                                      <p:to>
                                        <p:strVal val="visible"/>
                                      </p:to>
                                    </p:set>
                                    <p:anim calcmode="lin" valueType="num">
                                      <p:cBhvr additive="base">
                                        <p:cTn id="18" dur="500" fill="hold"/>
                                        <p:tgtEl>
                                          <p:spTgt spid="160870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0870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870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a:extLst>
              <a:ext uri="{FF2B5EF4-FFF2-40B4-BE49-F238E27FC236}">
                <a16:creationId xmlns:a16="http://schemas.microsoft.com/office/drawing/2014/main" id="{FEB95886-5DF3-56F8-EF41-7F23B0C1614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83BD205F-68CC-4961-8B80-F729C7D636D4}" type="slidenum">
              <a:rPr lang="en-US" altLang="en-US" sz="2000" b="0">
                <a:solidFill>
                  <a:srgbClr val="BDDEFF"/>
                </a:solidFill>
              </a:rPr>
              <a:pPr/>
              <a:t>38</a:t>
            </a:fld>
            <a:endParaRPr lang="en-US" altLang="en-US" sz="2000" b="0">
              <a:solidFill>
                <a:srgbClr val="BDDEFF"/>
              </a:solidFill>
            </a:endParaRPr>
          </a:p>
        </p:txBody>
      </p:sp>
      <p:sp>
        <p:nvSpPr>
          <p:cNvPr id="1610754" name="Rectangle 2">
            <a:extLst>
              <a:ext uri="{FF2B5EF4-FFF2-40B4-BE49-F238E27FC236}">
                <a16:creationId xmlns:a16="http://schemas.microsoft.com/office/drawing/2014/main" id="{0E22DB9F-FDFB-A6DE-0F89-B2F5BD94EEF6}"/>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0755" name="Rectangle 3">
            <a:extLst>
              <a:ext uri="{FF2B5EF4-FFF2-40B4-BE49-F238E27FC236}">
                <a16:creationId xmlns:a16="http://schemas.microsoft.com/office/drawing/2014/main" id="{955F194D-6876-8706-BC34-EB07050E4A6D}"/>
              </a:ext>
            </a:extLst>
          </p:cNvPr>
          <p:cNvSpPr>
            <a:spLocks noGrp="1" noChangeArrowheads="1"/>
          </p:cNvSpPr>
          <p:nvPr>
            <p:ph type="body" idx="1"/>
          </p:nvPr>
        </p:nvSpPr>
        <p:spPr>
          <a:xfrm>
            <a:off x="1606550" y="1133475"/>
            <a:ext cx="7537450" cy="5529263"/>
          </a:xfrm>
        </p:spPr>
        <p:txBody>
          <a:bodyPr/>
          <a:lstStyle/>
          <a:p>
            <a:pPr lvl="1">
              <a:spcBef>
                <a:spcPct val="0"/>
              </a:spcBef>
            </a:pPr>
            <a:r>
              <a:rPr lang="en-US" altLang="en-US" sz="2400" b="1"/>
              <a:t>Allow others to do things without excessive or untimely interference</a:t>
            </a:r>
          </a:p>
          <a:p>
            <a:pPr lvl="1">
              <a:spcBef>
                <a:spcPct val="0"/>
              </a:spcBef>
            </a:pPr>
            <a:r>
              <a:rPr lang="en-US" altLang="en-US" sz="2400" b="1"/>
              <a:t>Participate in the group without expecting always to be in command</a:t>
            </a:r>
          </a:p>
          <a:p>
            <a:pPr lvl="1">
              <a:spcBef>
                <a:spcPct val="0"/>
              </a:spcBef>
            </a:pPr>
            <a:r>
              <a:rPr lang="en-US" altLang="en-US" sz="2400" b="1"/>
              <a:t>Modify your tendency to give orders </a:t>
            </a:r>
          </a:p>
          <a:p>
            <a:pPr lvl="1">
              <a:spcBef>
                <a:spcPct val="0"/>
              </a:spcBef>
            </a:pPr>
            <a:r>
              <a:rPr lang="en-US" altLang="en-US" sz="2400" b="1"/>
              <a:t>Enlist others' input and support through participative, collaborative actions</a:t>
            </a:r>
          </a:p>
          <a:p>
            <a:pPr lvl="1">
              <a:spcBef>
                <a:spcPct val="0"/>
              </a:spcBef>
            </a:pPr>
            <a:r>
              <a:rPr lang="en-US" altLang="en-US" sz="2400" b="1"/>
              <a:t>Praise and give credit for jobs well done</a:t>
            </a:r>
          </a:p>
          <a:p>
            <a:pPr lvl="1">
              <a:spcBef>
                <a:spcPct val="0"/>
              </a:spcBef>
            </a:pPr>
            <a:r>
              <a:rPr lang="en-US" altLang="en-US" sz="2400" b="1"/>
              <a:t>Let colleagues and employees know that you realize it's only natural that you and others will make mistakes</a:t>
            </a:r>
          </a:p>
          <a:p>
            <a:pPr lvl="1">
              <a:spcBef>
                <a:spcPct val="0"/>
              </a:spcBef>
            </a:pPr>
            <a:r>
              <a:rPr lang="en-US" altLang="en-US" sz="2400" b="1"/>
              <a:t>When delegating, give some authority along with the responsibility</a:t>
            </a:r>
          </a:p>
        </p:txBody>
      </p:sp>
      <p:sp>
        <p:nvSpPr>
          <p:cNvPr id="1610756" name="Rectangle 4">
            <a:extLst>
              <a:ext uri="{FF2B5EF4-FFF2-40B4-BE49-F238E27FC236}">
                <a16:creationId xmlns:a16="http://schemas.microsoft.com/office/drawing/2014/main" id="{13BC387A-BCF3-B535-6186-EBF41E440476}"/>
              </a:ext>
            </a:extLst>
          </p:cNvPr>
          <p:cNvSpPr>
            <a:spLocks noGrp="1" noChangeArrowheads="1"/>
          </p:cNvSpPr>
          <p:nvPr>
            <p:ph type="title"/>
          </p:nvPr>
        </p:nvSpPr>
        <p:spPr>
          <a:xfrm>
            <a:off x="2363788" y="153988"/>
            <a:ext cx="6481762" cy="446087"/>
          </a:xfrm>
        </p:spPr>
        <p:txBody>
          <a:bodyPr/>
          <a:lstStyle/>
          <a:p>
            <a:pPr>
              <a:defRPr/>
            </a:pPr>
            <a:r>
              <a:rPr lang="en-US" sz="3600" dirty="0"/>
              <a:t>When You are the Director</a:t>
            </a:r>
          </a:p>
        </p:txBody>
      </p:sp>
      <p:grpSp>
        <p:nvGrpSpPr>
          <p:cNvPr id="40966" name="Group 5">
            <a:extLst>
              <a:ext uri="{FF2B5EF4-FFF2-40B4-BE49-F238E27FC236}">
                <a16:creationId xmlns:a16="http://schemas.microsoft.com/office/drawing/2014/main" id="{0CF46A2A-824E-E935-8193-6BDD27DC4C0B}"/>
              </a:ext>
            </a:extLst>
          </p:cNvPr>
          <p:cNvGrpSpPr>
            <a:grpSpLocks/>
          </p:cNvGrpSpPr>
          <p:nvPr/>
        </p:nvGrpSpPr>
        <p:grpSpPr bwMode="auto">
          <a:xfrm>
            <a:off x="139700" y="0"/>
            <a:ext cx="804863" cy="782638"/>
            <a:chOff x="-869" y="776"/>
            <a:chExt cx="643" cy="645"/>
          </a:xfrm>
        </p:grpSpPr>
        <p:grpSp>
          <p:nvGrpSpPr>
            <p:cNvPr id="40967" name="Group 6">
              <a:extLst>
                <a:ext uri="{FF2B5EF4-FFF2-40B4-BE49-F238E27FC236}">
                  <a16:creationId xmlns:a16="http://schemas.microsoft.com/office/drawing/2014/main" id="{D74682F2-EC0E-46F9-3CDA-34DEA28F536C}"/>
                </a:ext>
              </a:extLst>
            </p:cNvPr>
            <p:cNvGrpSpPr>
              <a:grpSpLocks/>
            </p:cNvGrpSpPr>
            <p:nvPr/>
          </p:nvGrpSpPr>
          <p:grpSpPr bwMode="auto">
            <a:xfrm>
              <a:off x="-790" y="856"/>
              <a:ext cx="462" cy="459"/>
              <a:chOff x="-790" y="856"/>
              <a:chExt cx="462" cy="459"/>
            </a:xfrm>
          </p:grpSpPr>
          <p:sp>
            <p:nvSpPr>
              <p:cNvPr id="40975" name="Rectangle 7">
                <a:extLst>
                  <a:ext uri="{FF2B5EF4-FFF2-40B4-BE49-F238E27FC236}">
                    <a16:creationId xmlns:a16="http://schemas.microsoft.com/office/drawing/2014/main" id="{72AB8446-9660-C217-E3B6-9C9B8656A66F}"/>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6" name="Rectangle 8">
                <a:extLst>
                  <a:ext uri="{FF2B5EF4-FFF2-40B4-BE49-F238E27FC236}">
                    <a16:creationId xmlns:a16="http://schemas.microsoft.com/office/drawing/2014/main" id="{A7969031-9F71-4278-B62D-4EB56D44DAC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7" name="Rectangle 9">
                <a:extLst>
                  <a:ext uri="{FF2B5EF4-FFF2-40B4-BE49-F238E27FC236}">
                    <a16:creationId xmlns:a16="http://schemas.microsoft.com/office/drawing/2014/main" id="{630864AB-73FA-7CB9-D155-493A64057D2D}"/>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8" name="Rectangle 10">
                <a:extLst>
                  <a:ext uri="{FF2B5EF4-FFF2-40B4-BE49-F238E27FC236}">
                    <a16:creationId xmlns:a16="http://schemas.microsoft.com/office/drawing/2014/main" id="{B235D2C0-77A8-B2BD-23CE-D93CE18A9429}"/>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0968" name="Group 11">
              <a:extLst>
                <a:ext uri="{FF2B5EF4-FFF2-40B4-BE49-F238E27FC236}">
                  <a16:creationId xmlns:a16="http://schemas.microsoft.com/office/drawing/2014/main" id="{7CD33F14-04E4-9C79-1C6E-8C1C14B5C86B}"/>
                </a:ext>
              </a:extLst>
            </p:cNvPr>
            <p:cNvGrpSpPr>
              <a:grpSpLocks/>
            </p:cNvGrpSpPr>
            <p:nvPr/>
          </p:nvGrpSpPr>
          <p:grpSpPr bwMode="auto">
            <a:xfrm>
              <a:off x="-869" y="776"/>
              <a:ext cx="643" cy="645"/>
              <a:chOff x="142" y="607"/>
              <a:chExt cx="739" cy="742"/>
            </a:xfrm>
          </p:grpSpPr>
          <p:sp>
            <p:nvSpPr>
              <p:cNvPr id="40969" name="Rectangle 12">
                <a:extLst>
                  <a:ext uri="{FF2B5EF4-FFF2-40B4-BE49-F238E27FC236}">
                    <a16:creationId xmlns:a16="http://schemas.microsoft.com/office/drawing/2014/main" id="{8949BFF2-04DF-CDBC-3CDE-1C6764A6D325}"/>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0" name="Rectangle 13">
                <a:extLst>
                  <a:ext uri="{FF2B5EF4-FFF2-40B4-BE49-F238E27FC236}">
                    <a16:creationId xmlns:a16="http://schemas.microsoft.com/office/drawing/2014/main" id="{762BCAA6-263A-04C4-B446-B33DDE5BE483}"/>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1" name="Rectangle 14">
                <a:extLst>
                  <a:ext uri="{FF2B5EF4-FFF2-40B4-BE49-F238E27FC236}">
                    <a16:creationId xmlns:a16="http://schemas.microsoft.com/office/drawing/2014/main" id="{7F15FBFE-2590-A0DC-7A5E-886FE32074A7}"/>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2" name="Rectangle 15">
                <a:extLst>
                  <a:ext uri="{FF2B5EF4-FFF2-40B4-BE49-F238E27FC236}">
                    <a16:creationId xmlns:a16="http://schemas.microsoft.com/office/drawing/2014/main" id="{AC9675DA-DB23-8F50-E702-581E1780201F}"/>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0973" name="Line 16">
                <a:extLst>
                  <a:ext uri="{FF2B5EF4-FFF2-40B4-BE49-F238E27FC236}">
                    <a16:creationId xmlns:a16="http://schemas.microsoft.com/office/drawing/2014/main" id="{15B611DA-276A-0A7F-3FFE-DAEDB4C3712D}"/>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74" name="Line 17">
                <a:extLst>
                  <a:ext uri="{FF2B5EF4-FFF2-40B4-BE49-F238E27FC236}">
                    <a16:creationId xmlns:a16="http://schemas.microsoft.com/office/drawing/2014/main" id="{A7DD073B-F56D-3F6A-6076-DC2C3562D611}"/>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0754"/>
                                        </p:tgtEl>
                                        <p:attrNameLst>
                                          <p:attrName>style.visibility</p:attrName>
                                        </p:attrNameLst>
                                      </p:cBhvr>
                                      <p:to>
                                        <p:strVal val="visible"/>
                                      </p:to>
                                    </p:set>
                                    <p:animEffect transition="in" filter="slide(fromBottom)">
                                      <p:cBhvr>
                                        <p:cTn id="7" dur="500"/>
                                        <p:tgtEl>
                                          <p:spTgt spid="16107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0755">
                                            <p:txEl>
                                              <p:pRg st="0" end="0"/>
                                            </p:txEl>
                                          </p:spTgt>
                                        </p:tgtEl>
                                        <p:attrNameLst>
                                          <p:attrName>style.visibility</p:attrName>
                                        </p:attrNameLst>
                                      </p:cBhvr>
                                      <p:to>
                                        <p:strVal val="visible"/>
                                      </p:to>
                                    </p:set>
                                    <p:anim calcmode="lin" valueType="num">
                                      <p:cBhvr additive="base">
                                        <p:cTn id="12" dur="500" fill="hold"/>
                                        <p:tgtEl>
                                          <p:spTgt spid="161075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0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0755">
                                            <p:txEl>
                                              <p:pRg st="1" end="1"/>
                                            </p:txEl>
                                          </p:spTgt>
                                        </p:tgtEl>
                                        <p:attrNameLst>
                                          <p:attrName>style.visibility</p:attrName>
                                        </p:attrNameLst>
                                      </p:cBhvr>
                                      <p:to>
                                        <p:strVal val="visible"/>
                                      </p:to>
                                    </p:set>
                                    <p:anim calcmode="lin" valueType="num">
                                      <p:cBhvr additive="base">
                                        <p:cTn id="18" dur="500" fill="hold"/>
                                        <p:tgtEl>
                                          <p:spTgt spid="161075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07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0755">
                                            <p:txEl>
                                              <p:pRg st="2" end="2"/>
                                            </p:txEl>
                                          </p:spTgt>
                                        </p:tgtEl>
                                        <p:attrNameLst>
                                          <p:attrName>style.visibility</p:attrName>
                                        </p:attrNameLst>
                                      </p:cBhvr>
                                      <p:to>
                                        <p:strVal val="visible"/>
                                      </p:to>
                                    </p:set>
                                    <p:anim calcmode="lin" valueType="num">
                                      <p:cBhvr additive="base">
                                        <p:cTn id="24" dur="500" fill="hold"/>
                                        <p:tgtEl>
                                          <p:spTgt spid="161075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07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0755">
                                            <p:txEl>
                                              <p:pRg st="3" end="3"/>
                                            </p:txEl>
                                          </p:spTgt>
                                        </p:tgtEl>
                                        <p:attrNameLst>
                                          <p:attrName>style.visibility</p:attrName>
                                        </p:attrNameLst>
                                      </p:cBhvr>
                                      <p:to>
                                        <p:strVal val="visible"/>
                                      </p:to>
                                    </p:set>
                                    <p:anim calcmode="lin" valueType="num">
                                      <p:cBhvr additive="base">
                                        <p:cTn id="30" dur="500" fill="hold"/>
                                        <p:tgtEl>
                                          <p:spTgt spid="161075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07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0755">
                                            <p:txEl>
                                              <p:pRg st="4" end="4"/>
                                            </p:txEl>
                                          </p:spTgt>
                                        </p:tgtEl>
                                        <p:attrNameLst>
                                          <p:attrName>style.visibility</p:attrName>
                                        </p:attrNameLst>
                                      </p:cBhvr>
                                      <p:to>
                                        <p:strVal val="visible"/>
                                      </p:to>
                                    </p:set>
                                    <p:anim calcmode="lin" valueType="num">
                                      <p:cBhvr additive="base">
                                        <p:cTn id="36" dur="500" fill="hold"/>
                                        <p:tgtEl>
                                          <p:spTgt spid="161075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07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0755">
                                            <p:txEl>
                                              <p:pRg st="5" end="5"/>
                                            </p:txEl>
                                          </p:spTgt>
                                        </p:tgtEl>
                                        <p:attrNameLst>
                                          <p:attrName>style.visibility</p:attrName>
                                        </p:attrNameLst>
                                      </p:cBhvr>
                                      <p:to>
                                        <p:strVal val="visible"/>
                                      </p:to>
                                    </p:set>
                                    <p:anim calcmode="lin" valueType="num">
                                      <p:cBhvr additive="base">
                                        <p:cTn id="42" dur="500" fill="hold"/>
                                        <p:tgtEl>
                                          <p:spTgt spid="161075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07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610755">
                                            <p:txEl>
                                              <p:pRg st="6" end="6"/>
                                            </p:txEl>
                                          </p:spTgt>
                                        </p:tgtEl>
                                        <p:attrNameLst>
                                          <p:attrName>style.visibility</p:attrName>
                                        </p:attrNameLst>
                                      </p:cBhvr>
                                      <p:to>
                                        <p:strVal val="visible"/>
                                      </p:to>
                                    </p:set>
                                    <p:anim calcmode="lin" valueType="num">
                                      <p:cBhvr additive="base">
                                        <p:cTn id="48" dur="500" fill="hold"/>
                                        <p:tgtEl>
                                          <p:spTgt spid="161075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1075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075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a:extLst>
              <a:ext uri="{FF2B5EF4-FFF2-40B4-BE49-F238E27FC236}">
                <a16:creationId xmlns:a16="http://schemas.microsoft.com/office/drawing/2014/main" id="{0DF1C71E-91D8-BCA3-ECE4-A8080FA11CB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96C90792-C66F-416C-B9F0-FFB2D2018426}" type="slidenum">
              <a:rPr lang="en-US" altLang="en-US" sz="2000" b="0">
                <a:solidFill>
                  <a:srgbClr val="BDDEFF"/>
                </a:solidFill>
              </a:rPr>
              <a:pPr/>
              <a:t>39</a:t>
            </a:fld>
            <a:endParaRPr lang="en-US" altLang="en-US" sz="2000" b="0">
              <a:solidFill>
                <a:srgbClr val="BDDEFF"/>
              </a:solidFill>
            </a:endParaRPr>
          </a:p>
        </p:txBody>
      </p:sp>
      <p:sp>
        <p:nvSpPr>
          <p:cNvPr id="1611778" name="Rectangle 2">
            <a:extLst>
              <a:ext uri="{FF2B5EF4-FFF2-40B4-BE49-F238E27FC236}">
                <a16:creationId xmlns:a16="http://schemas.microsoft.com/office/drawing/2014/main" id="{801ECD14-1AF3-FA4E-0D13-E94A8094866E}"/>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1779" name="Rectangle 3">
            <a:extLst>
              <a:ext uri="{FF2B5EF4-FFF2-40B4-BE49-F238E27FC236}">
                <a16:creationId xmlns:a16="http://schemas.microsoft.com/office/drawing/2014/main" id="{768753EA-8608-645F-9234-6B6C34882A84}"/>
              </a:ext>
            </a:extLst>
          </p:cNvPr>
          <p:cNvSpPr>
            <a:spLocks noGrp="1" noChangeArrowheads="1"/>
          </p:cNvSpPr>
          <p:nvPr>
            <p:ph type="title"/>
          </p:nvPr>
        </p:nvSpPr>
        <p:spPr>
          <a:xfrm>
            <a:off x="2363788" y="152400"/>
            <a:ext cx="6780212" cy="476250"/>
          </a:xfrm>
        </p:spPr>
        <p:txBody>
          <a:bodyPr/>
          <a:lstStyle/>
          <a:p>
            <a:pPr>
              <a:defRPr/>
            </a:pPr>
            <a:r>
              <a:rPr lang="en-US" sz="3600" dirty="0"/>
              <a:t>When You are the Socializer</a:t>
            </a:r>
          </a:p>
        </p:txBody>
      </p:sp>
      <p:sp>
        <p:nvSpPr>
          <p:cNvPr id="1611780" name="Rectangle 4">
            <a:extLst>
              <a:ext uri="{FF2B5EF4-FFF2-40B4-BE49-F238E27FC236}">
                <a16:creationId xmlns:a16="http://schemas.microsoft.com/office/drawing/2014/main" id="{833282E4-E68E-C5EE-4BA3-2E06F7A70EA2}"/>
              </a:ext>
            </a:extLst>
          </p:cNvPr>
          <p:cNvSpPr>
            <a:spLocks noGrp="1" noChangeArrowheads="1"/>
          </p:cNvSpPr>
          <p:nvPr>
            <p:ph type="body" idx="1"/>
          </p:nvPr>
        </p:nvSpPr>
        <p:spPr>
          <a:xfrm>
            <a:off x="1624013" y="1250950"/>
            <a:ext cx="7358062" cy="5238750"/>
          </a:xfrm>
        </p:spPr>
        <p:txBody>
          <a:bodyPr/>
          <a:lstStyle/>
          <a:p>
            <a:pPr lvl="1">
              <a:spcBef>
                <a:spcPct val="0"/>
              </a:spcBef>
            </a:pPr>
            <a:r>
              <a:rPr lang="en-US" altLang="en-US" sz="2400" b="1"/>
              <a:t>Attend to key details, when appropriate</a:t>
            </a:r>
          </a:p>
          <a:p>
            <a:pPr lvl="1">
              <a:spcBef>
                <a:spcPct val="0"/>
              </a:spcBef>
            </a:pPr>
            <a:r>
              <a:rPr lang="en-US" altLang="en-US" sz="2400" b="1"/>
              <a:t>Improve your follow-through efforts</a:t>
            </a:r>
          </a:p>
          <a:p>
            <a:pPr lvl="1">
              <a:spcBef>
                <a:spcPct val="0"/>
              </a:spcBef>
            </a:pPr>
            <a:r>
              <a:rPr lang="en-US" altLang="en-US" sz="2400" b="1"/>
              <a:t>Monitor socializing to keep it in balance with other aspects of business and life</a:t>
            </a:r>
          </a:p>
          <a:p>
            <a:pPr lvl="1">
              <a:spcBef>
                <a:spcPct val="0"/>
              </a:spcBef>
            </a:pPr>
            <a:r>
              <a:rPr lang="en-US" altLang="en-US" sz="2400" b="1"/>
              <a:t>Write things down and work from a list, so you'll know what to do and when to do it</a:t>
            </a:r>
          </a:p>
          <a:p>
            <a:pPr lvl="1">
              <a:spcBef>
                <a:spcPct val="0"/>
              </a:spcBef>
            </a:pPr>
            <a:r>
              <a:rPr lang="en-US" altLang="en-US" sz="2400" b="1"/>
              <a:t>Prioritize activities and focus on tasks in their order of importance</a:t>
            </a:r>
          </a:p>
          <a:p>
            <a:pPr lvl="1">
              <a:spcBef>
                <a:spcPct val="0"/>
              </a:spcBef>
            </a:pPr>
            <a:r>
              <a:rPr lang="en-US" altLang="en-US" sz="2400" b="1"/>
              <a:t>Become more organized and orderly in the way you do things</a:t>
            </a:r>
          </a:p>
          <a:p>
            <a:pPr lvl="1">
              <a:spcBef>
                <a:spcPct val="0"/>
              </a:spcBef>
            </a:pPr>
            <a:r>
              <a:rPr lang="en-US" altLang="en-US" sz="2400" b="1"/>
              <a:t>Get the less appealing tasks of the day over with early in the day</a:t>
            </a:r>
          </a:p>
          <a:p>
            <a:pPr lvl="1">
              <a:spcBef>
                <a:spcPct val="0"/>
              </a:spcBef>
            </a:pPr>
            <a:r>
              <a:rPr lang="en-US" altLang="en-US" sz="2400" b="1"/>
              <a:t>Pay attention to your time management</a:t>
            </a:r>
          </a:p>
          <a:p>
            <a:pPr lvl="1">
              <a:spcBef>
                <a:spcPct val="0"/>
              </a:spcBef>
            </a:pPr>
            <a:r>
              <a:rPr lang="en-US" altLang="en-US" sz="2400" b="1"/>
              <a:t>Check to make sure you're on course with known tasks or goals</a:t>
            </a:r>
            <a:r>
              <a:rPr lang="en-US" altLang="en-US" sz="2400"/>
              <a:t> </a:t>
            </a:r>
          </a:p>
        </p:txBody>
      </p:sp>
      <p:grpSp>
        <p:nvGrpSpPr>
          <p:cNvPr id="41990" name="Group 5">
            <a:extLst>
              <a:ext uri="{FF2B5EF4-FFF2-40B4-BE49-F238E27FC236}">
                <a16:creationId xmlns:a16="http://schemas.microsoft.com/office/drawing/2014/main" id="{627778FA-F320-4754-C952-3007ADC6C35E}"/>
              </a:ext>
            </a:extLst>
          </p:cNvPr>
          <p:cNvGrpSpPr>
            <a:grpSpLocks/>
          </p:cNvGrpSpPr>
          <p:nvPr/>
        </p:nvGrpSpPr>
        <p:grpSpPr bwMode="auto">
          <a:xfrm>
            <a:off x="139700" y="0"/>
            <a:ext cx="804863" cy="782638"/>
            <a:chOff x="-869" y="776"/>
            <a:chExt cx="643" cy="645"/>
          </a:xfrm>
        </p:grpSpPr>
        <p:grpSp>
          <p:nvGrpSpPr>
            <p:cNvPr id="41991" name="Group 6">
              <a:extLst>
                <a:ext uri="{FF2B5EF4-FFF2-40B4-BE49-F238E27FC236}">
                  <a16:creationId xmlns:a16="http://schemas.microsoft.com/office/drawing/2014/main" id="{AF2D47AF-64A4-677C-FA1D-77E7CD45C702}"/>
                </a:ext>
              </a:extLst>
            </p:cNvPr>
            <p:cNvGrpSpPr>
              <a:grpSpLocks/>
            </p:cNvGrpSpPr>
            <p:nvPr/>
          </p:nvGrpSpPr>
          <p:grpSpPr bwMode="auto">
            <a:xfrm>
              <a:off x="-790" y="856"/>
              <a:ext cx="462" cy="459"/>
              <a:chOff x="-790" y="856"/>
              <a:chExt cx="462" cy="459"/>
            </a:xfrm>
          </p:grpSpPr>
          <p:sp>
            <p:nvSpPr>
              <p:cNvPr id="41999" name="Rectangle 7">
                <a:extLst>
                  <a:ext uri="{FF2B5EF4-FFF2-40B4-BE49-F238E27FC236}">
                    <a16:creationId xmlns:a16="http://schemas.microsoft.com/office/drawing/2014/main" id="{5DDD5DD2-2C63-500D-5AD1-6B165B00BBC9}"/>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2000" name="Rectangle 8">
                <a:extLst>
                  <a:ext uri="{FF2B5EF4-FFF2-40B4-BE49-F238E27FC236}">
                    <a16:creationId xmlns:a16="http://schemas.microsoft.com/office/drawing/2014/main" id="{9AD6D3FA-D78E-22D9-3EF5-5E305351E21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2001" name="Rectangle 9">
                <a:extLst>
                  <a:ext uri="{FF2B5EF4-FFF2-40B4-BE49-F238E27FC236}">
                    <a16:creationId xmlns:a16="http://schemas.microsoft.com/office/drawing/2014/main" id="{5EED66E0-32E9-A692-E8F2-C5D65578F828}"/>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2002" name="Rectangle 10">
                <a:extLst>
                  <a:ext uri="{FF2B5EF4-FFF2-40B4-BE49-F238E27FC236}">
                    <a16:creationId xmlns:a16="http://schemas.microsoft.com/office/drawing/2014/main" id="{AA20F58F-888D-CFB0-69CF-19CC6B067F1B}"/>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1992" name="Group 11">
              <a:extLst>
                <a:ext uri="{FF2B5EF4-FFF2-40B4-BE49-F238E27FC236}">
                  <a16:creationId xmlns:a16="http://schemas.microsoft.com/office/drawing/2014/main" id="{452DF1BE-7B69-3F4E-320B-AB1051B16690}"/>
                </a:ext>
              </a:extLst>
            </p:cNvPr>
            <p:cNvGrpSpPr>
              <a:grpSpLocks/>
            </p:cNvGrpSpPr>
            <p:nvPr/>
          </p:nvGrpSpPr>
          <p:grpSpPr bwMode="auto">
            <a:xfrm>
              <a:off x="-869" y="776"/>
              <a:ext cx="643" cy="645"/>
              <a:chOff x="142" y="607"/>
              <a:chExt cx="739" cy="742"/>
            </a:xfrm>
          </p:grpSpPr>
          <p:sp>
            <p:nvSpPr>
              <p:cNvPr id="41993" name="Rectangle 12">
                <a:extLst>
                  <a:ext uri="{FF2B5EF4-FFF2-40B4-BE49-F238E27FC236}">
                    <a16:creationId xmlns:a16="http://schemas.microsoft.com/office/drawing/2014/main" id="{55D8E0A4-6F1D-CBE8-E09C-224537ABF628}"/>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994" name="Rectangle 13">
                <a:extLst>
                  <a:ext uri="{FF2B5EF4-FFF2-40B4-BE49-F238E27FC236}">
                    <a16:creationId xmlns:a16="http://schemas.microsoft.com/office/drawing/2014/main" id="{D9E40A89-D592-21E9-FE59-EBD7D61CFD45}"/>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995" name="Rectangle 14">
                <a:extLst>
                  <a:ext uri="{FF2B5EF4-FFF2-40B4-BE49-F238E27FC236}">
                    <a16:creationId xmlns:a16="http://schemas.microsoft.com/office/drawing/2014/main" id="{D9084E9B-21DE-7ECF-0C09-924CD4364166}"/>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996" name="Rectangle 15">
                <a:extLst>
                  <a:ext uri="{FF2B5EF4-FFF2-40B4-BE49-F238E27FC236}">
                    <a16:creationId xmlns:a16="http://schemas.microsoft.com/office/drawing/2014/main" id="{D0B7D7E9-8D76-6A2A-188F-1250BE19CD03}"/>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1997" name="Line 16">
                <a:extLst>
                  <a:ext uri="{FF2B5EF4-FFF2-40B4-BE49-F238E27FC236}">
                    <a16:creationId xmlns:a16="http://schemas.microsoft.com/office/drawing/2014/main" id="{0A4124E4-16CD-6BF4-2F07-986C9100A84B}"/>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8" name="Line 17">
                <a:extLst>
                  <a:ext uri="{FF2B5EF4-FFF2-40B4-BE49-F238E27FC236}">
                    <a16:creationId xmlns:a16="http://schemas.microsoft.com/office/drawing/2014/main" id="{9FC2DAFD-07B0-2B95-E6FA-6B3A6E706C5D}"/>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1778"/>
                                        </p:tgtEl>
                                        <p:attrNameLst>
                                          <p:attrName>style.visibility</p:attrName>
                                        </p:attrNameLst>
                                      </p:cBhvr>
                                      <p:to>
                                        <p:strVal val="visible"/>
                                      </p:to>
                                    </p:set>
                                    <p:animEffect transition="in" filter="slide(fromBottom)">
                                      <p:cBhvr>
                                        <p:cTn id="7" dur="500"/>
                                        <p:tgtEl>
                                          <p:spTgt spid="1611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1780">
                                            <p:txEl>
                                              <p:pRg st="0" end="0"/>
                                            </p:txEl>
                                          </p:spTgt>
                                        </p:tgtEl>
                                        <p:attrNameLst>
                                          <p:attrName>style.visibility</p:attrName>
                                        </p:attrNameLst>
                                      </p:cBhvr>
                                      <p:to>
                                        <p:strVal val="visible"/>
                                      </p:to>
                                    </p:set>
                                    <p:anim calcmode="lin" valueType="num">
                                      <p:cBhvr additive="base">
                                        <p:cTn id="12" dur="500" fill="hold"/>
                                        <p:tgtEl>
                                          <p:spTgt spid="161178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17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1780">
                                            <p:txEl>
                                              <p:pRg st="1" end="1"/>
                                            </p:txEl>
                                          </p:spTgt>
                                        </p:tgtEl>
                                        <p:attrNameLst>
                                          <p:attrName>style.visibility</p:attrName>
                                        </p:attrNameLst>
                                      </p:cBhvr>
                                      <p:to>
                                        <p:strVal val="visible"/>
                                      </p:to>
                                    </p:set>
                                    <p:anim calcmode="lin" valueType="num">
                                      <p:cBhvr additive="base">
                                        <p:cTn id="18" dur="500" fill="hold"/>
                                        <p:tgtEl>
                                          <p:spTgt spid="161178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178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1780">
                                            <p:txEl>
                                              <p:pRg st="2" end="2"/>
                                            </p:txEl>
                                          </p:spTgt>
                                        </p:tgtEl>
                                        <p:attrNameLst>
                                          <p:attrName>style.visibility</p:attrName>
                                        </p:attrNameLst>
                                      </p:cBhvr>
                                      <p:to>
                                        <p:strVal val="visible"/>
                                      </p:to>
                                    </p:set>
                                    <p:anim calcmode="lin" valueType="num">
                                      <p:cBhvr additive="base">
                                        <p:cTn id="24" dur="500" fill="hold"/>
                                        <p:tgtEl>
                                          <p:spTgt spid="161178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17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1780">
                                            <p:txEl>
                                              <p:pRg st="3" end="3"/>
                                            </p:txEl>
                                          </p:spTgt>
                                        </p:tgtEl>
                                        <p:attrNameLst>
                                          <p:attrName>style.visibility</p:attrName>
                                        </p:attrNameLst>
                                      </p:cBhvr>
                                      <p:to>
                                        <p:strVal val="visible"/>
                                      </p:to>
                                    </p:set>
                                    <p:anim calcmode="lin" valueType="num">
                                      <p:cBhvr additive="base">
                                        <p:cTn id="30" dur="500" fill="hold"/>
                                        <p:tgtEl>
                                          <p:spTgt spid="1611780">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178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1780">
                                            <p:txEl>
                                              <p:pRg st="4" end="4"/>
                                            </p:txEl>
                                          </p:spTgt>
                                        </p:tgtEl>
                                        <p:attrNameLst>
                                          <p:attrName>style.visibility</p:attrName>
                                        </p:attrNameLst>
                                      </p:cBhvr>
                                      <p:to>
                                        <p:strVal val="visible"/>
                                      </p:to>
                                    </p:set>
                                    <p:anim calcmode="lin" valueType="num">
                                      <p:cBhvr additive="base">
                                        <p:cTn id="36" dur="500" fill="hold"/>
                                        <p:tgtEl>
                                          <p:spTgt spid="1611780">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178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1780">
                                            <p:txEl>
                                              <p:pRg st="5" end="5"/>
                                            </p:txEl>
                                          </p:spTgt>
                                        </p:tgtEl>
                                        <p:attrNameLst>
                                          <p:attrName>style.visibility</p:attrName>
                                        </p:attrNameLst>
                                      </p:cBhvr>
                                      <p:to>
                                        <p:strVal val="visible"/>
                                      </p:to>
                                    </p:set>
                                    <p:anim calcmode="lin" valueType="num">
                                      <p:cBhvr additive="base">
                                        <p:cTn id="42" dur="500" fill="hold"/>
                                        <p:tgtEl>
                                          <p:spTgt spid="1611780">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178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611780">
                                            <p:txEl>
                                              <p:pRg st="6" end="6"/>
                                            </p:txEl>
                                          </p:spTgt>
                                        </p:tgtEl>
                                        <p:attrNameLst>
                                          <p:attrName>style.visibility</p:attrName>
                                        </p:attrNameLst>
                                      </p:cBhvr>
                                      <p:to>
                                        <p:strVal val="visible"/>
                                      </p:to>
                                    </p:set>
                                    <p:anim calcmode="lin" valueType="num">
                                      <p:cBhvr additive="base">
                                        <p:cTn id="48" dur="500" fill="hold"/>
                                        <p:tgtEl>
                                          <p:spTgt spid="1611780">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1178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1611780">
                                            <p:txEl>
                                              <p:pRg st="7" end="7"/>
                                            </p:txEl>
                                          </p:spTgt>
                                        </p:tgtEl>
                                        <p:attrNameLst>
                                          <p:attrName>style.visibility</p:attrName>
                                        </p:attrNameLst>
                                      </p:cBhvr>
                                      <p:to>
                                        <p:strVal val="visible"/>
                                      </p:to>
                                    </p:set>
                                    <p:anim calcmode="lin" valueType="num">
                                      <p:cBhvr additive="base">
                                        <p:cTn id="54" dur="500" fill="hold"/>
                                        <p:tgtEl>
                                          <p:spTgt spid="1611780">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61178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nodeType="clickEffect">
                                  <p:stCondLst>
                                    <p:cond delay="0"/>
                                  </p:stCondLst>
                                  <p:childTnLst>
                                    <p:set>
                                      <p:cBhvr>
                                        <p:cTn id="59" dur="1" fill="hold">
                                          <p:stCondLst>
                                            <p:cond delay="0"/>
                                          </p:stCondLst>
                                        </p:cTn>
                                        <p:tgtEl>
                                          <p:spTgt spid="1611780">
                                            <p:txEl>
                                              <p:pRg st="8" end="8"/>
                                            </p:txEl>
                                          </p:spTgt>
                                        </p:tgtEl>
                                        <p:attrNameLst>
                                          <p:attrName>style.visibility</p:attrName>
                                        </p:attrNameLst>
                                      </p:cBhvr>
                                      <p:to>
                                        <p:strVal val="visible"/>
                                      </p:to>
                                    </p:set>
                                    <p:anim calcmode="lin" valueType="num">
                                      <p:cBhvr additive="base">
                                        <p:cTn id="60" dur="500" fill="hold"/>
                                        <p:tgtEl>
                                          <p:spTgt spid="1611780">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61178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177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470C1D5A-4B6C-7DB0-1C12-6AFD920473D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7DE4DF24-8BC3-43DB-BAC8-F6D34E6B87D2}" type="slidenum">
              <a:rPr lang="en-US" altLang="en-US" sz="2000" b="0">
                <a:solidFill>
                  <a:srgbClr val="BDDEFF"/>
                </a:solidFill>
              </a:rPr>
              <a:pPr/>
              <a:t>4</a:t>
            </a:fld>
            <a:endParaRPr lang="en-US" altLang="en-US" sz="2000" b="0">
              <a:solidFill>
                <a:srgbClr val="BDDEFF"/>
              </a:solidFill>
            </a:endParaRPr>
          </a:p>
        </p:txBody>
      </p:sp>
      <p:sp>
        <p:nvSpPr>
          <p:cNvPr id="1564674" name="Rectangle 2">
            <a:extLst>
              <a:ext uri="{FF2B5EF4-FFF2-40B4-BE49-F238E27FC236}">
                <a16:creationId xmlns:a16="http://schemas.microsoft.com/office/drawing/2014/main" id="{CBFC0FAF-A5BD-7227-0737-56F9CB76D8F8}"/>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64675" name="Rectangle 3">
            <a:extLst>
              <a:ext uri="{FF2B5EF4-FFF2-40B4-BE49-F238E27FC236}">
                <a16:creationId xmlns:a16="http://schemas.microsoft.com/office/drawing/2014/main" id="{57C31252-1E36-C9E6-D842-67D923DEAAE8}"/>
              </a:ext>
            </a:extLst>
          </p:cNvPr>
          <p:cNvSpPr>
            <a:spLocks noGrp="1" noChangeArrowheads="1"/>
          </p:cNvSpPr>
          <p:nvPr>
            <p:ph type="title"/>
          </p:nvPr>
        </p:nvSpPr>
        <p:spPr>
          <a:xfrm>
            <a:off x="2363788" y="152400"/>
            <a:ext cx="6780212" cy="476250"/>
          </a:xfrm>
        </p:spPr>
        <p:txBody>
          <a:bodyPr/>
          <a:lstStyle/>
          <a:p>
            <a:pPr algn="ctr">
              <a:defRPr/>
            </a:pPr>
            <a:r>
              <a:rPr lang="en-US" sz="3600" dirty="0"/>
              <a:t>Developing Relaters</a:t>
            </a:r>
          </a:p>
        </p:txBody>
      </p:sp>
      <p:sp>
        <p:nvSpPr>
          <p:cNvPr id="1564676" name="Rectangle 4">
            <a:extLst>
              <a:ext uri="{FF2B5EF4-FFF2-40B4-BE49-F238E27FC236}">
                <a16:creationId xmlns:a16="http://schemas.microsoft.com/office/drawing/2014/main" id="{39B32134-D4CD-B78D-8C8D-D0026A98A026}"/>
              </a:ext>
            </a:extLst>
          </p:cNvPr>
          <p:cNvSpPr>
            <a:spLocks noGrp="1" noChangeArrowheads="1"/>
          </p:cNvSpPr>
          <p:nvPr>
            <p:ph type="body" idx="1"/>
          </p:nvPr>
        </p:nvSpPr>
        <p:spPr>
          <a:xfrm>
            <a:off x="1625600" y="1906588"/>
            <a:ext cx="7370763" cy="4591050"/>
          </a:xfrm>
        </p:spPr>
        <p:txBody>
          <a:bodyPr/>
          <a:lstStyle/>
          <a:p>
            <a:pPr lvl="1">
              <a:lnSpc>
                <a:spcPct val="125000"/>
              </a:lnSpc>
              <a:spcBef>
                <a:spcPct val="0"/>
              </a:spcBef>
            </a:pPr>
            <a:r>
              <a:rPr lang="en-US" altLang="en-US" sz="2400" b="1"/>
              <a:t>Use one-on-one, hands-on instruction</a:t>
            </a:r>
          </a:p>
          <a:p>
            <a:pPr lvl="1">
              <a:lnSpc>
                <a:spcPct val="125000"/>
              </a:lnSpc>
              <a:spcBef>
                <a:spcPct val="0"/>
              </a:spcBef>
            </a:pPr>
            <a:r>
              <a:rPr lang="en-US" altLang="en-US" sz="2400" b="1"/>
              <a:t>Start at the beginning &amp; end at the end </a:t>
            </a:r>
          </a:p>
          <a:p>
            <a:pPr lvl="1">
              <a:lnSpc>
                <a:spcPct val="125000"/>
              </a:lnSpc>
              <a:spcBef>
                <a:spcPct val="0"/>
              </a:spcBef>
            </a:pPr>
            <a:r>
              <a:rPr lang="en-US" altLang="en-US" sz="2400" b="1"/>
              <a:t>Let them observe others before trying</a:t>
            </a:r>
          </a:p>
          <a:p>
            <a:pPr lvl="1">
              <a:lnSpc>
                <a:spcPct val="125000"/>
              </a:lnSpc>
              <a:spcBef>
                <a:spcPct val="0"/>
              </a:spcBef>
            </a:pPr>
            <a:r>
              <a:rPr lang="en-US" altLang="en-US" sz="2400" b="1"/>
              <a:t>Provide a step-by-step list of procedures or a working timetable/ schedule. </a:t>
            </a:r>
          </a:p>
          <a:p>
            <a:pPr lvl="1">
              <a:lnSpc>
                <a:spcPct val="125000"/>
              </a:lnSpc>
              <a:spcBef>
                <a:spcPct val="0"/>
              </a:spcBef>
            </a:pPr>
            <a:r>
              <a:rPr lang="en-US" altLang="en-US" sz="2400" b="1"/>
              <a:t>Allow plenty of repetition for their actions to become second nature and more routine </a:t>
            </a:r>
          </a:p>
          <a:p>
            <a:pPr lvl="1">
              <a:lnSpc>
                <a:spcPct val="125000"/>
              </a:lnSpc>
              <a:spcBef>
                <a:spcPct val="0"/>
              </a:spcBef>
            </a:pPr>
            <a:r>
              <a:rPr lang="en-US" altLang="en-US" sz="2400" b="1"/>
              <a:t>Use a pleasant and patient approach in small group settings</a:t>
            </a:r>
          </a:p>
        </p:txBody>
      </p:sp>
      <p:grpSp>
        <p:nvGrpSpPr>
          <p:cNvPr id="6150" name="Group 5">
            <a:extLst>
              <a:ext uri="{FF2B5EF4-FFF2-40B4-BE49-F238E27FC236}">
                <a16:creationId xmlns:a16="http://schemas.microsoft.com/office/drawing/2014/main" id="{C9D0ECCA-DED6-168A-A141-99D4F8BC2E6E}"/>
              </a:ext>
            </a:extLst>
          </p:cNvPr>
          <p:cNvGrpSpPr>
            <a:grpSpLocks/>
          </p:cNvGrpSpPr>
          <p:nvPr/>
        </p:nvGrpSpPr>
        <p:grpSpPr bwMode="auto">
          <a:xfrm>
            <a:off x="139700" y="0"/>
            <a:ext cx="804863" cy="782638"/>
            <a:chOff x="-869" y="776"/>
            <a:chExt cx="643" cy="645"/>
          </a:xfrm>
        </p:grpSpPr>
        <p:grpSp>
          <p:nvGrpSpPr>
            <p:cNvPr id="6152" name="Group 6">
              <a:extLst>
                <a:ext uri="{FF2B5EF4-FFF2-40B4-BE49-F238E27FC236}">
                  <a16:creationId xmlns:a16="http://schemas.microsoft.com/office/drawing/2014/main" id="{B327E302-BE3D-DC73-28F7-F837F85A6EF4}"/>
                </a:ext>
              </a:extLst>
            </p:cNvPr>
            <p:cNvGrpSpPr>
              <a:grpSpLocks/>
            </p:cNvGrpSpPr>
            <p:nvPr/>
          </p:nvGrpSpPr>
          <p:grpSpPr bwMode="auto">
            <a:xfrm>
              <a:off x="-790" y="856"/>
              <a:ext cx="462" cy="459"/>
              <a:chOff x="-790" y="856"/>
              <a:chExt cx="462" cy="459"/>
            </a:xfrm>
          </p:grpSpPr>
          <p:sp>
            <p:nvSpPr>
              <p:cNvPr id="6160" name="Rectangle 7">
                <a:extLst>
                  <a:ext uri="{FF2B5EF4-FFF2-40B4-BE49-F238E27FC236}">
                    <a16:creationId xmlns:a16="http://schemas.microsoft.com/office/drawing/2014/main" id="{EDCFE97E-CE3F-1997-F548-4EA4DC37F08C}"/>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61" name="Rectangle 8">
                <a:extLst>
                  <a:ext uri="{FF2B5EF4-FFF2-40B4-BE49-F238E27FC236}">
                    <a16:creationId xmlns:a16="http://schemas.microsoft.com/office/drawing/2014/main" id="{F5D6E62E-F912-8529-F621-C58F1A9A77B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62" name="Rectangle 9">
                <a:extLst>
                  <a:ext uri="{FF2B5EF4-FFF2-40B4-BE49-F238E27FC236}">
                    <a16:creationId xmlns:a16="http://schemas.microsoft.com/office/drawing/2014/main" id="{EAA283E5-81B4-F910-26E0-4E7864D0B95E}"/>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63" name="Rectangle 10">
                <a:extLst>
                  <a:ext uri="{FF2B5EF4-FFF2-40B4-BE49-F238E27FC236}">
                    <a16:creationId xmlns:a16="http://schemas.microsoft.com/office/drawing/2014/main" id="{B080C048-C739-F83E-7DB1-25D8001BD53F}"/>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6153" name="Group 11">
              <a:extLst>
                <a:ext uri="{FF2B5EF4-FFF2-40B4-BE49-F238E27FC236}">
                  <a16:creationId xmlns:a16="http://schemas.microsoft.com/office/drawing/2014/main" id="{AFDDC6AE-DBCC-1A6F-6E0D-A30A40FB0145}"/>
                </a:ext>
              </a:extLst>
            </p:cNvPr>
            <p:cNvGrpSpPr>
              <a:grpSpLocks/>
            </p:cNvGrpSpPr>
            <p:nvPr/>
          </p:nvGrpSpPr>
          <p:grpSpPr bwMode="auto">
            <a:xfrm>
              <a:off x="-869" y="776"/>
              <a:ext cx="643" cy="645"/>
              <a:chOff x="142" y="607"/>
              <a:chExt cx="739" cy="742"/>
            </a:xfrm>
          </p:grpSpPr>
          <p:sp>
            <p:nvSpPr>
              <p:cNvPr id="6154" name="Rectangle 12">
                <a:extLst>
                  <a:ext uri="{FF2B5EF4-FFF2-40B4-BE49-F238E27FC236}">
                    <a16:creationId xmlns:a16="http://schemas.microsoft.com/office/drawing/2014/main" id="{487794CF-723F-70E8-7D8B-A4C1D8FC379F}"/>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55" name="Rectangle 13">
                <a:extLst>
                  <a:ext uri="{FF2B5EF4-FFF2-40B4-BE49-F238E27FC236}">
                    <a16:creationId xmlns:a16="http://schemas.microsoft.com/office/drawing/2014/main" id="{32C03409-37C3-D9EF-9188-7AC1E80BE972}"/>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56" name="Rectangle 14">
                <a:extLst>
                  <a:ext uri="{FF2B5EF4-FFF2-40B4-BE49-F238E27FC236}">
                    <a16:creationId xmlns:a16="http://schemas.microsoft.com/office/drawing/2014/main" id="{6FCBF3CB-E447-FC48-6A36-2DECF990F72D}"/>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57" name="Rectangle 15">
                <a:extLst>
                  <a:ext uri="{FF2B5EF4-FFF2-40B4-BE49-F238E27FC236}">
                    <a16:creationId xmlns:a16="http://schemas.microsoft.com/office/drawing/2014/main" id="{035C255B-1779-D20C-8683-8A425CBEFC8D}"/>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6158" name="Line 16">
                <a:extLst>
                  <a:ext uri="{FF2B5EF4-FFF2-40B4-BE49-F238E27FC236}">
                    <a16:creationId xmlns:a16="http://schemas.microsoft.com/office/drawing/2014/main" id="{DA94EF3B-9FD7-E134-2CCD-E6A559F6B27F}"/>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9" name="Line 17">
                <a:extLst>
                  <a:ext uri="{FF2B5EF4-FFF2-40B4-BE49-F238E27FC236}">
                    <a16:creationId xmlns:a16="http://schemas.microsoft.com/office/drawing/2014/main" id="{8C72A2F3-CBD7-D8A1-FC45-C7448FE84F13}"/>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1564690" name="Rectangle 18">
            <a:extLst>
              <a:ext uri="{FF2B5EF4-FFF2-40B4-BE49-F238E27FC236}">
                <a16:creationId xmlns:a16="http://schemas.microsoft.com/office/drawing/2014/main" id="{D62A622E-9C60-35CB-89F3-3FF498F5415F}"/>
              </a:ext>
            </a:extLst>
          </p:cNvPr>
          <p:cNvSpPr>
            <a:spLocks noChangeArrowheads="1"/>
          </p:cNvSpPr>
          <p:nvPr/>
        </p:nvSpPr>
        <p:spPr bwMode="auto">
          <a:xfrm>
            <a:off x="665163" y="1252538"/>
            <a:ext cx="184150" cy="76200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1" hangingPunct="1">
              <a:defRPr/>
            </a:pPr>
            <a:endParaRPr lang="en-US" sz="4400" dirty="0">
              <a:solidFill>
                <a:srgbClr val="FFCC66"/>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64674"/>
                                        </p:tgtEl>
                                        <p:attrNameLst>
                                          <p:attrName>style.visibility</p:attrName>
                                        </p:attrNameLst>
                                      </p:cBhvr>
                                      <p:to>
                                        <p:strVal val="visible"/>
                                      </p:to>
                                    </p:set>
                                    <p:animEffect transition="in" filter="slide(fromBottom)">
                                      <p:cBhvr>
                                        <p:cTn id="7" dur="500"/>
                                        <p:tgtEl>
                                          <p:spTgt spid="1564674"/>
                                        </p:tgtEl>
                                      </p:cBhvr>
                                    </p:animEffect>
                                  </p:childTnLst>
                                </p:cTn>
                              </p:par>
                              <p:par>
                                <p:cTn id="8" presetID="22" presetClass="entr" presetSubtype="4" fill="hold" nodeType="withEffect" nodePh="1">
                                  <p:stCondLst>
                                    <p:cond delay="200"/>
                                  </p:stCondLst>
                                  <p:endCondLst>
                                    <p:cond evt="begin" delay="0">
                                      <p:tn val="8"/>
                                    </p:cond>
                                  </p:endCondLst>
                                  <p:childTnLst>
                                    <p:set>
                                      <p:cBhvr>
                                        <p:cTn id="9" dur="1" fill="hold">
                                          <p:stCondLst>
                                            <p:cond delay="0"/>
                                          </p:stCondLst>
                                        </p:cTn>
                                        <p:tgtEl>
                                          <p:spTgt spid="1564690"/>
                                        </p:tgtEl>
                                        <p:attrNameLst>
                                          <p:attrName>style.visibility</p:attrName>
                                        </p:attrNameLst>
                                      </p:cBhvr>
                                      <p:to>
                                        <p:strVal val="visible"/>
                                      </p:to>
                                    </p:set>
                                    <p:animEffect transition="in" filter="wipe(down)">
                                      <p:cBhvr>
                                        <p:cTn id="10" dur="500"/>
                                        <p:tgtEl>
                                          <p:spTgt spid="156469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564676">
                                            <p:txEl>
                                              <p:pRg st="0" end="0"/>
                                            </p:txEl>
                                          </p:spTgt>
                                        </p:tgtEl>
                                        <p:attrNameLst>
                                          <p:attrName>style.visibility</p:attrName>
                                        </p:attrNameLst>
                                      </p:cBhvr>
                                      <p:to>
                                        <p:strVal val="visible"/>
                                      </p:to>
                                    </p:set>
                                    <p:anim calcmode="lin" valueType="num">
                                      <p:cBhvr additive="base">
                                        <p:cTn id="15" dur="500" fill="hold"/>
                                        <p:tgtEl>
                                          <p:spTgt spid="1564676">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646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1564676">
                                            <p:txEl>
                                              <p:pRg st="1" end="1"/>
                                            </p:txEl>
                                          </p:spTgt>
                                        </p:tgtEl>
                                        <p:attrNameLst>
                                          <p:attrName>style.visibility</p:attrName>
                                        </p:attrNameLst>
                                      </p:cBhvr>
                                      <p:to>
                                        <p:strVal val="visible"/>
                                      </p:to>
                                    </p:set>
                                    <p:anim calcmode="lin" valueType="num">
                                      <p:cBhvr additive="base">
                                        <p:cTn id="21" dur="500" fill="hold"/>
                                        <p:tgtEl>
                                          <p:spTgt spid="1564676">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646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564676">
                                            <p:txEl>
                                              <p:pRg st="2" end="2"/>
                                            </p:txEl>
                                          </p:spTgt>
                                        </p:tgtEl>
                                        <p:attrNameLst>
                                          <p:attrName>style.visibility</p:attrName>
                                        </p:attrNameLst>
                                      </p:cBhvr>
                                      <p:to>
                                        <p:strVal val="visible"/>
                                      </p:to>
                                    </p:set>
                                    <p:anim calcmode="lin" valueType="num">
                                      <p:cBhvr additive="base">
                                        <p:cTn id="27" dur="500" fill="hold"/>
                                        <p:tgtEl>
                                          <p:spTgt spid="1564676">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646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564676">
                                            <p:txEl>
                                              <p:pRg st="3" end="3"/>
                                            </p:txEl>
                                          </p:spTgt>
                                        </p:tgtEl>
                                        <p:attrNameLst>
                                          <p:attrName>style.visibility</p:attrName>
                                        </p:attrNameLst>
                                      </p:cBhvr>
                                      <p:to>
                                        <p:strVal val="visible"/>
                                      </p:to>
                                    </p:set>
                                    <p:anim calcmode="lin" valueType="num">
                                      <p:cBhvr additive="base">
                                        <p:cTn id="33" dur="500" fill="hold"/>
                                        <p:tgtEl>
                                          <p:spTgt spid="1564676">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6467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564676">
                                            <p:txEl>
                                              <p:pRg st="4" end="4"/>
                                            </p:txEl>
                                          </p:spTgt>
                                        </p:tgtEl>
                                        <p:attrNameLst>
                                          <p:attrName>style.visibility</p:attrName>
                                        </p:attrNameLst>
                                      </p:cBhvr>
                                      <p:to>
                                        <p:strVal val="visible"/>
                                      </p:to>
                                    </p:set>
                                    <p:anim calcmode="lin" valueType="num">
                                      <p:cBhvr additive="base">
                                        <p:cTn id="39" dur="500" fill="hold"/>
                                        <p:tgtEl>
                                          <p:spTgt spid="1564676">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56467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1564676">
                                            <p:txEl>
                                              <p:pRg st="5" end="5"/>
                                            </p:txEl>
                                          </p:spTgt>
                                        </p:tgtEl>
                                        <p:attrNameLst>
                                          <p:attrName>style.visibility</p:attrName>
                                        </p:attrNameLst>
                                      </p:cBhvr>
                                      <p:to>
                                        <p:strVal val="visible"/>
                                      </p:to>
                                    </p:set>
                                    <p:anim calcmode="lin" valueType="num">
                                      <p:cBhvr additive="base">
                                        <p:cTn id="45" dur="500" fill="hold"/>
                                        <p:tgtEl>
                                          <p:spTgt spid="1564676">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56467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4674" grpId="0" animBg="1"/>
      <p:bldP spid="156469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a:extLst>
              <a:ext uri="{FF2B5EF4-FFF2-40B4-BE49-F238E27FC236}">
                <a16:creationId xmlns:a16="http://schemas.microsoft.com/office/drawing/2014/main" id="{A4F916FF-AD88-0995-BE7A-55FAF486BBD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359458D6-EA19-4E30-94AA-E21BFD9EF1B0}" type="slidenum">
              <a:rPr lang="en-US" altLang="en-US" sz="2000" b="0">
                <a:solidFill>
                  <a:srgbClr val="BDDEFF"/>
                </a:solidFill>
              </a:rPr>
              <a:pPr/>
              <a:t>40</a:t>
            </a:fld>
            <a:endParaRPr lang="en-US" altLang="en-US" sz="2000" b="0">
              <a:solidFill>
                <a:srgbClr val="BDDEFF"/>
              </a:solidFill>
            </a:endParaRPr>
          </a:p>
        </p:txBody>
      </p:sp>
      <p:sp>
        <p:nvSpPr>
          <p:cNvPr id="1612802" name="Rectangle 2">
            <a:extLst>
              <a:ext uri="{FF2B5EF4-FFF2-40B4-BE49-F238E27FC236}">
                <a16:creationId xmlns:a16="http://schemas.microsoft.com/office/drawing/2014/main" id="{4ECCA783-0AF1-AD4A-C685-0B7E87412945}"/>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2803" name="Rectangle 3">
            <a:extLst>
              <a:ext uri="{FF2B5EF4-FFF2-40B4-BE49-F238E27FC236}">
                <a16:creationId xmlns:a16="http://schemas.microsoft.com/office/drawing/2014/main" id="{A3F0CEB6-76CF-9984-4B30-D10220CCD790}"/>
              </a:ext>
            </a:extLst>
          </p:cNvPr>
          <p:cNvSpPr>
            <a:spLocks noGrp="1" noChangeArrowheads="1"/>
          </p:cNvSpPr>
          <p:nvPr>
            <p:ph type="title"/>
          </p:nvPr>
        </p:nvSpPr>
        <p:spPr>
          <a:xfrm>
            <a:off x="2363788" y="152400"/>
            <a:ext cx="6246812" cy="476250"/>
          </a:xfrm>
        </p:spPr>
        <p:txBody>
          <a:bodyPr/>
          <a:lstStyle/>
          <a:p>
            <a:pPr>
              <a:defRPr/>
            </a:pPr>
            <a:r>
              <a:rPr lang="en-US" sz="3600" dirty="0"/>
              <a:t>When You are the Relater</a:t>
            </a:r>
          </a:p>
        </p:txBody>
      </p:sp>
      <p:sp>
        <p:nvSpPr>
          <p:cNvPr id="1612804" name="Rectangle 4">
            <a:extLst>
              <a:ext uri="{FF2B5EF4-FFF2-40B4-BE49-F238E27FC236}">
                <a16:creationId xmlns:a16="http://schemas.microsoft.com/office/drawing/2014/main" id="{C4FE75F6-41E2-73E4-D681-D66E94F78574}"/>
              </a:ext>
            </a:extLst>
          </p:cNvPr>
          <p:cNvSpPr>
            <a:spLocks noGrp="1" noChangeArrowheads="1"/>
          </p:cNvSpPr>
          <p:nvPr>
            <p:ph type="body" idx="1"/>
          </p:nvPr>
        </p:nvSpPr>
        <p:spPr>
          <a:xfrm>
            <a:off x="1304925" y="1476375"/>
            <a:ext cx="7691438" cy="5021263"/>
          </a:xfrm>
        </p:spPr>
        <p:txBody>
          <a:bodyPr/>
          <a:lstStyle/>
          <a:p>
            <a:pPr lvl="1">
              <a:spcBef>
                <a:spcPct val="0"/>
              </a:spcBef>
            </a:pPr>
            <a:r>
              <a:rPr lang="en-US" altLang="en-US" sz="2400" b="1"/>
              <a:t>Stretch by taking on a bit more (or different) duties beyond your comfort level</a:t>
            </a:r>
          </a:p>
          <a:p>
            <a:pPr lvl="1">
              <a:spcBef>
                <a:spcPct val="0"/>
              </a:spcBef>
            </a:pPr>
            <a:r>
              <a:rPr lang="en-US" altLang="en-US" sz="2400" b="1"/>
              <a:t>Increase verbalization of your thoughts and feelings</a:t>
            </a:r>
          </a:p>
          <a:p>
            <a:pPr lvl="1">
              <a:spcBef>
                <a:spcPct val="0"/>
              </a:spcBef>
            </a:pPr>
            <a:r>
              <a:rPr lang="en-US" altLang="en-US" sz="2400" b="1"/>
              <a:t>Speed up your actions by getting into some projects more quickly</a:t>
            </a:r>
          </a:p>
          <a:p>
            <a:pPr lvl="1">
              <a:spcBef>
                <a:spcPct val="0"/>
              </a:spcBef>
            </a:pPr>
            <a:r>
              <a:rPr lang="en-US" altLang="en-US" sz="2400" b="1"/>
              <a:t>Desensitize yourselves somewhat, so that you aren't negatively affected by your colleagues' feelings to the point of affecting your own performance</a:t>
            </a:r>
          </a:p>
          <a:p>
            <a:pPr lvl="1">
              <a:spcBef>
                <a:spcPct val="0"/>
              </a:spcBef>
            </a:pPr>
            <a:r>
              <a:rPr lang="en-US" altLang="en-US" sz="2400" b="1"/>
              <a:t>Learn to adapt more quickly to either changes or refinements of existing practices</a:t>
            </a:r>
          </a:p>
          <a:p>
            <a:pPr lvl="1">
              <a:spcBef>
                <a:spcPct val="0"/>
              </a:spcBef>
            </a:pPr>
            <a:r>
              <a:rPr lang="en-US" altLang="en-US" sz="2400" b="1"/>
              <a:t>Bolster your assertiveness techniques</a:t>
            </a:r>
          </a:p>
        </p:txBody>
      </p:sp>
      <p:grpSp>
        <p:nvGrpSpPr>
          <p:cNvPr id="43014" name="Group 5">
            <a:extLst>
              <a:ext uri="{FF2B5EF4-FFF2-40B4-BE49-F238E27FC236}">
                <a16:creationId xmlns:a16="http://schemas.microsoft.com/office/drawing/2014/main" id="{6E92F164-03DD-AEAD-841D-FC1F4A149F15}"/>
              </a:ext>
            </a:extLst>
          </p:cNvPr>
          <p:cNvGrpSpPr>
            <a:grpSpLocks/>
          </p:cNvGrpSpPr>
          <p:nvPr/>
        </p:nvGrpSpPr>
        <p:grpSpPr bwMode="auto">
          <a:xfrm>
            <a:off x="139700" y="0"/>
            <a:ext cx="804863" cy="782638"/>
            <a:chOff x="-869" y="776"/>
            <a:chExt cx="643" cy="645"/>
          </a:xfrm>
        </p:grpSpPr>
        <p:grpSp>
          <p:nvGrpSpPr>
            <p:cNvPr id="43015" name="Group 6">
              <a:extLst>
                <a:ext uri="{FF2B5EF4-FFF2-40B4-BE49-F238E27FC236}">
                  <a16:creationId xmlns:a16="http://schemas.microsoft.com/office/drawing/2014/main" id="{7094E57A-5304-D98F-F37A-DE0EF7551EE2}"/>
                </a:ext>
              </a:extLst>
            </p:cNvPr>
            <p:cNvGrpSpPr>
              <a:grpSpLocks/>
            </p:cNvGrpSpPr>
            <p:nvPr/>
          </p:nvGrpSpPr>
          <p:grpSpPr bwMode="auto">
            <a:xfrm>
              <a:off x="-790" y="856"/>
              <a:ext cx="462" cy="459"/>
              <a:chOff x="-790" y="856"/>
              <a:chExt cx="462" cy="459"/>
            </a:xfrm>
          </p:grpSpPr>
          <p:sp>
            <p:nvSpPr>
              <p:cNvPr id="43023" name="Rectangle 7">
                <a:extLst>
                  <a:ext uri="{FF2B5EF4-FFF2-40B4-BE49-F238E27FC236}">
                    <a16:creationId xmlns:a16="http://schemas.microsoft.com/office/drawing/2014/main" id="{DB56B109-5482-F14D-EE3A-FBF966A96BF2}"/>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24" name="Rectangle 8">
                <a:extLst>
                  <a:ext uri="{FF2B5EF4-FFF2-40B4-BE49-F238E27FC236}">
                    <a16:creationId xmlns:a16="http://schemas.microsoft.com/office/drawing/2014/main" id="{BADF2884-D529-CD39-16C0-592A30510C94}"/>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25" name="Rectangle 9">
                <a:extLst>
                  <a:ext uri="{FF2B5EF4-FFF2-40B4-BE49-F238E27FC236}">
                    <a16:creationId xmlns:a16="http://schemas.microsoft.com/office/drawing/2014/main" id="{D580A8E5-1052-5183-C17B-60F9C6EDB3FA}"/>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26" name="Rectangle 10">
                <a:extLst>
                  <a:ext uri="{FF2B5EF4-FFF2-40B4-BE49-F238E27FC236}">
                    <a16:creationId xmlns:a16="http://schemas.microsoft.com/office/drawing/2014/main" id="{C52352A1-7E76-941F-768D-1A68334763E9}"/>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3016" name="Group 11">
              <a:extLst>
                <a:ext uri="{FF2B5EF4-FFF2-40B4-BE49-F238E27FC236}">
                  <a16:creationId xmlns:a16="http://schemas.microsoft.com/office/drawing/2014/main" id="{C7B3A3B7-6573-2C68-3A25-DE2CC8B9D7C7}"/>
                </a:ext>
              </a:extLst>
            </p:cNvPr>
            <p:cNvGrpSpPr>
              <a:grpSpLocks/>
            </p:cNvGrpSpPr>
            <p:nvPr/>
          </p:nvGrpSpPr>
          <p:grpSpPr bwMode="auto">
            <a:xfrm>
              <a:off x="-869" y="776"/>
              <a:ext cx="643" cy="645"/>
              <a:chOff x="142" y="607"/>
              <a:chExt cx="739" cy="742"/>
            </a:xfrm>
          </p:grpSpPr>
          <p:sp>
            <p:nvSpPr>
              <p:cNvPr id="43017" name="Rectangle 12">
                <a:extLst>
                  <a:ext uri="{FF2B5EF4-FFF2-40B4-BE49-F238E27FC236}">
                    <a16:creationId xmlns:a16="http://schemas.microsoft.com/office/drawing/2014/main" id="{823312C9-F988-38EA-19BF-7F770099299F}"/>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18" name="Rectangle 13">
                <a:extLst>
                  <a:ext uri="{FF2B5EF4-FFF2-40B4-BE49-F238E27FC236}">
                    <a16:creationId xmlns:a16="http://schemas.microsoft.com/office/drawing/2014/main" id="{4BBE9FFA-424E-1617-535D-30AB87B63A6A}"/>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19" name="Rectangle 14">
                <a:extLst>
                  <a:ext uri="{FF2B5EF4-FFF2-40B4-BE49-F238E27FC236}">
                    <a16:creationId xmlns:a16="http://schemas.microsoft.com/office/drawing/2014/main" id="{AC200DD3-73B3-18AA-3272-7B375685EF46}"/>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20" name="Rectangle 15">
                <a:extLst>
                  <a:ext uri="{FF2B5EF4-FFF2-40B4-BE49-F238E27FC236}">
                    <a16:creationId xmlns:a16="http://schemas.microsoft.com/office/drawing/2014/main" id="{3B245AAA-67C3-961E-2CAE-3DC5D88B8AB0}"/>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3021" name="Line 16">
                <a:extLst>
                  <a:ext uri="{FF2B5EF4-FFF2-40B4-BE49-F238E27FC236}">
                    <a16:creationId xmlns:a16="http://schemas.microsoft.com/office/drawing/2014/main" id="{F7E7FDCF-48A8-C9EF-52F5-9A5F62538AB5}"/>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22" name="Line 17">
                <a:extLst>
                  <a:ext uri="{FF2B5EF4-FFF2-40B4-BE49-F238E27FC236}">
                    <a16:creationId xmlns:a16="http://schemas.microsoft.com/office/drawing/2014/main" id="{A4435053-AF9F-7FB9-11D4-EA2B47F63E17}"/>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2802"/>
                                        </p:tgtEl>
                                        <p:attrNameLst>
                                          <p:attrName>style.visibility</p:attrName>
                                        </p:attrNameLst>
                                      </p:cBhvr>
                                      <p:to>
                                        <p:strVal val="visible"/>
                                      </p:to>
                                    </p:set>
                                    <p:animEffect transition="in" filter="slide(fromBottom)">
                                      <p:cBhvr>
                                        <p:cTn id="7" dur="500"/>
                                        <p:tgtEl>
                                          <p:spTgt spid="1612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2804">
                                            <p:txEl>
                                              <p:pRg st="0" end="0"/>
                                            </p:txEl>
                                          </p:spTgt>
                                        </p:tgtEl>
                                        <p:attrNameLst>
                                          <p:attrName>style.visibility</p:attrName>
                                        </p:attrNameLst>
                                      </p:cBhvr>
                                      <p:to>
                                        <p:strVal val="visible"/>
                                      </p:to>
                                    </p:set>
                                    <p:anim calcmode="lin" valueType="num">
                                      <p:cBhvr additive="base">
                                        <p:cTn id="12" dur="500" fill="hold"/>
                                        <p:tgtEl>
                                          <p:spTgt spid="161280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28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2804">
                                            <p:txEl>
                                              <p:pRg st="1" end="1"/>
                                            </p:txEl>
                                          </p:spTgt>
                                        </p:tgtEl>
                                        <p:attrNameLst>
                                          <p:attrName>style.visibility</p:attrName>
                                        </p:attrNameLst>
                                      </p:cBhvr>
                                      <p:to>
                                        <p:strVal val="visible"/>
                                      </p:to>
                                    </p:set>
                                    <p:anim calcmode="lin" valueType="num">
                                      <p:cBhvr additive="base">
                                        <p:cTn id="18" dur="500" fill="hold"/>
                                        <p:tgtEl>
                                          <p:spTgt spid="161280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280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2804">
                                            <p:txEl>
                                              <p:pRg st="2" end="2"/>
                                            </p:txEl>
                                          </p:spTgt>
                                        </p:tgtEl>
                                        <p:attrNameLst>
                                          <p:attrName>style.visibility</p:attrName>
                                        </p:attrNameLst>
                                      </p:cBhvr>
                                      <p:to>
                                        <p:strVal val="visible"/>
                                      </p:to>
                                    </p:set>
                                    <p:anim calcmode="lin" valueType="num">
                                      <p:cBhvr additive="base">
                                        <p:cTn id="24" dur="500" fill="hold"/>
                                        <p:tgtEl>
                                          <p:spTgt spid="161280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280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2804">
                                            <p:txEl>
                                              <p:pRg st="3" end="3"/>
                                            </p:txEl>
                                          </p:spTgt>
                                        </p:tgtEl>
                                        <p:attrNameLst>
                                          <p:attrName>style.visibility</p:attrName>
                                        </p:attrNameLst>
                                      </p:cBhvr>
                                      <p:to>
                                        <p:strVal val="visible"/>
                                      </p:to>
                                    </p:set>
                                    <p:anim calcmode="lin" valueType="num">
                                      <p:cBhvr additive="base">
                                        <p:cTn id="30" dur="500" fill="hold"/>
                                        <p:tgtEl>
                                          <p:spTgt spid="161280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280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2804">
                                            <p:txEl>
                                              <p:pRg st="4" end="4"/>
                                            </p:txEl>
                                          </p:spTgt>
                                        </p:tgtEl>
                                        <p:attrNameLst>
                                          <p:attrName>style.visibility</p:attrName>
                                        </p:attrNameLst>
                                      </p:cBhvr>
                                      <p:to>
                                        <p:strVal val="visible"/>
                                      </p:to>
                                    </p:set>
                                    <p:anim calcmode="lin" valueType="num">
                                      <p:cBhvr additive="base">
                                        <p:cTn id="36" dur="500" fill="hold"/>
                                        <p:tgtEl>
                                          <p:spTgt spid="1612804">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280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2804">
                                            <p:txEl>
                                              <p:pRg st="5" end="5"/>
                                            </p:txEl>
                                          </p:spTgt>
                                        </p:tgtEl>
                                        <p:attrNameLst>
                                          <p:attrName>style.visibility</p:attrName>
                                        </p:attrNameLst>
                                      </p:cBhvr>
                                      <p:to>
                                        <p:strVal val="visible"/>
                                      </p:to>
                                    </p:set>
                                    <p:anim calcmode="lin" valueType="num">
                                      <p:cBhvr additive="base">
                                        <p:cTn id="42" dur="500" fill="hold"/>
                                        <p:tgtEl>
                                          <p:spTgt spid="1612804">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280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280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a:extLst>
              <a:ext uri="{FF2B5EF4-FFF2-40B4-BE49-F238E27FC236}">
                <a16:creationId xmlns:a16="http://schemas.microsoft.com/office/drawing/2014/main" id="{93D8C917-EE26-974F-5B5E-99FF6E51696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09F94AFC-D810-4B38-BED6-7E0336D0BF29}" type="slidenum">
              <a:rPr lang="en-US" altLang="en-US" sz="2000" b="0">
                <a:solidFill>
                  <a:srgbClr val="BDDEFF"/>
                </a:solidFill>
              </a:rPr>
              <a:pPr/>
              <a:t>41</a:t>
            </a:fld>
            <a:endParaRPr lang="en-US" altLang="en-US" sz="2000" b="0">
              <a:solidFill>
                <a:srgbClr val="BDDEFF"/>
              </a:solidFill>
            </a:endParaRPr>
          </a:p>
        </p:txBody>
      </p:sp>
      <p:sp>
        <p:nvSpPr>
          <p:cNvPr id="1613826" name="Rectangle 2">
            <a:extLst>
              <a:ext uri="{FF2B5EF4-FFF2-40B4-BE49-F238E27FC236}">
                <a16:creationId xmlns:a16="http://schemas.microsoft.com/office/drawing/2014/main" id="{A4E7C79E-111D-2763-A335-B097BAC32F48}"/>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3827" name="Rectangle 3">
            <a:extLst>
              <a:ext uri="{FF2B5EF4-FFF2-40B4-BE49-F238E27FC236}">
                <a16:creationId xmlns:a16="http://schemas.microsoft.com/office/drawing/2014/main" id="{CE8321E2-2025-2D95-2E83-5D7283A6F681}"/>
              </a:ext>
            </a:extLst>
          </p:cNvPr>
          <p:cNvSpPr>
            <a:spLocks noGrp="1" noChangeArrowheads="1"/>
          </p:cNvSpPr>
          <p:nvPr>
            <p:ph type="title"/>
          </p:nvPr>
        </p:nvSpPr>
        <p:spPr>
          <a:xfrm>
            <a:off x="2363788" y="152400"/>
            <a:ext cx="6246812" cy="476250"/>
          </a:xfrm>
        </p:spPr>
        <p:txBody>
          <a:bodyPr/>
          <a:lstStyle/>
          <a:p>
            <a:pPr>
              <a:defRPr/>
            </a:pPr>
            <a:r>
              <a:rPr lang="en-US" sz="3600" dirty="0"/>
              <a:t>When You are the Thinker</a:t>
            </a:r>
          </a:p>
        </p:txBody>
      </p:sp>
      <p:sp>
        <p:nvSpPr>
          <p:cNvPr id="1613828" name="Rectangle 4">
            <a:extLst>
              <a:ext uri="{FF2B5EF4-FFF2-40B4-BE49-F238E27FC236}">
                <a16:creationId xmlns:a16="http://schemas.microsoft.com/office/drawing/2014/main" id="{DA203756-96C1-E31C-0CF6-6A5AFA8E06B6}"/>
              </a:ext>
            </a:extLst>
          </p:cNvPr>
          <p:cNvSpPr>
            <a:spLocks noGrp="1" noChangeArrowheads="1"/>
          </p:cNvSpPr>
          <p:nvPr>
            <p:ph type="body" idx="1"/>
          </p:nvPr>
        </p:nvSpPr>
        <p:spPr>
          <a:xfrm>
            <a:off x="1636713" y="1203325"/>
            <a:ext cx="7354887" cy="5373688"/>
          </a:xfrm>
        </p:spPr>
        <p:txBody>
          <a:bodyPr/>
          <a:lstStyle/>
          <a:p>
            <a:pPr lvl="1">
              <a:spcBef>
                <a:spcPct val="0"/>
              </a:spcBef>
            </a:pPr>
            <a:r>
              <a:rPr lang="en-US" altLang="en-US" sz="2400" b="1"/>
              <a:t>Modify criticism (whether spoken or unspoken) of others' work</a:t>
            </a:r>
          </a:p>
          <a:p>
            <a:pPr lvl="1">
              <a:spcBef>
                <a:spcPct val="0"/>
              </a:spcBef>
            </a:pPr>
            <a:r>
              <a:rPr lang="en-US" altLang="en-US" sz="2400" b="1"/>
              <a:t>Check less often, or only check the critical things (as opposed to everything), allowing the flow of the process to continue</a:t>
            </a:r>
          </a:p>
          <a:p>
            <a:pPr lvl="1">
              <a:spcBef>
                <a:spcPct val="0"/>
              </a:spcBef>
            </a:pPr>
            <a:r>
              <a:rPr lang="en-US" altLang="en-US" sz="2400" b="1"/>
              <a:t>Ease up on controlling emotions; engage in more </a:t>
            </a:r>
            <a:r>
              <a:rPr lang="en-US" altLang="en-US" sz="2400" b="1" i="1"/>
              <a:t>water cooler interaction</a:t>
            </a:r>
            <a:endParaRPr lang="en-US" altLang="en-US" sz="2400" b="1"/>
          </a:p>
          <a:p>
            <a:pPr lvl="1">
              <a:spcBef>
                <a:spcPct val="0"/>
              </a:spcBef>
            </a:pPr>
            <a:r>
              <a:rPr lang="en-US" altLang="en-US" sz="2400" b="1"/>
              <a:t>Accept the fact that you can have high standards without expecting perfection</a:t>
            </a:r>
          </a:p>
          <a:p>
            <a:pPr lvl="1">
              <a:spcBef>
                <a:spcPct val="0"/>
              </a:spcBef>
            </a:pPr>
            <a:r>
              <a:rPr lang="en-US" altLang="en-US" sz="2400" b="1"/>
              <a:t>Occasionally confront a colleague (or boss) with whom you disagree, instead of avoiding or ignoring them (and doing what you want to do, anyway)</a:t>
            </a:r>
          </a:p>
          <a:p>
            <a:pPr lvl="1">
              <a:spcBef>
                <a:spcPct val="0"/>
              </a:spcBef>
            </a:pPr>
            <a:r>
              <a:rPr lang="en-US" altLang="en-US" sz="2400" b="1"/>
              <a:t>Tone down the tendency to OVER-prepare</a:t>
            </a:r>
          </a:p>
        </p:txBody>
      </p:sp>
      <p:grpSp>
        <p:nvGrpSpPr>
          <p:cNvPr id="44038" name="Group 5">
            <a:extLst>
              <a:ext uri="{FF2B5EF4-FFF2-40B4-BE49-F238E27FC236}">
                <a16:creationId xmlns:a16="http://schemas.microsoft.com/office/drawing/2014/main" id="{B2AB293B-1A00-3CC6-12A5-DBCC5D37FABA}"/>
              </a:ext>
            </a:extLst>
          </p:cNvPr>
          <p:cNvGrpSpPr>
            <a:grpSpLocks/>
          </p:cNvGrpSpPr>
          <p:nvPr/>
        </p:nvGrpSpPr>
        <p:grpSpPr bwMode="auto">
          <a:xfrm>
            <a:off x="139700" y="0"/>
            <a:ext cx="804863" cy="782638"/>
            <a:chOff x="-869" y="776"/>
            <a:chExt cx="643" cy="645"/>
          </a:xfrm>
        </p:grpSpPr>
        <p:grpSp>
          <p:nvGrpSpPr>
            <p:cNvPr id="44039" name="Group 6">
              <a:extLst>
                <a:ext uri="{FF2B5EF4-FFF2-40B4-BE49-F238E27FC236}">
                  <a16:creationId xmlns:a16="http://schemas.microsoft.com/office/drawing/2014/main" id="{B4938298-3E97-A13C-1717-481F1DA980A7}"/>
                </a:ext>
              </a:extLst>
            </p:cNvPr>
            <p:cNvGrpSpPr>
              <a:grpSpLocks/>
            </p:cNvGrpSpPr>
            <p:nvPr/>
          </p:nvGrpSpPr>
          <p:grpSpPr bwMode="auto">
            <a:xfrm>
              <a:off x="-790" y="856"/>
              <a:ext cx="462" cy="459"/>
              <a:chOff x="-790" y="856"/>
              <a:chExt cx="462" cy="459"/>
            </a:xfrm>
          </p:grpSpPr>
          <p:sp>
            <p:nvSpPr>
              <p:cNvPr id="44047" name="Rectangle 7">
                <a:extLst>
                  <a:ext uri="{FF2B5EF4-FFF2-40B4-BE49-F238E27FC236}">
                    <a16:creationId xmlns:a16="http://schemas.microsoft.com/office/drawing/2014/main" id="{67705846-FA44-252D-C64B-0A6CF9DE40A9}"/>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48" name="Rectangle 8">
                <a:extLst>
                  <a:ext uri="{FF2B5EF4-FFF2-40B4-BE49-F238E27FC236}">
                    <a16:creationId xmlns:a16="http://schemas.microsoft.com/office/drawing/2014/main" id="{5CAD3E09-BE6A-A330-3EE7-00E6B0B5FE40}"/>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49" name="Rectangle 9">
                <a:extLst>
                  <a:ext uri="{FF2B5EF4-FFF2-40B4-BE49-F238E27FC236}">
                    <a16:creationId xmlns:a16="http://schemas.microsoft.com/office/drawing/2014/main" id="{0B71258E-B0E9-C8B6-9B87-E3A974CD4E4E}"/>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50" name="Rectangle 10">
                <a:extLst>
                  <a:ext uri="{FF2B5EF4-FFF2-40B4-BE49-F238E27FC236}">
                    <a16:creationId xmlns:a16="http://schemas.microsoft.com/office/drawing/2014/main" id="{81346D52-F1AE-8504-875E-1384AEC5DC75}"/>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4040" name="Group 11">
              <a:extLst>
                <a:ext uri="{FF2B5EF4-FFF2-40B4-BE49-F238E27FC236}">
                  <a16:creationId xmlns:a16="http://schemas.microsoft.com/office/drawing/2014/main" id="{A521CB9E-7080-2868-5B60-7CAD1D907A5D}"/>
                </a:ext>
              </a:extLst>
            </p:cNvPr>
            <p:cNvGrpSpPr>
              <a:grpSpLocks/>
            </p:cNvGrpSpPr>
            <p:nvPr/>
          </p:nvGrpSpPr>
          <p:grpSpPr bwMode="auto">
            <a:xfrm>
              <a:off x="-869" y="776"/>
              <a:ext cx="643" cy="645"/>
              <a:chOff x="142" y="607"/>
              <a:chExt cx="739" cy="742"/>
            </a:xfrm>
          </p:grpSpPr>
          <p:sp>
            <p:nvSpPr>
              <p:cNvPr id="44041" name="Rectangle 12">
                <a:extLst>
                  <a:ext uri="{FF2B5EF4-FFF2-40B4-BE49-F238E27FC236}">
                    <a16:creationId xmlns:a16="http://schemas.microsoft.com/office/drawing/2014/main" id="{578202E6-6284-A20C-0CF0-6EF64646379E}"/>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42" name="Rectangle 13">
                <a:extLst>
                  <a:ext uri="{FF2B5EF4-FFF2-40B4-BE49-F238E27FC236}">
                    <a16:creationId xmlns:a16="http://schemas.microsoft.com/office/drawing/2014/main" id="{24B71628-A316-D5C8-B1F6-569194BEDFDF}"/>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43" name="Rectangle 14">
                <a:extLst>
                  <a:ext uri="{FF2B5EF4-FFF2-40B4-BE49-F238E27FC236}">
                    <a16:creationId xmlns:a16="http://schemas.microsoft.com/office/drawing/2014/main" id="{3E4108E1-C610-AE79-6CF6-44B453332AD9}"/>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44" name="Rectangle 15">
                <a:extLst>
                  <a:ext uri="{FF2B5EF4-FFF2-40B4-BE49-F238E27FC236}">
                    <a16:creationId xmlns:a16="http://schemas.microsoft.com/office/drawing/2014/main" id="{7D9F95C4-841F-79D0-1C67-870D4C072B09}"/>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4045" name="Line 16">
                <a:extLst>
                  <a:ext uri="{FF2B5EF4-FFF2-40B4-BE49-F238E27FC236}">
                    <a16:creationId xmlns:a16="http://schemas.microsoft.com/office/drawing/2014/main" id="{D258DFEF-0AF8-D1C3-C027-319E4FEC5344}"/>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6" name="Line 17">
                <a:extLst>
                  <a:ext uri="{FF2B5EF4-FFF2-40B4-BE49-F238E27FC236}">
                    <a16:creationId xmlns:a16="http://schemas.microsoft.com/office/drawing/2014/main" id="{B3132A7A-7551-27CC-D9C6-3E1EF225A0F1}"/>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3826"/>
                                        </p:tgtEl>
                                        <p:attrNameLst>
                                          <p:attrName>style.visibility</p:attrName>
                                        </p:attrNameLst>
                                      </p:cBhvr>
                                      <p:to>
                                        <p:strVal val="visible"/>
                                      </p:to>
                                    </p:set>
                                    <p:animEffect transition="in" filter="slide(fromBottom)">
                                      <p:cBhvr>
                                        <p:cTn id="7" dur="500"/>
                                        <p:tgtEl>
                                          <p:spTgt spid="1613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3828">
                                            <p:txEl>
                                              <p:pRg st="0" end="0"/>
                                            </p:txEl>
                                          </p:spTgt>
                                        </p:tgtEl>
                                        <p:attrNameLst>
                                          <p:attrName>style.visibility</p:attrName>
                                        </p:attrNameLst>
                                      </p:cBhvr>
                                      <p:to>
                                        <p:strVal val="visible"/>
                                      </p:to>
                                    </p:set>
                                    <p:anim calcmode="lin" valueType="num">
                                      <p:cBhvr additive="base">
                                        <p:cTn id="12" dur="500" fill="hold"/>
                                        <p:tgtEl>
                                          <p:spTgt spid="161382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38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3828">
                                            <p:txEl>
                                              <p:pRg st="1" end="1"/>
                                            </p:txEl>
                                          </p:spTgt>
                                        </p:tgtEl>
                                        <p:attrNameLst>
                                          <p:attrName>style.visibility</p:attrName>
                                        </p:attrNameLst>
                                      </p:cBhvr>
                                      <p:to>
                                        <p:strVal val="visible"/>
                                      </p:to>
                                    </p:set>
                                    <p:anim calcmode="lin" valueType="num">
                                      <p:cBhvr additive="base">
                                        <p:cTn id="18" dur="500" fill="hold"/>
                                        <p:tgtEl>
                                          <p:spTgt spid="161382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382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3828">
                                            <p:txEl>
                                              <p:pRg st="2" end="2"/>
                                            </p:txEl>
                                          </p:spTgt>
                                        </p:tgtEl>
                                        <p:attrNameLst>
                                          <p:attrName>style.visibility</p:attrName>
                                        </p:attrNameLst>
                                      </p:cBhvr>
                                      <p:to>
                                        <p:strVal val="visible"/>
                                      </p:to>
                                    </p:set>
                                    <p:anim calcmode="lin" valueType="num">
                                      <p:cBhvr additive="base">
                                        <p:cTn id="24" dur="500" fill="hold"/>
                                        <p:tgtEl>
                                          <p:spTgt spid="161382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382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3828">
                                            <p:txEl>
                                              <p:pRg st="3" end="3"/>
                                            </p:txEl>
                                          </p:spTgt>
                                        </p:tgtEl>
                                        <p:attrNameLst>
                                          <p:attrName>style.visibility</p:attrName>
                                        </p:attrNameLst>
                                      </p:cBhvr>
                                      <p:to>
                                        <p:strVal val="visible"/>
                                      </p:to>
                                    </p:set>
                                    <p:anim calcmode="lin" valueType="num">
                                      <p:cBhvr additive="base">
                                        <p:cTn id="30" dur="500" fill="hold"/>
                                        <p:tgtEl>
                                          <p:spTgt spid="161382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382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3828">
                                            <p:txEl>
                                              <p:pRg st="4" end="4"/>
                                            </p:txEl>
                                          </p:spTgt>
                                        </p:tgtEl>
                                        <p:attrNameLst>
                                          <p:attrName>style.visibility</p:attrName>
                                        </p:attrNameLst>
                                      </p:cBhvr>
                                      <p:to>
                                        <p:strVal val="visible"/>
                                      </p:to>
                                    </p:set>
                                    <p:anim calcmode="lin" valueType="num">
                                      <p:cBhvr additive="base">
                                        <p:cTn id="36" dur="500" fill="hold"/>
                                        <p:tgtEl>
                                          <p:spTgt spid="1613828">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382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3828">
                                            <p:txEl>
                                              <p:pRg st="5" end="5"/>
                                            </p:txEl>
                                          </p:spTgt>
                                        </p:tgtEl>
                                        <p:attrNameLst>
                                          <p:attrName>style.visibility</p:attrName>
                                        </p:attrNameLst>
                                      </p:cBhvr>
                                      <p:to>
                                        <p:strVal val="visible"/>
                                      </p:to>
                                    </p:set>
                                    <p:anim calcmode="lin" valueType="num">
                                      <p:cBhvr additive="base">
                                        <p:cTn id="42" dur="500" fill="hold"/>
                                        <p:tgtEl>
                                          <p:spTgt spid="1613828">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382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382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4">
            <a:extLst>
              <a:ext uri="{FF2B5EF4-FFF2-40B4-BE49-F238E27FC236}">
                <a16:creationId xmlns:a16="http://schemas.microsoft.com/office/drawing/2014/main" id="{EE622932-BDB8-5203-F9F6-C3B5D656FB7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375BFE3E-20A5-4B1C-8837-8515F6485A01}" type="slidenum">
              <a:rPr lang="en-US" altLang="en-US" sz="2000" b="0">
                <a:solidFill>
                  <a:srgbClr val="BDDEFF"/>
                </a:solidFill>
              </a:rPr>
              <a:pPr/>
              <a:t>42</a:t>
            </a:fld>
            <a:endParaRPr lang="en-US" altLang="en-US" sz="2000" b="0">
              <a:solidFill>
                <a:srgbClr val="BDDEFF"/>
              </a:solidFill>
            </a:endParaRPr>
          </a:p>
        </p:txBody>
      </p:sp>
      <p:sp>
        <p:nvSpPr>
          <p:cNvPr id="1615874" name="Rectangle 2">
            <a:extLst>
              <a:ext uri="{FF2B5EF4-FFF2-40B4-BE49-F238E27FC236}">
                <a16:creationId xmlns:a16="http://schemas.microsoft.com/office/drawing/2014/main" id="{76A0C25A-EE6B-1B95-85F8-B06B6E03E5F7}"/>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5875" name="Rectangle 3">
            <a:extLst>
              <a:ext uri="{FF2B5EF4-FFF2-40B4-BE49-F238E27FC236}">
                <a16:creationId xmlns:a16="http://schemas.microsoft.com/office/drawing/2014/main" id="{A1E1A91D-0E91-8368-804A-13DBFE30723E}"/>
              </a:ext>
            </a:extLst>
          </p:cNvPr>
          <p:cNvSpPr>
            <a:spLocks noGrp="1" noChangeArrowheads="1"/>
          </p:cNvSpPr>
          <p:nvPr>
            <p:ph type="body" idx="1"/>
          </p:nvPr>
        </p:nvSpPr>
        <p:spPr>
          <a:xfrm>
            <a:off x="1606550" y="1476375"/>
            <a:ext cx="7327900" cy="5186363"/>
          </a:xfrm>
        </p:spPr>
        <p:txBody>
          <a:bodyPr/>
          <a:lstStyle/>
          <a:p>
            <a:pPr lvl="1">
              <a:buFontTx/>
              <a:buNone/>
            </a:pPr>
            <a:r>
              <a:rPr lang="en-US" altLang="en-US" sz="3800" b="1">
                <a:solidFill>
                  <a:srgbClr val="FFCC66"/>
                </a:solidFill>
              </a:rPr>
              <a:t>Help them learn to…</a:t>
            </a:r>
          </a:p>
          <a:p>
            <a:pPr lvl="1">
              <a:spcBef>
                <a:spcPct val="0"/>
              </a:spcBef>
            </a:pPr>
            <a:r>
              <a:rPr lang="en-US" altLang="en-US" sz="2400" b="1"/>
              <a:t>More realistically gauge risks</a:t>
            </a:r>
          </a:p>
          <a:p>
            <a:pPr lvl="1">
              <a:spcBef>
                <a:spcPct val="0"/>
              </a:spcBef>
            </a:pPr>
            <a:r>
              <a:rPr lang="en-US" altLang="en-US" sz="2400" b="1"/>
              <a:t>Exercise more caution and deliberation before making decisions and coming to conclusions</a:t>
            </a:r>
          </a:p>
          <a:p>
            <a:pPr lvl="1">
              <a:spcBef>
                <a:spcPct val="0"/>
              </a:spcBef>
            </a:pPr>
            <a:r>
              <a:rPr lang="en-US" altLang="en-US" sz="2400" b="1"/>
              <a:t>Follow pertinent rules, regulations and expectations</a:t>
            </a:r>
          </a:p>
          <a:p>
            <a:pPr lvl="1">
              <a:spcBef>
                <a:spcPct val="0"/>
              </a:spcBef>
            </a:pPr>
            <a:r>
              <a:rPr lang="en-US" altLang="en-US" sz="2400" b="1"/>
              <a:t>Recognize and solicit others' contributions, both as individuals and within a group</a:t>
            </a:r>
          </a:p>
          <a:p>
            <a:pPr lvl="1">
              <a:spcBef>
                <a:spcPct val="0"/>
              </a:spcBef>
            </a:pPr>
            <a:r>
              <a:rPr lang="en-US" altLang="en-US" sz="2400" b="1"/>
              <a:t>Tell others the reasons for decisions</a:t>
            </a:r>
          </a:p>
          <a:p>
            <a:pPr lvl="1">
              <a:spcBef>
                <a:spcPct val="0"/>
              </a:spcBef>
            </a:pPr>
            <a:r>
              <a:rPr lang="en-US" altLang="en-US" sz="2400" b="1"/>
              <a:t>Cultivate more attention and responsiveness to emotions</a:t>
            </a:r>
            <a:r>
              <a:rPr lang="en-US" altLang="en-US" sz="2400"/>
              <a:t> </a:t>
            </a:r>
          </a:p>
        </p:txBody>
      </p:sp>
      <p:sp>
        <p:nvSpPr>
          <p:cNvPr id="1615876" name="Rectangle 4">
            <a:extLst>
              <a:ext uri="{FF2B5EF4-FFF2-40B4-BE49-F238E27FC236}">
                <a16:creationId xmlns:a16="http://schemas.microsoft.com/office/drawing/2014/main" id="{4486D849-F20D-E62B-33CA-FF2B1A4391B6}"/>
              </a:ext>
            </a:extLst>
          </p:cNvPr>
          <p:cNvSpPr>
            <a:spLocks noGrp="1" noChangeArrowheads="1"/>
          </p:cNvSpPr>
          <p:nvPr>
            <p:ph type="title"/>
          </p:nvPr>
        </p:nvSpPr>
        <p:spPr>
          <a:xfrm>
            <a:off x="2363788" y="153988"/>
            <a:ext cx="6481762" cy="446087"/>
          </a:xfrm>
        </p:spPr>
        <p:txBody>
          <a:bodyPr/>
          <a:lstStyle/>
          <a:p>
            <a:pPr>
              <a:defRPr/>
            </a:pPr>
            <a:r>
              <a:rPr lang="en-US" sz="3600" dirty="0"/>
              <a:t>When Others are Directors</a:t>
            </a:r>
          </a:p>
        </p:txBody>
      </p:sp>
      <p:grpSp>
        <p:nvGrpSpPr>
          <p:cNvPr id="45062" name="Group 5">
            <a:extLst>
              <a:ext uri="{FF2B5EF4-FFF2-40B4-BE49-F238E27FC236}">
                <a16:creationId xmlns:a16="http://schemas.microsoft.com/office/drawing/2014/main" id="{132A0718-F7D5-A0A9-2C36-2AE3C942A9E3}"/>
              </a:ext>
            </a:extLst>
          </p:cNvPr>
          <p:cNvGrpSpPr>
            <a:grpSpLocks/>
          </p:cNvGrpSpPr>
          <p:nvPr/>
        </p:nvGrpSpPr>
        <p:grpSpPr bwMode="auto">
          <a:xfrm>
            <a:off x="139700" y="0"/>
            <a:ext cx="804863" cy="782638"/>
            <a:chOff x="-869" y="776"/>
            <a:chExt cx="643" cy="645"/>
          </a:xfrm>
        </p:grpSpPr>
        <p:grpSp>
          <p:nvGrpSpPr>
            <p:cNvPr id="45063" name="Group 6">
              <a:extLst>
                <a:ext uri="{FF2B5EF4-FFF2-40B4-BE49-F238E27FC236}">
                  <a16:creationId xmlns:a16="http://schemas.microsoft.com/office/drawing/2014/main" id="{2A399CDD-EBC2-BD3D-B532-CFA43163F3A6}"/>
                </a:ext>
              </a:extLst>
            </p:cNvPr>
            <p:cNvGrpSpPr>
              <a:grpSpLocks/>
            </p:cNvGrpSpPr>
            <p:nvPr/>
          </p:nvGrpSpPr>
          <p:grpSpPr bwMode="auto">
            <a:xfrm>
              <a:off x="-790" y="856"/>
              <a:ext cx="462" cy="459"/>
              <a:chOff x="-790" y="856"/>
              <a:chExt cx="462" cy="459"/>
            </a:xfrm>
          </p:grpSpPr>
          <p:sp>
            <p:nvSpPr>
              <p:cNvPr id="45071" name="Rectangle 7">
                <a:extLst>
                  <a:ext uri="{FF2B5EF4-FFF2-40B4-BE49-F238E27FC236}">
                    <a16:creationId xmlns:a16="http://schemas.microsoft.com/office/drawing/2014/main" id="{E5D7C0EE-AD95-BFA1-4166-7C42AB3677C0}"/>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72" name="Rectangle 8">
                <a:extLst>
                  <a:ext uri="{FF2B5EF4-FFF2-40B4-BE49-F238E27FC236}">
                    <a16:creationId xmlns:a16="http://schemas.microsoft.com/office/drawing/2014/main" id="{5C19A3C7-2F15-D43C-3A61-0B9B4E2CE800}"/>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73" name="Rectangle 9">
                <a:extLst>
                  <a:ext uri="{FF2B5EF4-FFF2-40B4-BE49-F238E27FC236}">
                    <a16:creationId xmlns:a16="http://schemas.microsoft.com/office/drawing/2014/main" id="{43F14337-2C25-353E-CB42-5599CC7D1F9E}"/>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74" name="Rectangle 10">
                <a:extLst>
                  <a:ext uri="{FF2B5EF4-FFF2-40B4-BE49-F238E27FC236}">
                    <a16:creationId xmlns:a16="http://schemas.microsoft.com/office/drawing/2014/main" id="{C0D46FAC-5911-0121-E926-E59BA4E37110}"/>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5064" name="Group 11">
              <a:extLst>
                <a:ext uri="{FF2B5EF4-FFF2-40B4-BE49-F238E27FC236}">
                  <a16:creationId xmlns:a16="http://schemas.microsoft.com/office/drawing/2014/main" id="{1683212B-9D9D-C81D-7BA8-56262FBA7451}"/>
                </a:ext>
              </a:extLst>
            </p:cNvPr>
            <p:cNvGrpSpPr>
              <a:grpSpLocks/>
            </p:cNvGrpSpPr>
            <p:nvPr/>
          </p:nvGrpSpPr>
          <p:grpSpPr bwMode="auto">
            <a:xfrm>
              <a:off x="-869" y="776"/>
              <a:ext cx="643" cy="645"/>
              <a:chOff x="142" y="607"/>
              <a:chExt cx="739" cy="742"/>
            </a:xfrm>
          </p:grpSpPr>
          <p:sp>
            <p:nvSpPr>
              <p:cNvPr id="45065" name="Rectangle 12">
                <a:extLst>
                  <a:ext uri="{FF2B5EF4-FFF2-40B4-BE49-F238E27FC236}">
                    <a16:creationId xmlns:a16="http://schemas.microsoft.com/office/drawing/2014/main" id="{FAA205EE-A16B-231C-3EAF-4DF2CA792F82}"/>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66" name="Rectangle 13">
                <a:extLst>
                  <a:ext uri="{FF2B5EF4-FFF2-40B4-BE49-F238E27FC236}">
                    <a16:creationId xmlns:a16="http://schemas.microsoft.com/office/drawing/2014/main" id="{DDC87733-CB62-5238-BA79-561F21453DA3}"/>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67" name="Rectangle 14">
                <a:extLst>
                  <a:ext uri="{FF2B5EF4-FFF2-40B4-BE49-F238E27FC236}">
                    <a16:creationId xmlns:a16="http://schemas.microsoft.com/office/drawing/2014/main" id="{611BC9FC-73D8-6829-8211-D283CADB2D30}"/>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68" name="Rectangle 15">
                <a:extLst>
                  <a:ext uri="{FF2B5EF4-FFF2-40B4-BE49-F238E27FC236}">
                    <a16:creationId xmlns:a16="http://schemas.microsoft.com/office/drawing/2014/main" id="{D36FD9F9-B776-30C5-AC79-54BC3F34E7E0}"/>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5069" name="Line 16">
                <a:extLst>
                  <a:ext uri="{FF2B5EF4-FFF2-40B4-BE49-F238E27FC236}">
                    <a16:creationId xmlns:a16="http://schemas.microsoft.com/office/drawing/2014/main" id="{92CEF9FF-FD77-739D-CF77-1ECF571394DD}"/>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70" name="Line 17">
                <a:extLst>
                  <a:ext uri="{FF2B5EF4-FFF2-40B4-BE49-F238E27FC236}">
                    <a16:creationId xmlns:a16="http://schemas.microsoft.com/office/drawing/2014/main" id="{5F51EB5F-5146-4CCA-D040-8AEACE7B2BBB}"/>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5874"/>
                                        </p:tgtEl>
                                        <p:attrNameLst>
                                          <p:attrName>style.visibility</p:attrName>
                                        </p:attrNameLst>
                                      </p:cBhvr>
                                      <p:to>
                                        <p:strVal val="visible"/>
                                      </p:to>
                                    </p:set>
                                    <p:animEffect transition="in" filter="slide(fromBottom)">
                                      <p:cBhvr>
                                        <p:cTn id="7" dur="500"/>
                                        <p:tgtEl>
                                          <p:spTgt spid="16158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5875">
                                            <p:txEl>
                                              <p:pRg st="0" end="0"/>
                                            </p:txEl>
                                          </p:spTgt>
                                        </p:tgtEl>
                                        <p:attrNameLst>
                                          <p:attrName>style.visibility</p:attrName>
                                        </p:attrNameLst>
                                      </p:cBhvr>
                                      <p:to>
                                        <p:strVal val="visible"/>
                                      </p:to>
                                    </p:set>
                                    <p:anim calcmode="lin" valueType="num">
                                      <p:cBhvr additive="base">
                                        <p:cTn id="12" dur="500" fill="hold"/>
                                        <p:tgtEl>
                                          <p:spTgt spid="161587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5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5875">
                                            <p:txEl>
                                              <p:pRg st="1" end="1"/>
                                            </p:txEl>
                                          </p:spTgt>
                                        </p:tgtEl>
                                        <p:attrNameLst>
                                          <p:attrName>style.visibility</p:attrName>
                                        </p:attrNameLst>
                                      </p:cBhvr>
                                      <p:to>
                                        <p:strVal val="visible"/>
                                      </p:to>
                                    </p:set>
                                    <p:anim calcmode="lin" valueType="num">
                                      <p:cBhvr additive="base">
                                        <p:cTn id="18" dur="500" fill="hold"/>
                                        <p:tgtEl>
                                          <p:spTgt spid="161587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5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5875">
                                            <p:txEl>
                                              <p:pRg st="2" end="2"/>
                                            </p:txEl>
                                          </p:spTgt>
                                        </p:tgtEl>
                                        <p:attrNameLst>
                                          <p:attrName>style.visibility</p:attrName>
                                        </p:attrNameLst>
                                      </p:cBhvr>
                                      <p:to>
                                        <p:strVal val="visible"/>
                                      </p:to>
                                    </p:set>
                                    <p:anim calcmode="lin" valueType="num">
                                      <p:cBhvr additive="base">
                                        <p:cTn id="24" dur="500" fill="hold"/>
                                        <p:tgtEl>
                                          <p:spTgt spid="161587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58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5875">
                                            <p:txEl>
                                              <p:pRg st="3" end="3"/>
                                            </p:txEl>
                                          </p:spTgt>
                                        </p:tgtEl>
                                        <p:attrNameLst>
                                          <p:attrName>style.visibility</p:attrName>
                                        </p:attrNameLst>
                                      </p:cBhvr>
                                      <p:to>
                                        <p:strVal val="visible"/>
                                      </p:to>
                                    </p:set>
                                    <p:anim calcmode="lin" valueType="num">
                                      <p:cBhvr additive="base">
                                        <p:cTn id="30" dur="500" fill="hold"/>
                                        <p:tgtEl>
                                          <p:spTgt spid="161587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58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5875">
                                            <p:txEl>
                                              <p:pRg st="4" end="4"/>
                                            </p:txEl>
                                          </p:spTgt>
                                        </p:tgtEl>
                                        <p:attrNameLst>
                                          <p:attrName>style.visibility</p:attrName>
                                        </p:attrNameLst>
                                      </p:cBhvr>
                                      <p:to>
                                        <p:strVal val="visible"/>
                                      </p:to>
                                    </p:set>
                                    <p:anim calcmode="lin" valueType="num">
                                      <p:cBhvr additive="base">
                                        <p:cTn id="36" dur="500" fill="hold"/>
                                        <p:tgtEl>
                                          <p:spTgt spid="161587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58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5875">
                                            <p:txEl>
                                              <p:pRg st="5" end="5"/>
                                            </p:txEl>
                                          </p:spTgt>
                                        </p:tgtEl>
                                        <p:attrNameLst>
                                          <p:attrName>style.visibility</p:attrName>
                                        </p:attrNameLst>
                                      </p:cBhvr>
                                      <p:to>
                                        <p:strVal val="visible"/>
                                      </p:to>
                                    </p:set>
                                    <p:anim calcmode="lin" valueType="num">
                                      <p:cBhvr additive="base">
                                        <p:cTn id="42" dur="500" fill="hold"/>
                                        <p:tgtEl>
                                          <p:spTgt spid="161587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58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615875">
                                            <p:txEl>
                                              <p:pRg st="6" end="6"/>
                                            </p:txEl>
                                          </p:spTgt>
                                        </p:tgtEl>
                                        <p:attrNameLst>
                                          <p:attrName>style.visibility</p:attrName>
                                        </p:attrNameLst>
                                      </p:cBhvr>
                                      <p:to>
                                        <p:strVal val="visible"/>
                                      </p:to>
                                    </p:set>
                                    <p:anim calcmode="lin" valueType="num">
                                      <p:cBhvr additive="base">
                                        <p:cTn id="48" dur="500" fill="hold"/>
                                        <p:tgtEl>
                                          <p:spTgt spid="161587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158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587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5C490930-18D8-8F9F-F23F-52AE37F686B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676E278D-698A-447F-97DF-073890DA34E1}" type="slidenum">
              <a:rPr lang="en-US" altLang="en-US" sz="2000" b="0">
                <a:solidFill>
                  <a:srgbClr val="BDDEFF"/>
                </a:solidFill>
              </a:rPr>
              <a:pPr/>
              <a:t>43</a:t>
            </a:fld>
            <a:endParaRPr lang="en-US" altLang="en-US" sz="2000" b="0">
              <a:solidFill>
                <a:srgbClr val="BDDEFF"/>
              </a:solidFill>
            </a:endParaRPr>
          </a:p>
        </p:txBody>
      </p:sp>
      <p:sp>
        <p:nvSpPr>
          <p:cNvPr id="1616898" name="Rectangle 2">
            <a:extLst>
              <a:ext uri="{FF2B5EF4-FFF2-40B4-BE49-F238E27FC236}">
                <a16:creationId xmlns:a16="http://schemas.microsoft.com/office/drawing/2014/main" id="{B12A9655-B550-7E96-C702-F8A46CFDE0D9}"/>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6899" name="Rectangle 3">
            <a:extLst>
              <a:ext uri="{FF2B5EF4-FFF2-40B4-BE49-F238E27FC236}">
                <a16:creationId xmlns:a16="http://schemas.microsoft.com/office/drawing/2014/main" id="{329F79DE-4EF9-A3FA-4491-52655BD9217F}"/>
              </a:ext>
            </a:extLst>
          </p:cNvPr>
          <p:cNvSpPr>
            <a:spLocks noGrp="1" noChangeArrowheads="1"/>
          </p:cNvSpPr>
          <p:nvPr>
            <p:ph type="title"/>
          </p:nvPr>
        </p:nvSpPr>
        <p:spPr>
          <a:xfrm>
            <a:off x="2363788" y="152400"/>
            <a:ext cx="6780212" cy="476250"/>
          </a:xfrm>
        </p:spPr>
        <p:txBody>
          <a:bodyPr/>
          <a:lstStyle/>
          <a:p>
            <a:pPr>
              <a:defRPr/>
            </a:pPr>
            <a:r>
              <a:rPr lang="en-US" sz="3600" dirty="0"/>
              <a:t>When Others are Socializers</a:t>
            </a:r>
          </a:p>
        </p:txBody>
      </p:sp>
      <p:sp>
        <p:nvSpPr>
          <p:cNvPr id="1616900" name="Rectangle 4">
            <a:extLst>
              <a:ext uri="{FF2B5EF4-FFF2-40B4-BE49-F238E27FC236}">
                <a16:creationId xmlns:a16="http://schemas.microsoft.com/office/drawing/2014/main" id="{95FAC28F-75A3-292C-02BC-ECF69F58C7A9}"/>
              </a:ext>
            </a:extLst>
          </p:cNvPr>
          <p:cNvSpPr>
            <a:spLocks noGrp="1" noChangeArrowheads="1"/>
          </p:cNvSpPr>
          <p:nvPr>
            <p:ph type="body" idx="1"/>
          </p:nvPr>
        </p:nvSpPr>
        <p:spPr>
          <a:xfrm>
            <a:off x="1624013" y="1438275"/>
            <a:ext cx="7519987" cy="5051425"/>
          </a:xfrm>
        </p:spPr>
        <p:txBody>
          <a:bodyPr/>
          <a:lstStyle/>
          <a:p>
            <a:pPr lvl="1">
              <a:lnSpc>
                <a:spcPct val="90000"/>
              </a:lnSpc>
              <a:buFontTx/>
              <a:buNone/>
            </a:pPr>
            <a:r>
              <a:rPr lang="en-US" altLang="en-US" sz="3800" b="1">
                <a:solidFill>
                  <a:srgbClr val="FFCC66"/>
                </a:solidFill>
              </a:rPr>
              <a:t>Help them learn to…</a:t>
            </a:r>
          </a:p>
          <a:p>
            <a:pPr lvl="1">
              <a:spcBef>
                <a:spcPct val="0"/>
              </a:spcBef>
            </a:pPr>
            <a:r>
              <a:rPr lang="en-US" altLang="en-US" sz="2400" b="1"/>
              <a:t>Prioritize and organize</a:t>
            </a:r>
          </a:p>
          <a:p>
            <a:pPr lvl="1">
              <a:spcBef>
                <a:spcPct val="0"/>
              </a:spcBef>
            </a:pPr>
            <a:r>
              <a:rPr lang="en-US" altLang="en-US" sz="2400" b="1"/>
              <a:t>See tasks through to completion</a:t>
            </a:r>
          </a:p>
          <a:p>
            <a:pPr lvl="1">
              <a:spcBef>
                <a:spcPct val="0"/>
              </a:spcBef>
            </a:pPr>
            <a:r>
              <a:rPr lang="en-US" altLang="en-US" sz="2400" b="1"/>
              <a:t>View people and tasks more objectively</a:t>
            </a:r>
          </a:p>
          <a:p>
            <a:pPr lvl="1">
              <a:spcBef>
                <a:spcPct val="0"/>
              </a:spcBef>
            </a:pPr>
            <a:r>
              <a:rPr lang="en-US" altLang="en-US" sz="2400" b="1"/>
              <a:t>Avoid overuse of giving and taking advice (which can result in lack of focus on tasks)</a:t>
            </a:r>
          </a:p>
          <a:p>
            <a:pPr lvl="1">
              <a:spcBef>
                <a:spcPct val="0"/>
              </a:spcBef>
            </a:pPr>
            <a:r>
              <a:rPr lang="en-US" altLang="en-US" sz="2400" b="1"/>
              <a:t>Write things down</a:t>
            </a:r>
          </a:p>
          <a:p>
            <a:pPr lvl="1">
              <a:spcBef>
                <a:spcPct val="0"/>
              </a:spcBef>
            </a:pPr>
            <a:r>
              <a:rPr lang="en-US" altLang="en-US" sz="2400" b="1"/>
              <a:t>Do the unpleasant, as well as the </a:t>
            </a:r>
            <a:r>
              <a:rPr lang="en-US" altLang="en-US" sz="2400" b="1" i="1"/>
              <a:t>fun things</a:t>
            </a:r>
            <a:endParaRPr lang="en-US" altLang="en-US" sz="2400" b="1"/>
          </a:p>
          <a:p>
            <a:pPr lvl="1">
              <a:spcBef>
                <a:spcPct val="0"/>
              </a:spcBef>
            </a:pPr>
            <a:r>
              <a:rPr lang="en-US" altLang="en-US" sz="2400" b="1"/>
              <a:t>Focus on what's important </a:t>
            </a:r>
            <a:r>
              <a:rPr lang="en-US" altLang="en-US" sz="2400" b="1" i="1"/>
              <a:t>now</a:t>
            </a:r>
          </a:p>
          <a:p>
            <a:pPr lvl="1">
              <a:spcBef>
                <a:spcPct val="0"/>
              </a:spcBef>
            </a:pPr>
            <a:r>
              <a:rPr lang="en-US" altLang="en-US" sz="2400" b="1"/>
              <a:t>Avoid procrastination and/or hoping others will do things for them</a:t>
            </a:r>
          </a:p>
          <a:p>
            <a:pPr lvl="1">
              <a:spcBef>
                <a:spcPct val="0"/>
              </a:spcBef>
            </a:pPr>
            <a:r>
              <a:rPr lang="en-US" altLang="en-US" sz="2400" b="1"/>
              <a:t>Practice and perfect, when appropriate</a:t>
            </a:r>
          </a:p>
        </p:txBody>
      </p:sp>
      <p:grpSp>
        <p:nvGrpSpPr>
          <p:cNvPr id="46086" name="Group 5">
            <a:extLst>
              <a:ext uri="{FF2B5EF4-FFF2-40B4-BE49-F238E27FC236}">
                <a16:creationId xmlns:a16="http://schemas.microsoft.com/office/drawing/2014/main" id="{80C7AA22-BE77-4FF2-F585-06BD24E50DC7}"/>
              </a:ext>
            </a:extLst>
          </p:cNvPr>
          <p:cNvGrpSpPr>
            <a:grpSpLocks/>
          </p:cNvGrpSpPr>
          <p:nvPr/>
        </p:nvGrpSpPr>
        <p:grpSpPr bwMode="auto">
          <a:xfrm>
            <a:off x="139700" y="0"/>
            <a:ext cx="804863" cy="782638"/>
            <a:chOff x="-869" y="776"/>
            <a:chExt cx="643" cy="645"/>
          </a:xfrm>
        </p:grpSpPr>
        <p:grpSp>
          <p:nvGrpSpPr>
            <p:cNvPr id="46087" name="Group 6">
              <a:extLst>
                <a:ext uri="{FF2B5EF4-FFF2-40B4-BE49-F238E27FC236}">
                  <a16:creationId xmlns:a16="http://schemas.microsoft.com/office/drawing/2014/main" id="{1AD6FEB9-1BA8-A7A7-967F-B1395E69AEA3}"/>
                </a:ext>
              </a:extLst>
            </p:cNvPr>
            <p:cNvGrpSpPr>
              <a:grpSpLocks/>
            </p:cNvGrpSpPr>
            <p:nvPr/>
          </p:nvGrpSpPr>
          <p:grpSpPr bwMode="auto">
            <a:xfrm>
              <a:off x="-790" y="856"/>
              <a:ext cx="462" cy="459"/>
              <a:chOff x="-790" y="856"/>
              <a:chExt cx="462" cy="459"/>
            </a:xfrm>
          </p:grpSpPr>
          <p:sp>
            <p:nvSpPr>
              <p:cNvPr id="46095" name="Rectangle 7">
                <a:extLst>
                  <a:ext uri="{FF2B5EF4-FFF2-40B4-BE49-F238E27FC236}">
                    <a16:creationId xmlns:a16="http://schemas.microsoft.com/office/drawing/2014/main" id="{6ADEC2EC-6A58-71AE-AC6A-19B7E511FF18}"/>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6" name="Rectangle 8">
                <a:extLst>
                  <a:ext uri="{FF2B5EF4-FFF2-40B4-BE49-F238E27FC236}">
                    <a16:creationId xmlns:a16="http://schemas.microsoft.com/office/drawing/2014/main" id="{53D6A032-A53B-EC3E-1A15-AE9CA57EF3A1}"/>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7" name="Rectangle 9">
                <a:extLst>
                  <a:ext uri="{FF2B5EF4-FFF2-40B4-BE49-F238E27FC236}">
                    <a16:creationId xmlns:a16="http://schemas.microsoft.com/office/drawing/2014/main" id="{A4CDD1B3-1CB3-D9BD-2ECE-6C999A0E763A}"/>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8" name="Rectangle 10">
                <a:extLst>
                  <a:ext uri="{FF2B5EF4-FFF2-40B4-BE49-F238E27FC236}">
                    <a16:creationId xmlns:a16="http://schemas.microsoft.com/office/drawing/2014/main" id="{94631BC1-0CD3-F9D2-D813-3E29FE9E6A04}"/>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6088" name="Group 11">
              <a:extLst>
                <a:ext uri="{FF2B5EF4-FFF2-40B4-BE49-F238E27FC236}">
                  <a16:creationId xmlns:a16="http://schemas.microsoft.com/office/drawing/2014/main" id="{E4846CB2-8491-E457-36B2-40296FACDF6C}"/>
                </a:ext>
              </a:extLst>
            </p:cNvPr>
            <p:cNvGrpSpPr>
              <a:grpSpLocks/>
            </p:cNvGrpSpPr>
            <p:nvPr/>
          </p:nvGrpSpPr>
          <p:grpSpPr bwMode="auto">
            <a:xfrm>
              <a:off x="-869" y="776"/>
              <a:ext cx="643" cy="645"/>
              <a:chOff x="142" y="607"/>
              <a:chExt cx="739" cy="742"/>
            </a:xfrm>
          </p:grpSpPr>
          <p:sp>
            <p:nvSpPr>
              <p:cNvPr id="46089" name="Rectangle 12">
                <a:extLst>
                  <a:ext uri="{FF2B5EF4-FFF2-40B4-BE49-F238E27FC236}">
                    <a16:creationId xmlns:a16="http://schemas.microsoft.com/office/drawing/2014/main" id="{D115B723-9D4E-47AA-3449-5A030BD8E17C}"/>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0" name="Rectangle 13">
                <a:extLst>
                  <a:ext uri="{FF2B5EF4-FFF2-40B4-BE49-F238E27FC236}">
                    <a16:creationId xmlns:a16="http://schemas.microsoft.com/office/drawing/2014/main" id="{608A5E71-6C4D-B6C6-A285-E570BB88500C}"/>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1" name="Rectangle 14">
                <a:extLst>
                  <a:ext uri="{FF2B5EF4-FFF2-40B4-BE49-F238E27FC236}">
                    <a16:creationId xmlns:a16="http://schemas.microsoft.com/office/drawing/2014/main" id="{3CAC30CF-7517-177C-ADDF-862F29191EE2}"/>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2" name="Rectangle 15">
                <a:extLst>
                  <a:ext uri="{FF2B5EF4-FFF2-40B4-BE49-F238E27FC236}">
                    <a16:creationId xmlns:a16="http://schemas.microsoft.com/office/drawing/2014/main" id="{0D15DA7A-CF66-74EB-2618-55EAAEDFB4B0}"/>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6093" name="Line 16">
                <a:extLst>
                  <a:ext uri="{FF2B5EF4-FFF2-40B4-BE49-F238E27FC236}">
                    <a16:creationId xmlns:a16="http://schemas.microsoft.com/office/drawing/2014/main" id="{94230797-6954-AE8D-77F6-D3BE907ABEA3}"/>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094" name="Line 17">
                <a:extLst>
                  <a:ext uri="{FF2B5EF4-FFF2-40B4-BE49-F238E27FC236}">
                    <a16:creationId xmlns:a16="http://schemas.microsoft.com/office/drawing/2014/main" id="{A2011F49-8F3E-8221-A003-52C7512CD275}"/>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6898"/>
                                        </p:tgtEl>
                                        <p:attrNameLst>
                                          <p:attrName>style.visibility</p:attrName>
                                        </p:attrNameLst>
                                      </p:cBhvr>
                                      <p:to>
                                        <p:strVal val="visible"/>
                                      </p:to>
                                    </p:set>
                                    <p:animEffect transition="in" filter="slide(fromBottom)">
                                      <p:cBhvr>
                                        <p:cTn id="7" dur="500"/>
                                        <p:tgtEl>
                                          <p:spTgt spid="16168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6900">
                                            <p:txEl>
                                              <p:pRg st="0" end="0"/>
                                            </p:txEl>
                                          </p:spTgt>
                                        </p:tgtEl>
                                        <p:attrNameLst>
                                          <p:attrName>style.visibility</p:attrName>
                                        </p:attrNameLst>
                                      </p:cBhvr>
                                      <p:to>
                                        <p:strVal val="visible"/>
                                      </p:to>
                                    </p:set>
                                    <p:anim calcmode="lin" valueType="num">
                                      <p:cBhvr additive="base">
                                        <p:cTn id="12" dur="500" fill="hold"/>
                                        <p:tgtEl>
                                          <p:spTgt spid="161690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69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6900">
                                            <p:txEl>
                                              <p:pRg st="1" end="1"/>
                                            </p:txEl>
                                          </p:spTgt>
                                        </p:tgtEl>
                                        <p:attrNameLst>
                                          <p:attrName>style.visibility</p:attrName>
                                        </p:attrNameLst>
                                      </p:cBhvr>
                                      <p:to>
                                        <p:strVal val="visible"/>
                                      </p:to>
                                    </p:set>
                                    <p:anim calcmode="lin" valueType="num">
                                      <p:cBhvr additive="base">
                                        <p:cTn id="18" dur="500" fill="hold"/>
                                        <p:tgtEl>
                                          <p:spTgt spid="161690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690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6900">
                                            <p:txEl>
                                              <p:pRg st="2" end="2"/>
                                            </p:txEl>
                                          </p:spTgt>
                                        </p:tgtEl>
                                        <p:attrNameLst>
                                          <p:attrName>style.visibility</p:attrName>
                                        </p:attrNameLst>
                                      </p:cBhvr>
                                      <p:to>
                                        <p:strVal val="visible"/>
                                      </p:to>
                                    </p:set>
                                    <p:anim calcmode="lin" valueType="num">
                                      <p:cBhvr additive="base">
                                        <p:cTn id="24" dur="500" fill="hold"/>
                                        <p:tgtEl>
                                          <p:spTgt spid="161690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690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6900">
                                            <p:txEl>
                                              <p:pRg st="3" end="3"/>
                                            </p:txEl>
                                          </p:spTgt>
                                        </p:tgtEl>
                                        <p:attrNameLst>
                                          <p:attrName>style.visibility</p:attrName>
                                        </p:attrNameLst>
                                      </p:cBhvr>
                                      <p:to>
                                        <p:strVal val="visible"/>
                                      </p:to>
                                    </p:set>
                                    <p:anim calcmode="lin" valueType="num">
                                      <p:cBhvr additive="base">
                                        <p:cTn id="30" dur="500" fill="hold"/>
                                        <p:tgtEl>
                                          <p:spTgt spid="1616900">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690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6900">
                                            <p:txEl>
                                              <p:pRg st="4" end="4"/>
                                            </p:txEl>
                                          </p:spTgt>
                                        </p:tgtEl>
                                        <p:attrNameLst>
                                          <p:attrName>style.visibility</p:attrName>
                                        </p:attrNameLst>
                                      </p:cBhvr>
                                      <p:to>
                                        <p:strVal val="visible"/>
                                      </p:to>
                                    </p:set>
                                    <p:anim calcmode="lin" valueType="num">
                                      <p:cBhvr additive="base">
                                        <p:cTn id="36" dur="500" fill="hold"/>
                                        <p:tgtEl>
                                          <p:spTgt spid="1616900">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690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6900">
                                            <p:txEl>
                                              <p:pRg st="5" end="5"/>
                                            </p:txEl>
                                          </p:spTgt>
                                        </p:tgtEl>
                                        <p:attrNameLst>
                                          <p:attrName>style.visibility</p:attrName>
                                        </p:attrNameLst>
                                      </p:cBhvr>
                                      <p:to>
                                        <p:strVal val="visible"/>
                                      </p:to>
                                    </p:set>
                                    <p:anim calcmode="lin" valueType="num">
                                      <p:cBhvr additive="base">
                                        <p:cTn id="42" dur="500" fill="hold"/>
                                        <p:tgtEl>
                                          <p:spTgt spid="1616900">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690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616900">
                                            <p:txEl>
                                              <p:pRg st="6" end="6"/>
                                            </p:txEl>
                                          </p:spTgt>
                                        </p:tgtEl>
                                        <p:attrNameLst>
                                          <p:attrName>style.visibility</p:attrName>
                                        </p:attrNameLst>
                                      </p:cBhvr>
                                      <p:to>
                                        <p:strVal val="visible"/>
                                      </p:to>
                                    </p:set>
                                    <p:anim calcmode="lin" valueType="num">
                                      <p:cBhvr additive="base">
                                        <p:cTn id="48" dur="500" fill="hold"/>
                                        <p:tgtEl>
                                          <p:spTgt spid="1616900">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1690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1616900">
                                            <p:txEl>
                                              <p:pRg st="7" end="7"/>
                                            </p:txEl>
                                          </p:spTgt>
                                        </p:tgtEl>
                                        <p:attrNameLst>
                                          <p:attrName>style.visibility</p:attrName>
                                        </p:attrNameLst>
                                      </p:cBhvr>
                                      <p:to>
                                        <p:strVal val="visible"/>
                                      </p:to>
                                    </p:set>
                                    <p:anim calcmode="lin" valueType="num">
                                      <p:cBhvr additive="base">
                                        <p:cTn id="54" dur="500" fill="hold"/>
                                        <p:tgtEl>
                                          <p:spTgt spid="1616900">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61690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nodeType="clickEffect">
                                  <p:stCondLst>
                                    <p:cond delay="0"/>
                                  </p:stCondLst>
                                  <p:childTnLst>
                                    <p:set>
                                      <p:cBhvr>
                                        <p:cTn id="59" dur="1" fill="hold">
                                          <p:stCondLst>
                                            <p:cond delay="0"/>
                                          </p:stCondLst>
                                        </p:cTn>
                                        <p:tgtEl>
                                          <p:spTgt spid="1616900">
                                            <p:txEl>
                                              <p:pRg st="8" end="8"/>
                                            </p:txEl>
                                          </p:spTgt>
                                        </p:tgtEl>
                                        <p:attrNameLst>
                                          <p:attrName>style.visibility</p:attrName>
                                        </p:attrNameLst>
                                      </p:cBhvr>
                                      <p:to>
                                        <p:strVal val="visible"/>
                                      </p:to>
                                    </p:set>
                                    <p:anim calcmode="lin" valueType="num">
                                      <p:cBhvr additive="base">
                                        <p:cTn id="60" dur="500" fill="hold"/>
                                        <p:tgtEl>
                                          <p:spTgt spid="1616900">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61690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4" fill="hold" nodeType="clickEffect">
                                  <p:stCondLst>
                                    <p:cond delay="0"/>
                                  </p:stCondLst>
                                  <p:childTnLst>
                                    <p:set>
                                      <p:cBhvr>
                                        <p:cTn id="65" dur="1" fill="hold">
                                          <p:stCondLst>
                                            <p:cond delay="0"/>
                                          </p:stCondLst>
                                        </p:cTn>
                                        <p:tgtEl>
                                          <p:spTgt spid="1616900">
                                            <p:txEl>
                                              <p:pRg st="9" end="9"/>
                                            </p:txEl>
                                          </p:spTgt>
                                        </p:tgtEl>
                                        <p:attrNameLst>
                                          <p:attrName>style.visibility</p:attrName>
                                        </p:attrNameLst>
                                      </p:cBhvr>
                                      <p:to>
                                        <p:strVal val="visible"/>
                                      </p:to>
                                    </p:set>
                                    <p:anim calcmode="lin" valueType="num">
                                      <p:cBhvr additive="base">
                                        <p:cTn id="66" dur="500" fill="hold"/>
                                        <p:tgtEl>
                                          <p:spTgt spid="1616900">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61690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689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4">
            <a:extLst>
              <a:ext uri="{FF2B5EF4-FFF2-40B4-BE49-F238E27FC236}">
                <a16:creationId xmlns:a16="http://schemas.microsoft.com/office/drawing/2014/main" id="{90576138-A145-5770-8074-26043B77D46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F1A015C6-6339-417E-85E7-52108F9A9251}" type="slidenum">
              <a:rPr lang="en-US" altLang="en-US" sz="2000" b="0">
                <a:solidFill>
                  <a:srgbClr val="BDDEFF"/>
                </a:solidFill>
              </a:rPr>
              <a:pPr/>
              <a:t>44</a:t>
            </a:fld>
            <a:endParaRPr lang="en-US" altLang="en-US" sz="2000" b="0">
              <a:solidFill>
                <a:srgbClr val="BDDEFF"/>
              </a:solidFill>
            </a:endParaRPr>
          </a:p>
        </p:txBody>
      </p:sp>
      <p:sp>
        <p:nvSpPr>
          <p:cNvPr id="1617922" name="Rectangle 2">
            <a:extLst>
              <a:ext uri="{FF2B5EF4-FFF2-40B4-BE49-F238E27FC236}">
                <a16:creationId xmlns:a16="http://schemas.microsoft.com/office/drawing/2014/main" id="{79390CB5-DDC4-8798-93CE-E44059456A77}"/>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7923" name="Rectangle 3">
            <a:extLst>
              <a:ext uri="{FF2B5EF4-FFF2-40B4-BE49-F238E27FC236}">
                <a16:creationId xmlns:a16="http://schemas.microsoft.com/office/drawing/2014/main" id="{855E0D78-25F2-1E71-2C84-0D60A9EB4099}"/>
              </a:ext>
            </a:extLst>
          </p:cNvPr>
          <p:cNvSpPr>
            <a:spLocks noGrp="1" noChangeArrowheads="1"/>
          </p:cNvSpPr>
          <p:nvPr>
            <p:ph type="title"/>
          </p:nvPr>
        </p:nvSpPr>
        <p:spPr>
          <a:xfrm>
            <a:off x="2363788" y="152400"/>
            <a:ext cx="6246812" cy="476250"/>
          </a:xfrm>
        </p:spPr>
        <p:txBody>
          <a:bodyPr/>
          <a:lstStyle/>
          <a:p>
            <a:pPr>
              <a:defRPr/>
            </a:pPr>
            <a:r>
              <a:rPr lang="en-US" sz="3600" dirty="0"/>
              <a:t>When Others are Relaters</a:t>
            </a:r>
          </a:p>
        </p:txBody>
      </p:sp>
      <p:sp>
        <p:nvSpPr>
          <p:cNvPr id="1617924" name="Rectangle 4">
            <a:extLst>
              <a:ext uri="{FF2B5EF4-FFF2-40B4-BE49-F238E27FC236}">
                <a16:creationId xmlns:a16="http://schemas.microsoft.com/office/drawing/2014/main" id="{415CD942-3F4C-1E21-D9A9-097D1225314D}"/>
              </a:ext>
            </a:extLst>
          </p:cNvPr>
          <p:cNvSpPr>
            <a:spLocks noGrp="1" noChangeArrowheads="1"/>
          </p:cNvSpPr>
          <p:nvPr>
            <p:ph type="body" idx="1"/>
          </p:nvPr>
        </p:nvSpPr>
        <p:spPr>
          <a:xfrm>
            <a:off x="1733550" y="1247775"/>
            <a:ext cx="7410450" cy="5610225"/>
          </a:xfrm>
        </p:spPr>
        <p:txBody>
          <a:bodyPr/>
          <a:lstStyle/>
          <a:p>
            <a:pPr lvl="1">
              <a:lnSpc>
                <a:spcPct val="80000"/>
              </a:lnSpc>
              <a:buFontTx/>
              <a:buNone/>
            </a:pPr>
            <a:r>
              <a:rPr lang="en-US" altLang="en-US" sz="3800" b="1">
                <a:solidFill>
                  <a:srgbClr val="FFCC66"/>
                </a:solidFill>
              </a:rPr>
              <a:t>Help them learn to…</a:t>
            </a:r>
          </a:p>
          <a:p>
            <a:pPr lvl="1">
              <a:spcBef>
                <a:spcPct val="0"/>
              </a:spcBef>
            </a:pPr>
            <a:r>
              <a:rPr lang="en-US" altLang="en-US" sz="2400" b="1"/>
              <a:t>Utilize shortcuts; discard unnecessary steps</a:t>
            </a:r>
          </a:p>
          <a:p>
            <a:pPr lvl="1">
              <a:spcBef>
                <a:spcPct val="0"/>
              </a:spcBef>
            </a:pPr>
            <a:r>
              <a:rPr lang="en-US" altLang="en-US" sz="2400" b="1"/>
              <a:t>Track their growth</a:t>
            </a:r>
          </a:p>
          <a:p>
            <a:pPr lvl="1">
              <a:spcBef>
                <a:spcPct val="0"/>
              </a:spcBef>
            </a:pPr>
            <a:r>
              <a:rPr lang="en-US" altLang="en-US" sz="2400" b="1"/>
              <a:t>Avoid doing things the same way</a:t>
            </a:r>
          </a:p>
          <a:p>
            <a:pPr lvl="1">
              <a:spcBef>
                <a:spcPct val="0"/>
              </a:spcBef>
            </a:pPr>
            <a:r>
              <a:rPr lang="en-US" altLang="en-US" sz="2400" b="1"/>
              <a:t>Focus on the goal without attending to other thoughts or feelings</a:t>
            </a:r>
          </a:p>
          <a:p>
            <a:pPr lvl="1">
              <a:spcBef>
                <a:spcPct val="0"/>
              </a:spcBef>
            </a:pPr>
            <a:r>
              <a:rPr lang="en-US" altLang="en-US" sz="2400" b="1"/>
              <a:t>Realize tasks have more than one approach</a:t>
            </a:r>
          </a:p>
          <a:p>
            <a:pPr lvl="1">
              <a:spcBef>
                <a:spcPct val="0"/>
              </a:spcBef>
            </a:pPr>
            <a:r>
              <a:rPr lang="en-US" altLang="en-US" sz="2400" b="1"/>
              <a:t>Become more open to risks and changes</a:t>
            </a:r>
          </a:p>
          <a:p>
            <a:pPr lvl="1">
              <a:spcBef>
                <a:spcPct val="0"/>
              </a:spcBef>
            </a:pPr>
            <a:r>
              <a:rPr lang="en-US" altLang="en-US" sz="2400" b="1"/>
              <a:t>Feel sincerely appreciated</a:t>
            </a:r>
          </a:p>
          <a:p>
            <a:pPr lvl="1">
              <a:spcBef>
                <a:spcPct val="0"/>
              </a:spcBef>
            </a:pPr>
            <a:r>
              <a:rPr lang="en-US" altLang="en-US" sz="2400" b="1"/>
              <a:t>Speak up; voice their thoughts and feelings</a:t>
            </a:r>
          </a:p>
          <a:p>
            <a:pPr lvl="1">
              <a:spcBef>
                <a:spcPct val="0"/>
              </a:spcBef>
            </a:pPr>
            <a:r>
              <a:rPr lang="en-US" altLang="en-US" sz="2400" b="1"/>
              <a:t>Modify the tendency to do what others tell them</a:t>
            </a:r>
          </a:p>
          <a:p>
            <a:pPr lvl="1">
              <a:spcBef>
                <a:spcPct val="0"/>
              </a:spcBef>
            </a:pPr>
            <a:r>
              <a:rPr lang="en-US" altLang="en-US" sz="2400" b="1"/>
              <a:t>Get and accept credit and praise, when appropriate </a:t>
            </a:r>
          </a:p>
        </p:txBody>
      </p:sp>
      <p:grpSp>
        <p:nvGrpSpPr>
          <p:cNvPr id="47110" name="Group 5">
            <a:extLst>
              <a:ext uri="{FF2B5EF4-FFF2-40B4-BE49-F238E27FC236}">
                <a16:creationId xmlns:a16="http://schemas.microsoft.com/office/drawing/2014/main" id="{DD08DE6A-FFFE-8D1E-D803-AC165F3CED71}"/>
              </a:ext>
            </a:extLst>
          </p:cNvPr>
          <p:cNvGrpSpPr>
            <a:grpSpLocks/>
          </p:cNvGrpSpPr>
          <p:nvPr/>
        </p:nvGrpSpPr>
        <p:grpSpPr bwMode="auto">
          <a:xfrm>
            <a:off x="139700" y="0"/>
            <a:ext cx="804863" cy="782638"/>
            <a:chOff x="-869" y="776"/>
            <a:chExt cx="643" cy="645"/>
          </a:xfrm>
        </p:grpSpPr>
        <p:grpSp>
          <p:nvGrpSpPr>
            <p:cNvPr id="47111" name="Group 6">
              <a:extLst>
                <a:ext uri="{FF2B5EF4-FFF2-40B4-BE49-F238E27FC236}">
                  <a16:creationId xmlns:a16="http://schemas.microsoft.com/office/drawing/2014/main" id="{2D0BFCDC-CCB0-D2CA-1C2F-6049ECBB7DB9}"/>
                </a:ext>
              </a:extLst>
            </p:cNvPr>
            <p:cNvGrpSpPr>
              <a:grpSpLocks/>
            </p:cNvGrpSpPr>
            <p:nvPr/>
          </p:nvGrpSpPr>
          <p:grpSpPr bwMode="auto">
            <a:xfrm>
              <a:off x="-790" y="856"/>
              <a:ext cx="462" cy="459"/>
              <a:chOff x="-790" y="856"/>
              <a:chExt cx="462" cy="459"/>
            </a:xfrm>
          </p:grpSpPr>
          <p:sp>
            <p:nvSpPr>
              <p:cNvPr id="47119" name="Rectangle 7">
                <a:extLst>
                  <a:ext uri="{FF2B5EF4-FFF2-40B4-BE49-F238E27FC236}">
                    <a16:creationId xmlns:a16="http://schemas.microsoft.com/office/drawing/2014/main" id="{D9B07BE7-A4C3-1C59-B4AF-C9E56CE2CAD3}"/>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20" name="Rectangle 8">
                <a:extLst>
                  <a:ext uri="{FF2B5EF4-FFF2-40B4-BE49-F238E27FC236}">
                    <a16:creationId xmlns:a16="http://schemas.microsoft.com/office/drawing/2014/main" id="{C3335AD6-FD2D-D19D-DEDA-84F6A681E4FD}"/>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21" name="Rectangle 9">
                <a:extLst>
                  <a:ext uri="{FF2B5EF4-FFF2-40B4-BE49-F238E27FC236}">
                    <a16:creationId xmlns:a16="http://schemas.microsoft.com/office/drawing/2014/main" id="{5555EAA6-DB85-F4F8-A87D-69DCBC09D19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22" name="Rectangle 10">
                <a:extLst>
                  <a:ext uri="{FF2B5EF4-FFF2-40B4-BE49-F238E27FC236}">
                    <a16:creationId xmlns:a16="http://schemas.microsoft.com/office/drawing/2014/main" id="{AD5DB2F2-C48D-FC27-0EC1-C7865CA0D948}"/>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7112" name="Group 11">
              <a:extLst>
                <a:ext uri="{FF2B5EF4-FFF2-40B4-BE49-F238E27FC236}">
                  <a16:creationId xmlns:a16="http://schemas.microsoft.com/office/drawing/2014/main" id="{0CD73B80-D5F3-48C1-1254-6B22940736C4}"/>
                </a:ext>
              </a:extLst>
            </p:cNvPr>
            <p:cNvGrpSpPr>
              <a:grpSpLocks/>
            </p:cNvGrpSpPr>
            <p:nvPr/>
          </p:nvGrpSpPr>
          <p:grpSpPr bwMode="auto">
            <a:xfrm>
              <a:off x="-869" y="776"/>
              <a:ext cx="643" cy="645"/>
              <a:chOff x="142" y="607"/>
              <a:chExt cx="739" cy="742"/>
            </a:xfrm>
          </p:grpSpPr>
          <p:sp>
            <p:nvSpPr>
              <p:cNvPr id="47113" name="Rectangle 12">
                <a:extLst>
                  <a:ext uri="{FF2B5EF4-FFF2-40B4-BE49-F238E27FC236}">
                    <a16:creationId xmlns:a16="http://schemas.microsoft.com/office/drawing/2014/main" id="{AB866975-CE98-C936-5ED2-531941853ABA}"/>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14" name="Rectangle 13">
                <a:extLst>
                  <a:ext uri="{FF2B5EF4-FFF2-40B4-BE49-F238E27FC236}">
                    <a16:creationId xmlns:a16="http://schemas.microsoft.com/office/drawing/2014/main" id="{BD70D8A6-7060-D525-7A84-676E7332E225}"/>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15" name="Rectangle 14">
                <a:extLst>
                  <a:ext uri="{FF2B5EF4-FFF2-40B4-BE49-F238E27FC236}">
                    <a16:creationId xmlns:a16="http://schemas.microsoft.com/office/drawing/2014/main" id="{5EAF8648-D1AC-FEFA-50C0-9314C8CFE7A7}"/>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16" name="Rectangle 15">
                <a:extLst>
                  <a:ext uri="{FF2B5EF4-FFF2-40B4-BE49-F238E27FC236}">
                    <a16:creationId xmlns:a16="http://schemas.microsoft.com/office/drawing/2014/main" id="{EC2ED51C-66E8-370C-EB9D-68433AE2AF0D}"/>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7117" name="Line 16">
                <a:extLst>
                  <a:ext uri="{FF2B5EF4-FFF2-40B4-BE49-F238E27FC236}">
                    <a16:creationId xmlns:a16="http://schemas.microsoft.com/office/drawing/2014/main" id="{850DE420-256A-E9E1-FF9E-440C4A5D5398}"/>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18" name="Line 17">
                <a:extLst>
                  <a:ext uri="{FF2B5EF4-FFF2-40B4-BE49-F238E27FC236}">
                    <a16:creationId xmlns:a16="http://schemas.microsoft.com/office/drawing/2014/main" id="{4A2B7614-D5C3-E4A8-6DB7-0E621CEE6F2F}"/>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7922"/>
                                        </p:tgtEl>
                                        <p:attrNameLst>
                                          <p:attrName>style.visibility</p:attrName>
                                        </p:attrNameLst>
                                      </p:cBhvr>
                                      <p:to>
                                        <p:strVal val="visible"/>
                                      </p:to>
                                    </p:set>
                                    <p:animEffect transition="in" filter="slide(fromBottom)">
                                      <p:cBhvr>
                                        <p:cTn id="7" dur="500"/>
                                        <p:tgtEl>
                                          <p:spTgt spid="16179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7924">
                                            <p:txEl>
                                              <p:pRg st="0" end="0"/>
                                            </p:txEl>
                                          </p:spTgt>
                                        </p:tgtEl>
                                        <p:attrNameLst>
                                          <p:attrName>style.visibility</p:attrName>
                                        </p:attrNameLst>
                                      </p:cBhvr>
                                      <p:to>
                                        <p:strVal val="visible"/>
                                      </p:to>
                                    </p:set>
                                    <p:anim calcmode="lin" valueType="num">
                                      <p:cBhvr additive="base">
                                        <p:cTn id="12" dur="500" fill="hold"/>
                                        <p:tgtEl>
                                          <p:spTgt spid="161792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79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7924">
                                            <p:txEl>
                                              <p:pRg st="1" end="1"/>
                                            </p:txEl>
                                          </p:spTgt>
                                        </p:tgtEl>
                                        <p:attrNameLst>
                                          <p:attrName>style.visibility</p:attrName>
                                        </p:attrNameLst>
                                      </p:cBhvr>
                                      <p:to>
                                        <p:strVal val="visible"/>
                                      </p:to>
                                    </p:set>
                                    <p:anim calcmode="lin" valueType="num">
                                      <p:cBhvr additive="base">
                                        <p:cTn id="18" dur="500" fill="hold"/>
                                        <p:tgtEl>
                                          <p:spTgt spid="161792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79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7924">
                                            <p:txEl>
                                              <p:pRg st="2" end="2"/>
                                            </p:txEl>
                                          </p:spTgt>
                                        </p:tgtEl>
                                        <p:attrNameLst>
                                          <p:attrName>style.visibility</p:attrName>
                                        </p:attrNameLst>
                                      </p:cBhvr>
                                      <p:to>
                                        <p:strVal val="visible"/>
                                      </p:to>
                                    </p:set>
                                    <p:anim calcmode="lin" valueType="num">
                                      <p:cBhvr additive="base">
                                        <p:cTn id="24" dur="500" fill="hold"/>
                                        <p:tgtEl>
                                          <p:spTgt spid="161792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792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7924">
                                            <p:txEl>
                                              <p:pRg st="3" end="3"/>
                                            </p:txEl>
                                          </p:spTgt>
                                        </p:tgtEl>
                                        <p:attrNameLst>
                                          <p:attrName>style.visibility</p:attrName>
                                        </p:attrNameLst>
                                      </p:cBhvr>
                                      <p:to>
                                        <p:strVal val="visible"/>
                                      </p:to>
                                    </p:set>
                                    <p:anim calcmode="lin" valueType="num">
                                      <p:cBhvr additive="base">
                                        <p:cTn id="30" dur="500" fill="hold"/>
                                        <p:tgtEl>
                                          <p:spTgt spid="161792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79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7924">
                                            <p:txEl>
                                              <p:pRg st="4" end="4"/>
                                            </p:txEl>
                                          </p:spTgt>
                                        </p:tgtEl>
                                        <p:attrNameLst>
                                          <p:attrName>style.visibility</p:attrName>
                                        </p:attrNameLst>
                                      </p:cBhvr>
                                      <p:to>
                                        <p:strVal val="visible"/>
                                      </p:to>
                                    </p:set>
                                    <p:anim calcmode="lin" valueType="num">
                                      <p:cBhvr additive="base">
                                        <p:cTn id="36" dur="500" fill="hold"/>
                                        <p:tgtEl>
                                          <p:spTgt spid="1617924">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79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7924">
                                            <p:txEl>
                                              <p:pRg st="5" end="5"/>
                                            </p:txEl>
                                          </p:spTgt>
                                        </p:tgtEl>
                                        <p:attrNameLst>
                                          <p:attrName>style.visibility</p:attrName>
                                        </p:attrNameLst>
                                      </p:cBhvr>
                                      <p:to>
                                        <p:strVal val="visible"/>
                                      </p:to>
                                    </p:set>
                                    <p:anim calcmode="lin" valueType="num">
                                      <p:cBhvr additive="base">
                                        <p:cTn id="42" dur="500" fill="hold"/>
                                        <p:tgtEl>
                                          <p:spTgt spid="1617924">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79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617924">
                                            <p:txEl>
                                              <p:pRg st="6" end="6"/>
                                            </p:txEl>
                                          </p:spTgt>
                                        </p:tgtEl>
                                        <p:attrNameLst>
                                          <p:attrName>style.visibility</p:attrName>
                                        </p:attrNameLst>
                                      </p:cBhvr>
                                      <p:to>
                                        <p:strVal val="visible"/>
                                      </p:to>
                                    </p:set>
                                    <p:anim calcmode="lin" valueType="num">
                                      <p:cBhvr additive="base">
                                        <p:cTn id="48" dur="500" fill="hold"/>
                                        <p:tgtEl>
                                          <p:spTgt spid="1617924">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1792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1617924">
                                            <p:txEl>
                                              <p:pRg st="7" end="7"/>
                                            </p:txEl>
                                          </p:spTgt>
                                        </p:tgtEl>
                                        <p:attrNameLst>
                                          <p:attrName>style.visibility</p:attrName>
                                        </p:attrNameLst>
                                      </p:cBhvr>
                                      <p:to>
                                        <p:strVal val="visible"/>
                                      </p:to>
                                    </p:set>
                                    <p:anim calcmode="lin" valueType="num">
                                      <p:cBhvr additive="base">
                                        <p:cTn id="54" dur="500" fill="hold"/>
                                        <p:tgtEl>
                                          <p:spTgt spid="1617924">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61792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nodeType="clickEffect">
                                  <p:stCondLst>
                                    <p:cond delay="0"/>
                                  </p:stCondLst>
                                  <p:childTnLst>
                                    <p:set>
                                      <p:cBhvr>
                                        <p:cTn id="59" dur="1" fill="hold">
                                          <p:stCondLst>
                                            <p:cond delay="0"/>
                                          </p:stCondLst>
                                        </p:cTn>
                                        <p:tgtEl>
                                          <p:spTgt spid="1617924">
                                            <p:txEl>
                                              <p:pRg st="8" end="8"/>
                                            </p:txEl>
                                          </p:spTgt>
                                        </p:tgtEl>
                                        <p:attrNameLst>
                                          <p:attrName>style.visibility</p:attrName>
                                        </p:attrNameLst>
                                      </p:cBhvr>
                                      <p:to>
                                        <p:strVal val="visible"/>
                                      </p:to>
                                    </p:set>
                                    <p:anim calcmode="lin" valueType="num">
                                      <p:cBhvr additive="base">
                                        <p:cTn id="60" dur="500" fill="hold"/>
                                        <p:tgtEl>
                                          <p:spTgt spid="1617924">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61792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4" fill="hold" nodeType="clickEffect">
                                  <p:stCondLst>
                                    <p:cond delay="0"/>
                                  </p:stCondLst>
                                  <p:childTnLst>
                                    <p:set>
                                      <p:cBhvr>
                                        <p:cTn id="65" dur="1" fill="hold">
                                          <p:stCondLst>
                                            <p:cond delay="0"/>
                                          </p:stCondLst>
                                        </p:cTn>
                                        <p:tgtEl>
                                          <p:spTgt spid="1617924">
                                            <p:txEl>
                                              <p:pRg st="9" end="9"/>
                                            </p:txEl>
                                          </p:spTgt>
                                        </p:tgtEl>
                                        <p:attrNameLst>
                                          <p:attrName>style.visibility</p:attrName>
                                        </p:attrNameLst>
                                      </p:cBhvr>
                                      <p:to>
                                        <p:strVal val="visible"/>
                                      </p:to>
                                    </p:set>
                                    <p:anim calcmode="lin" valueType="num">
                                      <p:cBhvr additive="base">
                                        <p:cTn id="66" dur="500" fill="hold"/>
                                        <p:tgtEl>
                                          <p:spTgt spid="1617924">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61792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ntr" presetSubtype="4" fill="hold" nodeType="clickEffect">
                                  <p:stCondLst>
                                    <p:cond delay="0"/>
                                  </p:stCondLst>
                                  <p:childTnLst>
                                    <p:set>
                                      <p:cBhvr>
                                        <p:cTn id="71" dur="1" fill="hold">
                                          <p:stCondLst>
                                            <p:cond delay="0"/>
                                          </p:stCondLst>
                                        </p:cTn>
                                        <p:tgtEl>
                                          <p:spTgt spid="1617924">
                                            <p:txEl>
                                              <p:pRg st="10" end="10"/>
                                            </p:txEl>
                                          </p:spTgt>
                                        </p:tgtEl>
                                        <p:attrNameLst>
                                          <p:attrName>style.visibility</p:attrName>
                                        </p:attrNameLst>
                                      </p:cBhvr>
                                      <p:to>
                                        <p:strVal val="visible"/>
                                      </p:to>
                                    </p:set>
                                    <p:anim calcmode="lin" valueType="num">
                                      <p:cBhvr additive="base">
                                        <p:cTn id="72" dur="500" fill="hold"/>
                                        <p:tgtEl>
                                          <p:spTgt spid="1617924">
                                            <p:txEl>
                                              <p:pRg st="10" end="1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161792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2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a:extLst>
              <a:ext uri="{FF2B5EF4-FFF2-40B4-BE49-F238E27FC236}">
                <a16:creationId xmlns:a16="http://schemas.microsoft.com/office/drawing/2014/main" id="{E27A4430-50DD-5E87-FBF3-822D5F3A406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0D863D53-4BC3-4D18-9D86-1B79CC7126F6}" type="slidenum">
              <a:rPr lang="en-US" altLang="en-US" sz="2000" b="0">
                <a:solidFill>
                  <a:srgbClr val="BDDEFF"/>
                </a:solidFill>
              </a:rPr>
              <a:pPr/>
              <a:t>45</a:t>
            </a:fld>
            <a:endParaRPr lang="en-US" altLang="en-US" sz="2000" b="0">
              <a:solidFill>
                <a:srgbClr val="BDDEFF"/>
              </a:solidFill>
            </a:endParaRPr>
          </a:p>
        </p:txBody>
      </p:sp>
      <p:sp>
        <p:nvSpPr>
          <p:cNvPr id="1618946" name="Rectangle 2">
            <a:extLst>
              <a:ext uri="{FF2B5EF4-FFF2-40B4-BE49-F238E27FC236}">
                <a16:creationId xmlns:a16="http://schemas.microsoft.com/office/drawing/2014/main" id="{C0370033-1DB9-3765-5031-10688B8E1760}"/>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618947" name="Rectangle 3">
            <a:extLst>
              <a:ext uri="{FF2B5EF4-FFF2-40B4-BE49-F238E27FC236}">
                <a16:creationId xmlns:a16="http://schemas.microsoft.com/office/drawing/2014/main" id="{2EDD407E-0373-216D-8C07-D3B5A7596A4F}"/>
              </a:ext>
            </a:extLst>
          </p:cNvPr>
          <p:cNvSpPr>
            <a:spLocks noGrp="1" noChangeArrowheads="1"/>
          </p:cNvSpPr>
          <p:nvPr>
            <p:ph type="title"/>
          </p:nvPr>
        </p:nvSpPr>
        <p:spPr>
          <a:xfrm>
            <a:off x="2363788" y="152400"/>
            <a:ext cx="6491287" cy="476250"/>
          </a:xfrm>
        </p:spPr>
        <p:txBody>
          <a:bodyPr/>
          <a:lstStyle/>
          <a:p>
            <a:pPr>
              <a:defRPr/>
            </a:pPr>
            <a:r>
              <a:rPr lang="en-US" sz="3600" dirty="0"/>
              <a:t>When Others are Thinkers</a:t>
            </a:r>
          </a:p>
        </p:txBody>
      </p:sp>
      <p:sp>
        <p:nvSpPr>
          <p:cNvPr id="1618948" name="Rectangle 4">
            <a:extLst>
              <a:ext uri="{FF2B5EF4-FFF2-40B4-BE49-F238E27FC236}">
                <a16:creationId xmlns:a16="http://schemas.microsoft.com/office/drawing/2014/main" id="{BBDD521B-F815-7D29-2716-4A1A9DCAE854}"/>
              </a:ext>
            </a:extLst>
          </p:cNvPr>
          <p:cNvSpPr>
            <a:spLocks noGrp="1" noChangeArrowheads="1"/>
          </p:cNvSpPr>
          <p:nvPr>
            <p:ph type="body" idx="1"/>
          </p:nvPr>
        </p:nvSpPr>
        <p:spPr>
          <a:xfrm>
            <a:off x="1636713" y="1163638"/>
            <a:ext cx="7354887" cy="5413375"/>
          </a:xfrm>
        </p:spPr>
        <p:txBody>
          <a:bodyPr/>
          <a:lstStyle/>
          <a:p>
            <a:pPr lvl="1">
              <a:lnSpc>
                <a:spcPct val="80000"/>
              </a:lnSpc>
              <a:buFontTx/>
              <a:buNone/>
            </a:pPr>
            <a:r>
              <a:rPr lang="en-US" altLang="en-US" sz="3800" b="1">
                <a:solidFill>
                  <a:srgbClr val="FFCC66"/>
                </a:solidFill>
              </a:rPr>
              <a:t>Help them learn to…</a:t>
            </a:r>
          </a:p>
          <a:p>
            <a:pPr lvl="1">
              <a:spcBef>
                <a:spcPct val="0"/>
              </a:spcBef>
            </a:pPr>
            <a:r>
              <a:rPr lang="en-US" altLang="en-US" sz="2500" b="1"/>
              <a:t>Share their knowledge and expertise</a:t>
            </a:r>
          </a:p>
          <a:p>
            <a:pPr lvl="1">
              <a:spcBef>
                <a:spcPct val="0"/>
              </a:spcBef>
            </a:pPr>
            <a:r>
              <a:rPr lang="en-US" altLang="en-US" sz="2500" b="1"/>
              <a:t>Stand up for themselves with the people they prefer to avoid</a:t>
            </a:r>
          </a:p>
          <a:p>
            <a:pPr lvl="1">
              <a:spcBef>
                <a:spcPct val="0"/>
              </a:spcBef>
            </a:pPr>
            <a:r>
              <a:rPr lang="en-US" altLang="en-US" sz="2500" b="1"/>
              <a:t>Shoot for realistic deadlines </a:t>
            </a:r>
          </a:p>
          <a:p>
            <a:pPr lvl="1">
              <a:spcBef>
                <a:spcPct val="0"/>
              </a:spcBef>
            </a:pPr>
            <a:r>
              <a:rPr lang="en-US" altLang="en-US" sz="2500" b="1"/>
              <a:t>View people and tasks less seriously and critically</a:t>
            </a:r>
          </a:p>
          <a:p>
            <a:pPr lvl="1">
              <a:spcBef>
                <a:spcPct val="0"/>
              </a:spcBef>
            </a:pPr>
            <a:r>
              <a:rPr lang="en-US" altLang="en-US" sz="2500" b="1"/>
              <a:t>Balance their lives with both interaction and tasks</a:t>
            </a:r>
          </a:p>
          <a:p>
            <a:pPr lvl="1">
              <a:spcBef>
                <a:spcPct val="0"/>
              </a:spcBef>
            </a:pPr>
            <a:r>
              <a:rPr lang="en-US" altLang="en-US" sz="2500" b="1"/>
              <a:t>Keep on course with tasks, with less checking</a:t>
            </a:r>
          </a:p>
          <a:p>
            <a:pPr lvl="1">
              <a:spcBef>
                <a:spcPct val="0"/>
              </a:spcBef>
            </a:pPr>
            <a:r>
              <a:rPr lang="en-US" altLang="en-US" sz="2500" b="1"/>
              <a:t>Maintain high expectations for high priority items, not necessarily everything</a:t>
            </a:r>
            <a:r>
              <a:rPr lang="en-US" altLang="en-US" sz="2500"/>
              <a:t> </a:t>
            </a:r>
          </a:p>
        </p:txBody>
      </p:sp>
      <p:grpSp>
        <p:nvGrpSpPr>
          <p:cNvPr id="48134" name="Group 5">
            <a:extLst>
              <a:ext uri="{FF2B5EF4-FFF2-40B4-BE49-F238E27FC236}">
                <a16:creationId xmlns:a16="http://schemas.microsoft.com/office/drawing/2014/main" id="{5A86FD61-1266-18FC-FF05-EDA9BF10FA15}"/>
              </a:ext>
            </a:extLst>
          </p:cNvPr>
          <p:cNvGrpSpPr>
            <a:grpSpLocks/>
          </p:cNvGrpSpPr>
          <p:nvPr/>
        </p:nvGrpSpPr>
        <p:grpSpPr bwMode="auto">
          <a:xfrm>
            <a:off x="139700" y="0"/>
            <a:ext cx="804863" cy="782638"/>
            <a:chOff x="-869" y="776"/>
            <a:chExt cx="643" cy="645"/>
          </a:xfrm>
        </p:grpSpPr>
        <p:grpSp>
          <p:nvGrpSpPr>
            <p:cNvPr id="48135" name="Group 6">
              <a:extLst>
                <a:ext uri="{FF2B5EF4-FFF2-40B4-BE49-F238E27FC236}">
                  <a16:creationId xmlns:a16="http://schemas.microsoft.com/office/drawing/2014/main" id="{611A85A2-8EF4-7EEF-8EDA-EA38CEE9BD10}"/>
                </a:ext>
              </a:extLst>
            </p:cNvPr>
            <p:cNvGrpSpPr>
              <a:grpSpLocks/>
            </p:cNvGrpSpPr>
            <p:nvPr/>
          </p:nvGrpSpPr>
          <p:grpSpPr bwMode="auto">
            <a:xfrm>
              <a:off x="-790" y="856"/>
              <a:ext cx="462" cy="459"/>
              <a:chOff x="-790" y="856"/>
              <a:chExt cx="462" cy="459"/>
            </a:xfrm>
          </p:grpSpPr>
          <p:sp>
            <p:nvSpPr>
              <p:cNvPr id="48143" name="Rectangle 7">
                <a:extLst>
                  <a:ext uri="{FF2B5EF4-FFF2-40B4-BE49-F238E27FC236}">
                    <a16:creationId xmlns:a16="http://schemas.microsoft.com/office/drawing/2014/main" id="{53A25872-8A81-E172-5235-080FCE01B98F}"/>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44" name="Rectangle 8">
                <a:extLst>
                  <a:ext uri="{FF2B5EF4-FFF2-40B4-BE49-F238E27FC236}">
                    <a16:creationId xmlns:a16="http://schemas.microsoft.com/office/drawing/2014/main" id="{CD88903A-9200-8195-A12F-901ECF88C273}"/>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45" name="Rectangle 9">
                <a:extLst>
                  <a:ext uri="{FF2B5EF4-FFF2-40B4-BE49-F238E27FC236}">
                    <a16:creationId xmlns:a16="http://schemas.microsoft.com/office/drawing/2014/main" id="{6AB4B388-D5F0-E90C-1BF4-C8650A30EA3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46" name="Rectangle 10">
                <a:extLst>
                  <a:ext uri="{FF2B5EF4-FFF2-40B4-BE49-F238E27FC236}">
                    <a16:creationId xmlns:a16="http://schemas.microsoft.com/office/drawing/2014/main" id="{F2773C92-1056-BDAC-418C-0A48F99E53BB}"/>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48136" name="Group 11">
              <a:extLst>
                <a:ext uri="{FF2B5EF4-FFF2-40B4-BE49-F238E27FC236}">
                  <a16:creationId xmlns:a16="http://schemas.microsoft.com/office/drawing/2014/main" id="{49D7EDC9-B0DB-76BF-EDE5-AAE9B9B38602}"/>
                </a:ext>
              </a:extLst>
            </p:cNvPr>
            <p:cNvGrpSpPr>
              <a:grpSpLocks/>
            </p:cNvGrpSpPr>
            <p:nvPr/>
          </p:nvGrpSpPr>
          <p:grpSpPr bwMode="auto">
            <a:xfrm>
              <a:off x="-869" y="776"/>
              <a:ext cx="643" cy="645"/>
              <a:chOff x="142" y="607"/>
              <a:chExt cx="739" cy="742"/>
            </a:xfrm>
          </p:grpSpPr>
          <p:sp>
            <p:nvSpPr>
              <p:cNvPr id="48137" name="Rectangle 12">
                <a:extLst>
                  <a:ext uri="{FF2B5EF4-FFF2-40B4-BE49-F238E27FC236}">
                    <a16:creationId xmlns:a16="http://schemas.microsoft.com/office/drawing/2014/main" id="{2EF6932A-0BF1-3B93-812D-79DF10E64761}"/>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38" name="Rectangle 13">
                <a:extLst>
                  <a:ext uri="{FF2B5EF4-FFF2-40B4-BE49-F238E27FC236}">
                    <a16:creationId xmlns:a16="http://schemas.microsoft.com/office/drawing/2014/main" id="{F6E9BBD4-8437-CB91-8B72-6FFAA8587B32}"/>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39" name="Rectangle 14">
                <a:extLst>
                  <a:ext uri="{FF2B5EF4-FFF2-40B4-BE49-F238E27FC236}">
                    <a16:creationId xmlns:a16="http://schemas.microsoft.com/office/drawing/2014/main" id="{5B9221D9-1D22-87A4-9E87-FC64D03AD873}"/>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40" name="Rectangle 15">
                <a:extLst>
                  <a:ext uri="{FF2B5EF4-FFF2-40B4-BE49-F238E27FC236}">
                    <a16:creationId xmlns:a16="http://schemas.microsoft.com/office/drawing/2014/main" id="{B326A786-F094-AC6E-A94E-6BF60DE063D4}"/>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8141" name="Line 16">
                <a:extLst>
                  <a:ext uri="{FF2B5EF4-FFF2-40B4-BE49-F238E27FC236}">
                    <a16:creationId xmlns:a16="http://schemas.microsoft.com/office/drawing/2014/main" id="{47343A86-01C0-62A1-6F4C-876CE0139A01}"/>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42" name="Line 17">
                <a:extLst>
                  <a:ext uri="{FF2B5EF4-FFF2-40B4-BE49-F238E27FC236}">
                    <a16:creationId xmlns:a16="http://schemas.microsoft.com/office/drawing/2014/main" id="{680BB16B-1AA9-C68D-767F-8398E393349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618946"/>
                                        </p:tgtEl>
                                        <p:attrNameLst>
                                          <p:attrName>style.visibility</p:attrName>
                                        </p:attrNameLst>
                                      </p:cBhvr>
                                      <p:to>
                                        <p:strVal val="visible"/>
                                      </p:to>
                                    </p:set>
                                    <p:animEffect transition="in" filter="slide(fromBottom)">
                                      <p:cBhvr>
                                        <p:cTn id="7" dur="500"/>
                                        <p:tgtEl>
                                          <p:spTgt spid="16189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18948">
                                            <p:txEl>
                                              <p:pRg st="0" end="0"/>
                                            </p:txEl>
                                          </p:spTgt>
                                        </p:tgtEl>
                                        <p:attrNameLst>
                                          <p:attrName>style.visibility</p:attrName>
                                        </p:attrNameLst>
                                      </p:cBhvr>
                                      <p:to>
                                        <p:strVal val="visible"/>
                                      </p:to>
                                    </p:set>
                                    <p:anim calcmode="lin" valueType="num">
                                      <p:cBhvr additive="base">
                                        <p:cTn id="12" dur="500" fill="hold"/>
                                        <p:tgtEl>
                                          <p:spTgt spid="161894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189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618948">
                                            <p:txEl>
                                              <p:pRg st="1" end="1"/>
                                            </p:txEl>
                                          </p:spTgt>
                                        </p:tgtEl>
                                        <p:attrNameLst>
                                          <p:attrName>style.visibility</p:attrName>
                                        </p:attrNameLst>
                                      </p:cBhvr>
                                      <p:to>
                                        <p:strVal val="visible"/>
                                      </p:to>
                                    </p:set>
                                    <p:anim calcmode="lin" valueType="num">
                                      <p:cBhvr additive="base">
                                        <p:cTn id="18" dur="500" fill="hold"/>
                                        <p:tgtEl>
                                          <p:spTgt spid="161894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189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618948">
                                            <p:txEl>
                                              <p:pRg st="2" end="2"/>
                                            </p:txEl>
                                          </p:spTgt>
                                        </p:tgtEl>
                                        <p:attrNameLst>
                                          <p:attrName>style.visibility</p:attrName>
                                        </p:attrNameLst>
                                      </p:cBhvr>
                                      <p:to>
                                        <p:strVal val="visible"/>
                                      </p:to>
                                    </p:set>
                                    <p:anim calcmode="lin" valueType="num">
                                      <p:cBhvr additive="base">
                                        <p:cTn id="24" dur="500" fill="hold"/>
                                        <p:tgtEl>
                                          <p:spTgt spid="161894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189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618948">
                                            <p:txEl>
                                              <p:pRg st="3" end="3"/>
                                            </p:txEl>
                                          </p:spTgt>
                                        </p:tgtEl>
                                        <p:attrNameLst>
                                          <p:attrName>style.visibility</p:attrName>
                                        </p:attrNameLst>
                                      </p:cBhvr>
                                      <p:to>
                                        <p:strVal val="visible"/>
                                      </p:to>
                                    </p:set>
                                    <p:anim calcmode="lin" valueType="num">
                                      <p:cBhvr additive="base">
                                        <p:cTn id="30" dur="500" fill="hold"/>
                                        <p:tgtEl>
                                          <p:spTgt spid="161894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189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1618948">
                                            <p:txEl>
                                              <p:pRg st="4" end="4"/>
                                            </p:txEl>
                                          </p:spTgt>
                                        </p:tgtEl>
                                        <p:attrNameLst>
                                          <p:attrName>style.visibility</p:attrName>
                                        </p:attrNameLst>
                                      </p:cBhvr>
                                      <p:to>
                                        <p:strVal val="visible"/>
                                      </p:to>
                                    </p:set>
                                    <p:anim calcmode="lin" valueType="num">
                                      <p:cBhvr additive="base">
                                        <p:cTn id="36" dur="500" fill="hold"/>
                                        <p:tgtEl>
                                          <p:spTgt spid="1618948">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1894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618948">
                                            <p:txEl>
                                              <p:pRg st="5" end="5"/>
                                            </p:txEl>
                                          </p:spTgt>
                                        </p:tgtEl>
                                        <p:attrNameLst>
                                          <p:attrName>style.visibility</p:attrName>
                                        </p:attrNameLst>
                                      </p:cBhvr>
                                      <p:to>
                                        <p:strVal val="visible"/>
                                      </p:to>
                                    </p:set>
                                    <p:anim calcmode="lin" valueType="num">
                                      <p:cBhvr additive="base">
                                        <p:cTn id="42" dur="500" fill="hold"/>
                                        <p:tgtEl>
                                          <p:spTgt spid="1618948">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1894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618948">
                                            <p:txEl>
                                              <p:pRg st="6" end="6"/>
                                            </p:txEl>
                                          </p:spTgt>
                                        </p:tgtEl>
                                        <p:attrNameLst>
                                          <p:attrName>style.visibility</p:attrName>
                                        </p:attrNameLst>
                                      </p:cBhvr>
                                      <p:to>
                                        <p:strVal val="visible"/>
                                      </p:to>
                                    </p:set>
                                    <p:anim calcmode="lin" valueType="num">
                                      <p:cBhvr additive="base">
                                        <p:cTn id="48" dur="500" fill="hold"/>
                                        <p:tgtEl>
                                          <p:spTgt spid="1618948">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1894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1618948">
                                            <p:txEl>
                                              <p:pRg st="7" end="7"/>
                                            </p:txEl>
                                          </p:spTgt>
                                        </p:tgtEl>
                                        <p:attrNameLst>
                                          <p:attrName>style.visibility</p:attrName>
                                        </p:attrNameLst>
                                      </p:cBhvr>
                                      <p:to>
                                        <p:strVal val="visible"/>
                                      </p:to>
                                    </p:set>
                                    <p:anim calcmode="lin" valueType="num">
                                      <p:cBhvr additive="base">
                                        <p:cTn id="54" dur="500" fill="hold"/>
                                        <p:tgtEl>
                                          <p:spTgt spid="1618948">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61894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894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45E9173-7DD7-2948-428A-D072BD4B6008}"/>
              </a:ext>
            </a:extLst>
          </p:cNvPr>
          <p:cNvSpPr>
            <a:spLocks noChangeArrowheads="1"/>
          </p:cNvSpPr>
          <p:nvPr/>
        </p:nvSpPr>
        <p:spPr bwMode="auto">
          <a:xfrm>
            <a:off x="488950" y="323850"/>
            <a:ext cx="343217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49155" name="Rectangle 3">
            <a:extLst>
              <a:ext uri="{FF2B5EF4-FFF2-40B4-BE49-F238E27FC236}">
                <a16:creationId xmlns:a16="http://schemas.microsoft.com/office/drawing/2014/main" id="{7D2EFC01-46CC-B29C-79D3-A8B60ACCD586}"/>
              </a:ext>
            </a:extLst>
          </p:cNvPr>
          <p:cNvSpPr>
            <a:spLocks noGrp="1" noChangeArrowheads="1"/>
          </p:cNvSpPr>
          <p:nvPr>
            <p:ph type="ctrTitle"/>
          </p:nvPr>
        </p:nvSpPr>
        <p:spPr>
          <a:effectLst>
            <a:outerShdw dist="35921" dir="2700000" algn="ctr" rotWithShape="0">
              <a:schemeClr val="tx1"/>
            </a:outerShdw>
          </a:effectLst>
        </p:spPr>
        <p:txBody>
          <a:bodyPr/>
          <a:lstStyle/>
          <a:p>
            <a:pPr algn="ctr"/>
            <a:r>
              <a:rPr lang="en-US" altLang="en-US"/>
              <a:t>(702) 567-9965</a:t>
            </a:r>
          </a:p>
        </p:txBody>
      </p:sp>
      <p:sp>
        <p:nvSpPr>
          <p:cNvPr id="49156" name="Rectangle 4">
            <a:extLst>
              <a:ext uri="{FF2B5EF4-FFF2-40B4-BE49-F238E27FC236}">
                <a16:creationId xmlns:a16="http://schemas.microsoft.com/office/drawing/2014/main" id="{E6FE0727-4D6A-D8EF-54DB-700484C52479}"/>
              </a:ext>
            </a:extLst>
          </p:cNvPr>
          <p:cNvSpPr>
            <a:spLocks noGrp="1" noChangeArrowheads="1"/>
          </p:cNvSpPr>
          <p:nvPr>
            <p:ph type="subTitle" idx="1"/>
          </p:nvPr>
        </p:nvSpPr>
        <p:spPr>
          <a:xfrm>
            <a:off x="2692400" y="5260975"/>
            <a:ext cx="6400800" cy="1390650"/>
          </a:xfrm>
        </p:spPr>
        <p:txBody>
          <a:bodyPr/>
          <a:lstStyle/>
          <a:p>
            <a:pPr algn="r"/>
            <a:r>
              <a:rPr lang="en-US" altLang="en-US" sz="2400"/>
              <a:t>www.Alessandra.com</a:t>
            </a:r>
          </a:p>
          <a:p>
            <a:pPr algn="r"/>
            <a:r>
              <a:rPr lang="en-US" altLang="en-US" sz="2400"/>
              <a:t>www.OnlineAc.com</a:t>
            </a:r>
            <a:br>
              <a:rPr lang="en-US" altLang="en-US" sz="2400"/>
            </a:br>
            <a:r>
              <a:rPr lang="en-US" altLang="en-US" sz="2400"/>
              <a:t>Email: Tony@Alessandra.com</a:t>
            </a:r>
          </a:p>
        </p:txBody>
      </p:sp>
    </p:spTree>
  </p:cSld>
  <p:clrMapOvr>
    <a:masterClrMapping/>
  </p:clrMapOvr>
  <p:transition>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EFE048D2-1C85-F53B-EE5C-2DAB928244E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2C116CD2-6322-4291-9EF8-030C41F38A06}" type="slidenum">
              <a:rPr lang="en-US" altLang="en-US" sz="2000" b="0">
                <a:solidFill>
                  <a:srgbClr val="BDDEFF"/>
                </a:solidFill>
              </a:rPr>
              <a:pPr/>
              <a:t>5</a:t>
            </a:fld>
            <a:endParaRPr lang="en-US" altLang="en-US" sz="2000" b="0">
              <a:solidFill>
                <a:srgbClr val="BDDEFF"/>
              </a:solidFill>
            </a:endParaRPr>
          </a:p>
        </p:txBody>
      </p:sp>
      <p:sp>
        <p:nvSpPr>
          <p:cNvPr id="1563650" name="Rectangle 2">
            <a:extLst>
              <a:ext uri="{FF2B5EF4-FFF2-40B4-BE49-F238E27FC236}">
                <a16:creationId xmlns:a16="http://schemas.microsoft.com/office/drawing/2014/main" id="{6660EC88-05C6-3CDF-482D-4461A752CABB}"/>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63651" name="Rectangle 3">
            <a:extLst>
              <a:ext uri="{FF2B5EF4-FFF2-40B4-BE49-F238E27FC236}">
                <a16:creationId xmlns:a16="http://schemas.microsoft.com/office/drawing/2014/main" id="{15049AD2-35EE-2381-8D64-13201E79FEAF}"/>
              </a:ext>
            </a:extLst>
          </p:cNvPr>
          <p:cNvSpPr>
            <a:spLocks noGrp="1" noChangeArrowheads="1"/>
          </p:cNvSpPr>
          <p:nvPr>
            <p:ph type="title"/>
          </p:nvPr>
        </p:nvSpPr>
        <p:spPr>
          <a:xfrm>
            <a:off x="2363788" y="152400"/>
            <a:ext cx="6780212" cy="476250"/>
          </a:xfrm>
        </p:spPr>
        <p:txBody>
          <a:bodyPr/>
          <a:lstStyle/>
          <a:p>
            <a:pPr algn="ctr">
              <a:defRPr/>
            </a:pPr>
            <a:r>
              <a:rPr lang="en-US" sz="3600" dirty="0"/>
              <a:t>Developing Thinkers</a:t>
            </a:r>
          </a:p>
        </p:txBody>
      </p:sp>
      <p:sp>
        <p:nvSpPr>
          <p:cNvPr id="1563652" name="Rectangle 4">
            <a:extLst>
              <a:ext uri="{FF2B5EF4-FFF2-40B4-BE49-F238E27FC236}">
                <a16:creationId xmlns:a16="http://schemas.microsoft.com/office/drawing/2014/main" id="{CCCC381B-E0CB-095E-7BBE-104C084BFFE4}"/>
              </a:ext>
            </a:extLst>
          </p:cNvPr>
          <p:cNvSpPr>
            <a:spLocks noGrp="1" noChangeArrowheads="1"/>
          </p:cNvSpPr>
          <p:nvPr>
            <p:ph type="body" idx="1"/>
          </p:nvPr>
        </p:nvSpPr>
        <p:spPr>
          <a:xfrm>
            <a:off x="1636713" y="2306638"/>
            <a:ext cx="7354887" cy="4116387"/>
          </a:xfrm>
        </p:spPr>
        <p:txBody>
          <a:bodyPr/>
          <a:lstStyle/>
          <a:p>
            <a:pPr lvl="1">
              <a:lnSpc>
                <a:spcPct val="125000"/>
              </a:lnSpc>
              <a:spcBef>
                <a:spcPct val="0"/>
              </a:spcBef>
            </a:pPr>
            <a:r>
              <a:rPr lang="en-US" altLang="en-US" sz="2400" b="1"/>
              <a:t>Point out the most important things to remember first</a:t>
            </a:r>
          </a:p>
          <a:p>
            <a:pPr lvl="1">
              <a:lnSpc>
                <a:spcPct val="125000"/>
              </a:lnSpc>
              <a:spcBef>
                <a:spcPct val="0"/>
              </a:spcBef>
            </a:pPr>
            <a:r>
              <a:rPr lang="en-US" altLang="en-US" sz="2400" b="1"/>
              <a:t>Demonstrate in an efficient, logical manner, stressing the purpose of each step</a:t>
            </a:r>
          </a:p>
          <a:p>
            <a:pPr lvl="1">
              <a:lnSpc>
                <a:spcPct val="125000"/>
              </a:lnSpc>
              <a:spcBef>
                <a:spcPct val="0"/>
              </a:spcBef>
            </a:pPr>
            <a:r>
              <a:rPr lang="en-US" altLang="en-US" sz="2400" b="1"/>
              <a:t>Proceed slowly, stopping at key places to check for their understanding</a:t>
            </a:r>
          </a:p>
          <a:p>
            <a:pPr lvl="1">
              <a:lnSpc>
                <a:spcPct val="125000"/>
              </a:lnSpc>
              <a:spcBef>
                <a:spcPct val="0"/>
              </a:spcBef>
            </a:pPr>
            <a:r>
              <a:rPr lang="en-US" altLang="en-US" sz="2400" b="1"/>
              <a:t>Ask for possible input, especially regarding potential refinements</a:t>
            </a:r>
          </a:p>
          <a:p>
            <a:pPr lvl="1">
              <a:lnSpc>
                <a:spcPct val="125000"/>
              </a:lnSpc>
              <a:spcBef>
                <a:spcPct val="0"/>
              </a:spcBef>
            </a:pPr>
            <a:r>
              <a:rPr lang="en-US" altLang="en-US" sz="2400" b="1"/>
              <a:t>Build up to the big picture</a:t>
            </a:r>
          </a:p>
        </p:txBody>
      </p:sp>
      <p:grpSp>
        <p:nvGrpSpPr>
          <p:cNvPr id="7174" name="Group 5">
            <a:extLst>
              <a:ext uri="{FF2B5EF4-FFF2-40B4-BE49-F238E27FC236}">
                <a16:creationId xmlns:a16="http://schemas.microsoft.com/office/drawing/2014/main" id="{9BC34973-3CCE-28AD-2AB1-F8B33086418E}"/>
              </a:ext>
            </a:extLst>
          </p:cNvPr>
          <p:cNvGrpSpPr>
            <a:grpSpLocks/>
          </p:cNvGrpSpPr>
          <p:nvPr/>
        </p:nvGrpSpPr>
        <p:grpSpPr bwMode="auto">
          <a:xfrm>
            <a:off x="139700" y="0"/>
            <a:ext cx="804863" cy="782638"/>
            <a:chOff x="-869" y="776"/>
            <a:chExt cx="643" cy="645"/>
          </a:xfrm>
        </p:grpSpPr>
        <p:grpSp>
          <p:nvGrpSpPr>
            <p:cNvPr id="7176" name="Group 6">
              <a:extLst>
                <a:ext uri="{FF2B5EF4-FFF2-40B4-BE49-F238E27FC236}">
                  <a16:creationId xmlns:a16="http://schemas.microsoft.com/office/drawing/2014/main" id="{FA56B8A2-95AF-F196-A649-EDB57DD0856B}"/>
                </a:ext>
              </a:extLst>
            </p:cNvPr>
            <p:cNvGrpSpPr>
              <a:grpSpLocks/>
            </p:cNvGrpSpPr>
            <p:nvPr/>
          </p:nvGrpSpPr>
          <p:grpSpPr bwMode="auto">
            <a:xfrm>
              <a:off x="-790" y="856"/>
              <a:ext cx="462" cy="459"/>
              <a:chOff x="-790" y="856"/>
              <a:chExt cx="462" cy="459"/>
            </a:xfrm>
          </p:grpSpPr>
          <p:sp>
            <p:nvSpPr>
              <p:cNvPr id="7184" name="Rectangle 7">
                <a:extLst>
                  <a:ext uri="{FF2B5EF4-FFF2-40B4-BE49-F238E27FC236}">
                    <a16:creationId xmlns:a16="http://schemas.microsoft.com/office/drawing/2014/main" id="{2439EE3A-05ED-7ABA-6ABB-77CF88717277}"/>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85" name="Rectangle 8">
                <a:extLst>
                  <a:ext uri="{FF2B5EF4-FFF2-40B4-BE49-F238E27FC236}">
                    <a16:creationId xmlns:a16="http://schemas.microsoft.com/office/drawing/2014/main" id="{F00815C6-9E95-CC6D-B11D-0228C3028EB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86" name="Rectangle 9">
                <a:extLst>
                  <a:ext uri="{FF2B5EF4-FFF2-40B4-BE49-F238E27FC236}">
                    <a16:creationId xmlns:a16="http://schemas.microsoft.com/office/drawing/2014/main" id="{E268A41C-D378-2872-121D-41BA11D26F17}"/>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87" name="Rectangle 10">
                <a:extLst>
                  <a:ext uri="{FF2B5EF4-FFF2-40B4-BE49-F238E27FC236}">
                    <a16:creationId xmlns:a16="http://schemas.microsoft.com/office/drawing/2014/main" id="{453CC709-ECAA-0764-8549-B21A05443283}"/>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7177" name="Group 11">
              <a:extLst>
                <a:ext uri="{FF2B5EF4-FFF2-40B4-BE49-F238E27FC236}">
                  <a16:creationId xmlns:a16="http://schemas.microsoft.com/office/drawing/2014/main" id="{C4FD8A98-CC35-6780-8443-B20F85F2D6E2}"/>
                </a:ext>
              </a:extLst>
            </p:cNvPr>
            <p:cNvGrpSpPr>
              <a:grpSpLocks/>
            </p:cNvGrpSpPr>
            <p:nvPr/>
          </p:nvGrpSpPr>
          <p:grpSpPr bwMode="auto">
            <a:xfrm>
              <a:off x="-869" y="776"/>
              <a:ext cx="643" cy="645"/>
              <a:chOff x="142" y="607"/>
              <a:chExt cx="739" cy="742"/>
            </a:xfrm>
          </p:grpSpPr>
          <p:sp>
            <p:nvSpPr>
              <p:cNvPr id="7178" name="Rectangle 12">
                <a:extLst>
                  <a:ext uri="{FF2B5EF4-FFF2-40B4-BE49-F238E27FC236}">
                    <a16:creationId xmlns:a16="http://schemas.microsoft.com/office/drawing/2014/main" id="{16E17404-285D-33FA-9A86-B889F3940E4B}"/>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79" name="Rectangle 13">
                <a:extLst>
                  <a:ext uri="{FF2B5EF4-FFF2-40B4-BE49-F238E27FC236}">
                    <a16:creationId xmlns:a16="http://schemas.microsoft.com/office/drawing/2014/main" id="{5197D30F-6C95-186C-D759-F27AE22433D6}"/>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80" name="Rectangle 14">
                <a:extLst>
                  <a:ext uri="{FF2B5EF4-FFF2-40B4-BE49-F238E27FC236}">
                    <a16:creationId xmlns:a16="http://schemas.microsoft.com/office/drawing/2014/main" id="{9B5051EF-50DA-3187-1379-20B7341676E0}"/>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81" name="Rectangle 15">
                <a:extLst>
                  <a:ext uri="{FF2B5EF4-FFF2-40B4-BE49-F238E27FC236}">
                    <a16:creationId xmlns:a16="http://schemas.microsoft.com/office/drawing/2014/main" id="{A3930A5F-0C75-3CD8-02F4-D1025DC7C973}"/>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7182" name="Line 16">
                <a:extLst>
                  <a:ext uri="{FF2B5EF4-FFF2-40B4-BE49-F238E27FC236}">
                    <a16:creationId xmlns:a16="http://schemas.microsoft.com/office/drawing/2014/main" id="{47F55423-C0E9-C34D-DDDA-C745C10513A2}"/>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83" name="Line 17">
                <a:extLst>
                  <a:ext uri="{FF2B5EF4-FFF2-40B4-BE49-F238E27FC236}">
                    <a16:creationId xmlns:a16="http://schemas.microsoft.com/office/drawing/2014/main" id="{306C3226-FB44-815A-CB56-DE6DC38C73C5}"/>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1563666" name="Rectangle 18">
            <a:extLst>
              <a:ext uri="{FF2B5EF4-FFF2-40B4-BE49-F238E27FC236}">
                <a16:creationId xmlns:a16="http://schemas.microsoft.com/office/drawing/2014/main" id="{BB50EBFC-09D9-29FD-4214-82965521ECE3}"/>
              </a:ext>
            </a:extLst>
          </p:cNvPr>
          <p:cNvSpPr>
            <a:spLocks noChangeArrowheads="1"/>
          </p:cNvSpPr>
          <p:nvPr/>
        </p:nvSpPr>
        <p:spPr bwMode="auto">
          <a:xfrm>
            <a:off x="665163" y="1252538"/>
            <a:ext cx="184150" cy="76200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1" hangingPunct="1">
              <a:defRPr/>
            </a:pPr>
            <a:endParaRPr lang="en-US" sz="4400" dirty="0">
              <a:solidFill>
                <a:srgbClr val="FFCC66"/>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63650"/>
                                        </p:tgtEl>
                                        <p:attrNameLst>
                                          <p:attrName>style.visibility</p:attrName>
                                        </p:attrNameLst>
                                      </p:cBhvr>
                                      <p:to>
                                        <p:strVal val="visible"/>
                                      </p:to>
                                    </p:set>
                                    <p:animEffect transition="in" filter="slide(fromBottom)">
                                      <p:cBhvr>
                                        <p:cTn id="7" dur="500"/>
                                        <p:tgtEl>
                                          <p:spTgt spid="1563650"/>
                                        </p:tgtEl>
                                      </p:cBhvr>
                                    </p:animEffect>
                                  </p:childTnLst>
                                </p:cTn>
                              </p:par>
                              <p:par>
                                <p:cTn id="8" presetID="22" presetClass="entr" presetSubtype="4" fill="hold" nodeType="withEffect" nodePh="1">
                                  <p:stCondLst>
                                    <p:cond delay="200"/>
                                  </p:stCondLst>
                                  <p:endCondLst>
                                    <p:cond evt="begin" delay="0">
                                      <p:tn val="8"/>
                                    </p:cond>
                                  </p:endCondLst>
                                  <p:childTnLst>
                                    <p:set>
                                      <p:cBhvr>
                                        <p:cTn id="9" dur="1" fill="hold">
                                          <p:stCondLst>
                                            <p:cond delay="0"/>
                                          </p:stCondLst>
                                        </p:cTn>
                                        <p:tgtEl>
                                          <p:spTgt spid="1563666"/>
                                        </p:tgtEl>
                                        <p:attrNameLst>
                                          <p:attrName>style.visibility</p:attrName>
                                        </p:attrNameLst>
                                      </p:cBhvr>
                                      <p:to>
                                        <p:strVal val="visible"/>
                                      </p:to>
                                    </p:set>
                                    <p:animEffect transition="in" filter="wipe(down)">
                                      <p:cBhvr>
                                        <p:cTn id="10" dur="500"/>
                                        <p:tgtEl>
                                          <p:spTgt spid="156366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563652">
                                            <p:txEl>
                                              <p:pRg st="0" end="0"/>
                                            </p:txEl>
                                          </p:spTgt>
                                        </p:tgtEl>
                                        <p:attrNameLst>
                                          <p:attrName>style.visibility</p:attrName>
                                        </p:attrNameLst>
                                      </p:cBhvr>
                                      <p:to>
                                        <p:strVal val="visible"/>
                                      </p:to>
                                    </p:set>
                                    <p:anim calcmode="lin" valueType="num">
                                      <p:cBhvr additive="base">
                                        <p:cTn id="15" dur="500" fill="hold"/>
                                        <p:tgtEl>
                                          <p:spTgt spid="1563652">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636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1563652">
                                            <p:txEl>
                                              <p:pRg st="1" end="1"/>
                                            </p:txEl>
                                          </p:spTgt>
                                        </p:tgtEl>
                                        <p:attrNameLst>
                                          <p:attrName>style.visibility</p:attrName>
                                        </p:attrNameLst>
                                      </p:cBhvr>
                                      <p:to>
                                        <p:strVal val="visible"/>
                                      </p:to>
                                    </p:set>
                                    <p:anim calcmode="lin" valueType="num">
                                      <p:cBhvr additive="base">
                                        <p:cTn id="21" dur="500" fill="hold"/>
                                        <p:tgtEl>
                                          <p:spTgt spid="1563652">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6365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563652">
                                            <p:txEl>
                                              <p:pRg st="2" end="2"/>
                                            </p:txEl>
                                          </p:spTgt>
                                        </p:tgtEl>
                                        <p:attrNameLst>
                                          <p:attrName>style.visibility</p:attrName>
                                        </p:attrNameLst>
                                      </p:cBhvr>
                                      <p:to>
                                        <p:strVal val="visible"/>
                                      </p:to>
                                    </p:set>
                                    <p:anim calcmode="lin" valueType="num">
                                      <p:cBhvr additive="base">
                                        <p:cTn id="27" dur="500" fill="hold"/>
                                        <p:tgtEl>
                                          <p:spTgt spid="1563652">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6365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563652">
                                            <p:txEl>
                                              <p:pRg st="3" end="3"/>
                                            </p:txEl>
                                          </p:spTgt>
                                        </p:tgtEl>
                                        <p:attrNameLst>
                                          <p:attrName>style.visibility</p:attrName>
                                        </p:attrNameLst>
                                      </p:cBhvr>
                                      <p:to>
                                        <p:strVal val="visible"/>
                                      </p:to>
                                    </p:set>
                                    <p:anim calcmode="lin" valueType="num">
                                      <p:cBhvr additive="base">
                                        <p:cTn id="33" dur="500" fill="hold"/>
                                        <p:tgtEl>
                                          <p:spTgt spid="1563652">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6365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563652">
                                            <p:txEl>
                                              <p:pRg st="4" end="4"/>
                                            </p:txEl>
                                          </p:spTgt>
                                        </p:tgtEl>
                                        <p:attrNameLst>
                                          <p:attrName>style.visibility</p:attrName>
                                        </p:attrNameLst>
                                      </p:cBhvr>
                                      <p:to>
                                        <p:strVal val="visible"/>
                                      </p:to>
                                    </p:set>
                                    <p:anim calcmode="lin" valueType="num">
                                      <p:cBhvr additive="base">
                                        <p:cTn id="39" dur="500" fill="hold"/>
                                        <p:tgtEl>
                                          <p:spTgt spid="1563652">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56365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3650" grpId="0" animBg="1"/>
      <p:bldP spid="15636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a:extLst>
              <a:ext uri="{FF2B5EF4-FFF2-40B4-BE49-F238E27FC236}">
                <a16:creationId xmlns:a16="http://schemas.microsoft.com/office/drawing/2014/main" id="{73411958-47B2-9812-1CDA-AE97FBDB740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F04CDB5F-2C76-4CF9-8457-F49A1C987D86}" type="slidenum">
              <a:rPr lang="en-US" altLang="en-US" sz="2000" b="0">
                <a:solidFill>
                  <a:srgbClr val="BDDEFF"/>
                </a:solidFill>
              </a:rPr>
              <a:pPr/>
              <a:t>6</a:t>
            </a:fld>
            <a:endParaRPr lang="en-US" altLang="en-US" sz="2000" b="0">
              <a:solidFill>
                <a:srgbClr val="BDDEFF"/>
              </a:solidFill>
            </a:endParaRPr>
          </a:p>
        </p:txBody>
      </p:sp>
      <p:sp>
        <p:nvSpPr>
          <p:cNvPr id="1590274" name="Rectangle 2">
            <a:extLst>
              <a:ext uri="{FF2B5EF4-FFF2-40B4-BE49-F238E27FC236}">
                <a16:creationId xmlns:a16="http://schemas.microsoft.com/office/drawing/2014/main" id="{EC1635E9-38AC-9408-C936-8ADA1AECC935}"/>
              </a:ext>
            </a:extLst>
          </p:cNvPr>
          <p:cNvSpPr>
            <a:spLocks noChangeArrowheads="1"/>
          </p:cNvSpPr>
          <p:nvPr/>
        </p:nvSpPr>
        <p:spPr bwMode="auto">
          <a:xfrm>
            <a:off x="219075" y="952500"/>
            <a:ext cx="1343025" cy="5614988"/>
          </a:xfrm>
          <a:prstGeom prst="rect">
            <a:avLst/>
          </a:prstGeom>
          <a:gradFill rotWithShape="0">
            <a:gsLst>
              <a:gs pos="0">
                <a:srgbClr val="016316"/>
              </a:gs>
              <a:gs pos="50000">
                <a:srgbClr val="02D62F"/>
              </a:gs>
              <a:gs pos="100000">
                <a:srgbClr val="016316"/>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0275" name="Rectangle 3">
            <a:extLst>
              <a:ext uri="{FF2B5EF4-FFF2-40B4-BE49-F238E27FC236}">
                <a16:creationId xmlns:a16="http://schemas.microsoft.com/office/drawing/2014/main" id="{65C902B9-8476-1AF3-2D96-9C87AD5B0D88}"/>
              </a:ext>
            </a:extLst>
          </p:cNvPr>
          <p:cNvSpPr>
            <a:spLocks noGrp="1" noChangeArrowheads="1"/>
          </p:cNvSpPr>
          <p:nvPr>
            <p:ph type="body" idx="1"/>
          </p:nvPr>
        </p:nvSpPr>
        <p:spPr>
          <a:xfrm>
            <a:off x="1606550" y="1233488"/>
            <a:ext cx="7327900" cy="4787900"/>
          </a:xfrm>
        </p:spPr>
        <p:txBody>
          <a:bodyPr/>
          <a:lstStyle/>
          <a:p>
            <a:pPr lvl="1">
              <a:lnSpc>
                <a:spcPct val="125000"/>
              </a:lnSpc>
              <a:spcBef>
                <a:spcPct val="0"/>
              </a:spcBef>
            </a:pPr>
            <a:r>
              <a:rPr lang="en-US" altLang="en-US" sz="2400" b="1"/>
              <a:t>Listen to their suggestions, their course of action and the results they are considering. </a:t>
            </a:r>
          </a:p>
          <a:p>
            <a:pPr lvl="1">
              <a:lnSpc>
                <a:spcPct val="125000"/>
              </a:lnSpc>
              <a:spcBef>
                <a:spcPct val="0"/>
              </a:spcBef>
            </a:pPr>
            <a:r>
              <a:rPr lang="en-US" altLang="en-US" sz="2400" b="1"/>
              <a:t>Find areas where you already agree.</a:t>
            </a:r>
          </a:p>
          <a:p>
            <a:pPr lvl="1">
              <a:lnSpc>
                <a:spcPct val="125000"/>
              </a:lnSpc>
              <a:spcBef>
                <a:spcPct val="0"/>
              </a:spcBef>
            </a:pPr>
            <a:r>
              <a:rPr lang="en-US" altLang="en-US" sz="2400" b="1"/>
              <a:t>Work backwards toward gaining agreement on the results you both want—and are willing to either mutually or independently allow the other to achieve: </a:t>
            </a:r>
            <a:br>
              <a:rPr lang="en-US" altLang="en-US" sz="2400" b="1"/>
            </a:br>
            <a:r>
              <a:rPr lang="en-US" altLang="en-US" sz="2400" b="1"/>
              <a:t>“Sarah, this format will give you the freedom to develop your branch your way and still allow Vern and Ellen to structure theirs another way... without sacrificing time or morale.”</a:t>
            </a:r>
          </a:p>
        </p:txBody>
      </p:sp>
      <p:sp>
        <p:nvSpPr>
          <p:cNvPr id="1590276" name="Rectangle 4">
            <a:extLst>
              <a:ext uri="{FF2B5EF4-FFF2-40B4-BE49-F238E27FC236}">
                <a16:creationId xmlns:a16="http://schemas.microsoft.com/office/drawing/2014/main" id="{6759F9EA-E52F-8829-DCA9-2D87517FA86F}"/>
              </a:ext>
            </a:extLst>
          </p:cNvPr>
          <p:cNvSpPr>
            <a:spLocks noGrp="1" noChangeArrowheads="1"/>
          </p:cNvSpPr>
          <p:nvPr>
            <p:ph type="title"/>
          </p:nvPr>
        </p:nvSpPr>
        <p:spPr>
          <a:xfrm>
            <a:off x="2363788" y="153988"/>
            <a:ext cx="6780212" cy="446087"/>
          </a:xfrm>
        </p:spPr>
        <p:txBody>
          <a:bodyPr/>
          <a:lstStyle/>
          <a:p>
            <a:pPr algn="ctr">
              <a:defRPr/>
            </a:pPr>
            <a:r>
              <a:rPr lang="en-US" sz="3200" dirty="0"/>
              <a:t>Communicating with Directors…</a:t>
            </a:r>
          </a:p>
        </p:txBody>
      </p:sp>
      <p:grpSp>
        <p:nvGrpSpPr>
          <p:cNvPr id="8198" name="Group 5">
            <a:extLst>
              <a:ext uri="{FF2B5EF4-FFF2-40B4-BE49-F238E27FC236}">
                <a16:creationId xmlns:a16="http://schemas.microsoft.com/office/drawing/2014/main" id="{D26AB621-4338-7054-803A-42A73DF08D20}"/>
              </a:ext>
            </a:extLst>
          </p:cNvPr>
          <p:cNvGrpSpPr>
            <a:grpSpLocks/>
          </p:cNvGrpSpPr>
          <p:nvPr/>
        </p:nvGrpSpPr>
        <p:grpSpPr bwMode="auto">
          <a:xfrm>
            <a:off x="139700" y="0"/>
            <a:ext cx="804863" cy="782638"/>
            <a:chOff x="-869" y="776"/>
            <a:chExt cx="643" cy="645"/>
          </a:xfrm>
        </p:grpSpPr>
        <p:grpSp>
          <p:nvGrpSpPr>
            <p:cNvPr id="8199" name="Group 6">
              <a:extLst>
                <a:ext uri="{FF2B5EF4-FFF2-40B4-BE49-F238E27FC236}">
                  <a16:creationId xmlns:a16="http://schemas.microsoft.com/office/drawing/2014/main" id="{479780B5-86E2-8508-B4A1-4CD4AAF3793B}"/>
                </a:ext>
              </a:extLst>
            </p:cNvPr>
            <p:cNvGrpSpPr>
              <a:grpSpLocks/>
            </p:cNvGrpSpPr>
            <p:nvPr/>
          </p:nvGrpSpPr>
          <p:grpSpPr bwMode="auto">
            <a:xfrm>
              <a:off x="-790" y="856"/>
              <a:ext cx="462" cy="459"/>
              <a:chOff x="-790" y="856"/>
              <a:chExt cx="462" cy="459"/>
            </a:xfrm>
          </p:grpSpPr>
          <p:sp>
            <p:nvSpPr>
              <p:cNvPr id="8207" name="Rectangle 7">
                <a:extLst>
                  <a:ext uri="{FF2B5EF4-FFF2-40B4-BE49-F238E27FC236}">
                    <a16:creationId xmlns:a16="http://schemas.microsoft.com/office/drawing/2014/main" id="{00CC395E-9A81-9DAF-8577-0A96F80D5460}"/>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08" name="Rectangle 8">
                <a:extLst>
                  <a:ext uri="{FF2B5EF4-FFF2-40B4-BE49-F238E27FC236}">
                    <a16:creationId xmlns:a16="http://schemas.microsoft.com/office/drawing/2014/main" id="{00189830-46EA-4AC4-2F3F-4B4FA17579D8}"/>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09" name="Rectangle 9">
                <a:extLst>
                  <a:ext uri="{FF2B5EF4-FFF2-40B4-BE49-F238E27FC236}">
                    <a16:creationId xmlns:a16="http://schemas.microsoft.com/office/drawing/2014/main" id="{5B73CD39-8FEC-F236-6780-50A51611D80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10" name="Rectangle 10">
                <a:extLst>
                  <a:ext uri="{FF2B5EF4-FFF2-40B4-BE49-F238E27FC236}">
                    <a16:creationId xmlns:a16="http://schemas.microsoft.com/office/drawing/2014/main" id="{CCD26AD3-E869-74D9-FA87-42F0D46F2789}"/>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8200" name="Group 11">
              <a:extLst>
                <a:ext uri="{FF2B5EF4-FFF2-40B4-BE49-F238E27FC236}">
                  <a16:creationId xmlns:a16="http://schemas.microsoft.com/office/drawing/2014/main" id="{CE10F63B-DD13-48EB-0CF9-B060A047ED7C}"/>
                </a:ext>
              </a:extLst>
            </p:cNvPr>
            <p:cNvGrpSpPr>
              <a:grpSpLocks/>
            </p:cNvGrpSpPr>
            <p:nvPr/>
          </p:nvGrpSpPr>
          <p:grpSpPr bwMode="auto">
            <a:xfrm>
              <a:off x="-869" y="776"/>
              <a:ext cx="643" cy="645"/>
              <a:chOff x="142" y="607"/>
              <a:chExt cx="739" cy="742"/>
            </a:xfrm>
          </p:grpSpPr>
          <p:sp>
            <p:nvSpPr>
              <p:cNvPr id="8201" name="Rectangle 12">
                <a:extLst>
                  <a:ext uri="{FF2B5EF4-FFF2-40B4-BE49-F238E27FC236}">
                    <a16:creationId xmlns:a16="http://schemas.microsoft.com/office/drawing/2014/main" id="{8E1E5FD6-219D-908E-F59B-6ED75C5781FC}"/>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02" name="Rectangle 13">
                <a:extLst>
                  <a:ext uri="{FF2B5EF4-FFF2-40B4-BE49-F238E27FC236}">
                    <a16:creationId xmlns:a16="http://schemas.microsoft.com/office/drawing/2014/main" id="{40EC98DB-742A-28EC-2F7F-054AD779CC1F}"/>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03" name="Rectangle 14">
                <a:extLst>
                  <a:ext uri="{FF2B5EF4-FFF2-40B4-BE49-F238E27FC236}">
                    <a16:creationId xmlns:a16="http://schemas.microsoft.com/office/drawing/2014/main" id="{EE704E9A-96AE-A090-66DA-DCF795AB0494}"/>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04" name="Rectangle 15">
                <a:extLst>
                  <a:ext uri="{FF2B5EF4-FFF2-40B4-BE49-F238E27FC236}">
                    <a16:creationId xmlns:a16="http://schemas.microsoft.com/office/drawing/2014/main" id="{3F452C59-B3CB-EB3F-00DF-97E1F64FA213}"/>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8205" name="Line 16">
                <a:extLst>
                  <a:ext uri="{FF2B5EF4-FFF2-40B4-BE49-F238E27FC236}">
                    <a16:creationId xmlns:a16="http://schemas.microsoft.com/office/drawing/2014/main" id="{6E5C6DF5-2541-E995-CF6D-8E28A8785137}"/>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6" name="Line 17">
                <a:extLst>
                  <a:ext uri="{FF2B5EF4-FFF2-40B4-BE49-F238E27FC236}">
                    <a16:creationId xmlns:a16="http://schemas.microsoft.com/office/drawing/2014/main" id="{423F9770-262F-1D03-82FA-8A2258661C5D}"/>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0274"/>
                                        </p:tgtEl>
                                        <p:attrNameLst>
                                          <p:attrName>style.visibility</p:attrName>
                                        </p:attrNameLst>
                                      </p:cBhvr>
                                      <p:to>
                                        <p:strVal val="visible"/>
                                      </p:to>
                                    </p:set>
                                    <p:animEffect transition="in" filter="slide(fromBottom)">
                                      <p:cBhvr>
                                        <p:cTn id="7" dur="500"/>
                                        <p:tgtEl>
                                          <p:spTgt spid="15902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0275">
                                            <p:txEl>
                                              <p:pRg st="0" end="0"/>
                                            </p:txEl>
                                          </p:spTgt>
                                        </p:tgtEl>
                                        <p:attrNameLst>
                                          <p:attrName>style.visibility</p:attrName>
                                        </p:attrNameLst>
                                      </p:cBhvr>
                                      <p:to>
                                        <p:strVal val="visible"/>
                                      </p:to>
                                    </p:set>
                                    <p:anim calcmode="lin" valueType="num">
                                      <p:cBhvr additive="base">
                                        <p:cTn id="12" dur="500" fill="hold"/>
                                        <p:tgtEl>
                                          <p:spTgt spid="159027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0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0275">
                                            <p:txEl>
                                              <p:pRg st="1" end="1"/>
                                            </p:txEl>
                                          </p:spTgt>
                                        </p:tgtEl>
                                        <p:attrNameLst>
                                          <p:attrName>style.visibility</p:attrName>
                                        </p:attrNameLst>
                                      </p:cBhvr>
                                      <p:to>
                                        <p:strVal val="visible"/>
                                      </p:to>
                                    </p:set>
                                    <p:anim calcmode="lin" valueType="num">
                                      <p:cBhvr additive="base">
                                        <p:cTn id="18" dur="500" fill="hold"/>
                                        <p:tgtEl>
                                          <p:spTgt spid="159027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0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0275">
                                            <p:txEl>
                                              <p:pRg st="2" end="2"/>
                                            </p:txEl>
                                          </p:spTgt>
                                        </p:tgtEl>
                                        <p:attrNameLst>
                                          <p:attrName>style.visibility</p:attrName>
                                        </p:attrNameLst>
                                      </p:cBhvr>
                                      <p:to>
                                        <p:strVal val="visible"/>
                                      </p:to>
                                    </p:set>
                                    <p:anim calcmode="lin" valueType="num">
                                      <p:cBhvr additive="base">
                                        <p:cTn id="24" dur="500" fill="hold"/>
                                        <p:tgtEl>
                                          <p:spTgt spid="159027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02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027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A6F643CB-F8F4-8D13-4072-9AAEB683092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8A6F2F5A-5A76-45FE-A20E-E4C8768F0EB3}" type="slidenum">
              <a:rPr lang="en-US" altLang="en-US" sz="2000" b="0">
                <a:solidFill>
                  <a:srgbClr val="BDDEFF"/>
                </a:solidFill>
              </a:rPr>
              <a:pPr/>
              <a:t>7</a:t>
            </a:fld>
            <a:endParaRPr lang="en-US" altLang="en-US" sz="2000" b="0">
              <a:solidFill>
                <a:srgbClr val="BDDEFF"/>
              </a:solidFill>
            </a:endParaRPr>
          </a:p>
        </p:txBody>
      </p:sp>
      <p:sp>
        <p:nvSpPr>
          <p:cNvPr id="1591298" name="Rectangle 2">
            <a:extLst>
              <a:ext uri="{FF2B5EF4-FFF2-40B4-BE49-F238E27FC236}">
                <a16:creationId xmlns:a16="http://schemas.microsoft.com/office/drawing/2014/main" id="{97572A76-C50D-5C5A-EC6B-64DBD3782C8D}"/>
              </a:ext>
            </a:extLst>
          </p:cNvPr>
          <p:cNvSpPr>
            <a:spLocks noChangeArrowheads="1"/>
          </p:cNvSpPr>
          <p:nvPr/>
        </p:nvSpPr>
        <p:spPr bwMode="auto">
          <a:xfrm>
            <a:off x="219075" y="952500"/>
            <a:ext cx="1343025" cy="5621338"/>
          </a:xfrm>
          <a:prstGeom prst="rect">
            <a:avLst/>
          </a:prstGeom>
          <a:gradFill rotWithShape="0">
            <a:gsLst>
              <a:gs pos="0">
                <a:srgbClr val="AA2200"/>
              </a:gs>
              <a:gs pos="50000">
                <a:srgbClr val="FF3300"/>
              </a:gs>
              <a:gs pos="100000">
                <a:srgbClr val="AA22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1299" name="Rectangle 3">
            <a:extLst>
              <a:ext uri="{FF2B5EF4-FFF2-40B4-BE49-F238E27FC236}">
                <a16:creationId xmlns:a16="http://schemas.microsoft.com/office/drawing/2014/main" id="{1DFCF169-3697-A4E1-18A0-8DA27428FADB}"/>
              </a:ext>
            </a:extLst>
          </p:cNvPr>
          <p:cNvSpPr>
            <a:spLocks noGrp="1" noChangeArrowheads="1"/>
          </p:cNvSpPr>
          <p:nvPr>
            <p:ph type="title"/>
          </p:nvPr>
        </p:nvSpPr>
        <p:spPr>
          <a:xfrm>
            <a:off x="2235200" y="152400"/>
            <a:ext cx="6908800" cy="476250"/>
          </a:xfrm>
        </p:spPr>
        <p:txBody>
          <a:bodyPr/>
          <a:lstStyle/>
          <a:p>
            <a:pPr algn="ctr">
              <a:defRPr/>
            </a:pPr>
            <a:r>
              <a:rPr lang="en-US" sz="3200" dirty="0"/>
              <a:t>Communicating with Socializers…</a:t>
            </a:r>
          </a:p>
        </p:txBody>
      </p:sp>
      <p:sp>
        <p:nvSpPr>
          <p:cNvPr id="1591300" name="Rectangle 4">
            <a:extLst>
              <a:ext uri="{FF2B5EF4-FFF2-40B4-BE49-F238E27FC236}">
                <a16:creationId xmlns:a16="http://schemas.microsoft.com/office/drawing/2014/main" id="{A2362104-24F7-6040-A83A-0E27DCD1605F}"/>
              </a:ext>
            </a:extLst>
          </p:cNvPr>
          <p:cNvSpPr>
            <a:spLocks noGrp="1" noChangeArrowheads="1"/>
          </p:cNvSpPr>
          <p:nvPr>
            <p:ph type="body" idx="1"/>
          </p:nvPr>
        </p:nvSpPr>
        <p:spPr>
          <a:xfrm>
            <a:off x="1624013" y="1438275"/>
            <a:ext cx="7519987" cy="5051425"/>
          </a:xfrm>
        </p:spPr>
        <p:txBody>
          <a:bodyPr/>
          <a:lstStyle/>
          <a:p>
            <a:pPr lvl="1">
              <a:lnSpc>
                <a:spcPct val="125000"/>
              </a:lnSpc>
              <a:spcBef>
                <a:spcPct val="0"/>
              </a:spcBef>
              <a:buClr>
                <a:srgbClr val="FFFFFF"/>
              </a:buClr>
            </a:pPr>
            <a:r>
              <a:rPr lang="en-US" altLang="en-US" sz="2400" b="1"/>
              <a:t>Listen to their personal feelings and experiences</a:t>
            </a:r>
          </a:p>
          <a:p>
            <a:pPr lvl="1">
              <a:lnSpc>
                <a:spcPct val="125000"/>
              </a:lnSpc>
              <a:spcBef>
                <a:spcPct val="0"/>
              </a:spcBef>
              <a:buClr>
                <a:srgbClr val="FFFFFF"/>
              </a:buClr>
            </a:pPr>
            <a:r>
              <a:rPr lang="en-US" altLang="en-US" sz="2400" b="1"/>
              <a:t>Their style requires open and responsive interaction with others, preferably in a manner of congenial and unhurried conversation (like that between long-time friends): </a:t>
            </a:r>
            <a:br>
              <a:rPr lang="en-US" altLang="en-US" sz="2400" b="1"/>
            </a:br>
            <a:r>
              <a:rPr lang="en-US" altLang="en-US" sz="2400" b="1"/>
              <a:t>“Just between you and me, Chris, I feel very uneasy about Jill and Howard handling this account by themselves.”</a:t>
            </a:r>
          </a:p>
        </p:txBody>
      </p:sp>
      <p:grpSp>
        <p:nvGrpSpPr>
          <p:cNvPr id="9222" name="Group 5">
            <a:extLst>
              <a:ext uri="{FF2B5EF4-FFF2-40B4-BE49-F238E27FC236}">
                <a16:creationId xmlns:a16="http://schemas.microsoft.com/office/drawing/2014/main" id="{49BE395D-6BB7-8AA5-013F-3A473DF0D631}"/>
              </a:ext>
            </a:extLst>
          </p:cNvPr>
          <p:cNvGrpSpPr>
            <a:grpSpLocks/>
          </p:cNvGrpSpPr>
          <p:nvPr/>
        </p:nvGrpSpPr>
        <p:grpSpPr bwMode="auto">
          <a:xfrm>
            <a:off x="139700" y="0"/>
            <a:ext cx="804863" cy="782638"/>
            <a:chOff x="-869" y="776"/>
            <a:chExt cx="643" cy="645"/>
          </a:xfrm>
        </p:grpSpPr>
        <p:grpSp>
          <p:nvGrpSpPr>
            <p:cNvPr id="9223" name="Group 6">
              <a:extLst>
                <a:ext uri="{FF2B5EF4-FFF2-40B4-BE49-F238E27FC236}">
                  <a16:creationId xmlns:a16="http://schemas.microsoft.com/office/drawing/2014/main" id="{2F9218B1-D4BC-26DC-B3EE-ECC9734188AB}"/>
                </a:ext>
              </a:extLst>
            </p:cNvPr>
            <p:cNvGrpSpPr>
              <a:grpSpLocks/>
            </p:cNvGrpSpPr>
            <p:nvPr/>
          </p:nvGrpSpPr>
          <p:grpSpPr bwMode="auto">
            <a:xfrm>
              <a:off x="-790" y="856"/>
              <a:ext cx="462" cy="459"/>
              <a:chOff x="-790" y="856"/>
              <a:chExt cx="462" cy="459"/>
            </a:xfrm>
          </p:grpSpPr>
          <p:sp>
            <p:nvSpPr>
              <p:cNvPr id="9231" name="Rectangle 7">
                <a:extLst>
                  <a:ext uri="{FF2B5EF4-FFF2-40B4-BE49-F238E27FC236}">
                    <a16:creationId xmlns:a16="http://schemas.microsoft.com/office/drawing/2014/main" id="{8C6C47FF-D31D-B5ED-0E8A-4F574A744408}"/>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32" name="Rectangle 8">
                <a:extLst>
                  <a:ext uri="{FF2B5EF4-FFF2-40B4-BE49-F238E27FC236}">
                    <a16:creationId xmlns:a16="http://schemas.microsoft.com/office/drawing/2014/main" id="{521A14BD-AB25-566D-7875-7132CB5E3F42}"/>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33" name="Rectangle 9">
                <a:extLst>
                  <a:ext uri="{FF2B5EF4-FFF2-40B4-BE49-F238E27FC236}">
                    <a16:creationId xmlns:a16="http://schemas.microsoft.com/office/drawing/2014/main" id="{1AEB8E58-61B8-912B-2D07-220D778AA085}"/>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34" name="Rectangle 10">
                <a:extLst>
                  <a:ext uri="{FF2B5EF4-FFF2-40B4-BE49-F238E27FC236}">
                    <a16:creationId xmlns:a16="http://schemas.microsoft.com/office/drawing/2014/main" id="{B60F9865-2A7E-A6C8-6F8A-F32DE827C13A}"/>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9224" name="Group 11">
              <a:extLst>
                <a:ext uri="{FF2B5EF4-FFF2-40B4-BE49-F238E27FC236}">
                  <a16:creationId xmlns:a16="http://schemas.microsoft.com/office/drawing/2014/main" id="{531A860E-9A0F-3104-35B1-0D646946635F}"/>
                </a:ext>
              </a:extLst>
            </p:cNvPr>
            <p:cNvGrpSpPr>
              <a:grpSpLocks/>
            </p:cNvGrpSpPr>
            <p:nvPr/>
          </p:nvGrpSpPr>
          <p:grpSpPr bwMode="auto">
            <a:xfrm>
              <a:off x="-869" y="776"/>
              <a:ext cx="643" cy="645"/>
              <a:chOff x="142" y="607"/>
              <a:chExt cx="739" cy="742"/>
            </a:xfrm>
          </p:grpSpPr>
          <p:sp>
            <p:nvSpPr>
              <p:cNvPr id="9225" name="Rectangle 12">
                <a:extLst>
                  <a:ext uri="{FF2B5EF4-FFF2-40B4-BE49-F238E27FC236}">
                    <a16:creationId xmlns:a16="http://schemas.microsoft.com/office/drawing/2014/main" id="{6F837F14-C6C7-47A8-CE82-8DEC472BEC5F}"/>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26" name="Rectangle 13">
                <a:extLst>
                  <a:ext uri="{FF2B5EF4-FFF2-40B4-BE49-F238E27FC236}">
                    <a16:creationId xmlns:a16="http://schemas.microsoft.com/office/drawing/2014/main" id="{3AF7B28C-658E-D6E4-4544-4B863AE10B2C}"/>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27" name="Rectangle 14">
                <a:extLst>
                  <a:ext uri="{FF2B5EF4-FFF2-40B4-BE49-F238E27FC236}">
                    <a16:creationId xmlns:a16="http://schemas.microsoft.com/office/drawing/2014/main" id="{A9AC9461-D564-E471-E73C-91F92AAF3122}"/>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28" name="Rectangle 15">
                <a:extLst>
                  <a:ext uri="{FF2B5EF4-FFF2-40B4-BE49-F238E27FC236}">
                    <a16:creationId xmlns:a16="http://schemas.microsoft.com/office/drawing/2014/main" id="{1EE56154-8941-0D03-6684-D7C0FD09CF46}"/>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9229" name="Line 16">
                <a:extLst>
                  <a:ext uri="{FF2B5EF4-FFF2-40B4-BE49-F238E27FC236}">
                    <a16:creationId xmlns:a16="http://schemas.microsoft.com/office/drawing/2014/main" id="{9A213E4A-1CF6-9779-6C29-A756F326940D}"/>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0" name="Line 17">
                <a:extLst>
                  <a:ext uri="{FF2B5EF4-FFF2-40B4-BE49-F238E27FC236}">
                    <a16:creationId xmlns:a16="http://schemas.microsoft.com/office/drawing/2014/main" id="{360F94ED-F454-D341-D2E0-8870DDD08979}"/>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1298"/>
                                        </p:tgtEl>
                                        <p:attrNameLst>
                                          <p:attrName>style.visibility</p:attrName>
                                        </p:attrNameLst>
                                      </p:cBhvr>
                                      <p:to>
                                        <p:strVal val="visible"/>
                                      </p:to>
                                    </p:set>
                                    <p:animEffect transition="in" filter="slide(fromBottom)">
                                      <p:cBhvr>
                                        <p:cTn id="7" dur="500"/>
                                        <p:tgtEl>
                                          <p:spTgt spid="1591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1300">
                                            <p:txEl>
                                              <p:pRg st="0" end="0"/>
                                            </p:txEl>
                                          </p:spTgt>
                                        </p:tgtEl>
                                        <p:attrNameLst>
                                          <p:attrName>style.visibility</p:attrName>
                                        </p:attrNameLst>
                                      </p:cBhvr>
                                      <p:to>
                                        <p:strVal val="visible"/>
                                      </p:to>
                                    </p:set>
                                    <p:anim calcmode="lin" valueType="num">
                                      <p:cBhvr additive="base">
                                        <p:cTn id="12" dur="500" fill="hold"/>
                                        <p:tgtEl>
                                          <p:spTgt spid="159130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13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1300">
                                            <p:txEl>
                                              <p:pRg st="1" end="1"/>
                                            </p:txEl>
                                          </p:spTgt>
                                        </p:tgtEl>
                                        <p:attrNameLst>
                                          <p:attrName>style.visibility</p:attrName>
                                        </p:attrNameLst>
                                      </p:cBhvr>
                                      <p:to>
                                        <p:strVal val="visible"/>
                                      </p:to>
                                    </p:set>
                                    <p:anim calcmode="lin" valueType="num">
                                      <p:cBhvr additive="base">
                                        <p:cTn id="18" dur="500" fill="hold"/>
                                        <p:tgtEl>
                                          <p:spTgt spid="159130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130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129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1E447896-FCCB-2A4B-31A4-A7C61333DB5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2B12A130-E459-42D2-B5D9-24E387B97CDB}" type="slidenum">
              <a:rPr lang="en-US" altLang="en-US" sz="2000" b="0">
                <a:solidFill>
                  <a:srgbClr val="BDDEFF"/>
                </a:solidFill>
              </a:rPr>
              <a:pPr/>
              <a:t>8</a:t>
            </a:fld>
            <a:endParaRPr lang="en-US" altLang="en-US" sz="2000" b="0">
              <a:solidFill>
                <a:srgbClr val="BDDEFF"/>
              </a:solidFill>
            </a:endParaRPr>
          </a:p>
        </p:txBody>
      </p:sp>
      <p:sp>
        <p:nvSpPr>
          <p:cNvPr id="1592322" name="Rectangle 2">
            <a:extLst>
              <a:ext uri="{FF2B5EF4-FFF2-40B4-BE49-F238E27FC236}">
                <a16:creationId xmlns:a16="http://schemas.microsoft.com/office/drawing/2014/main" id="{B94DB858-3426-51FA-F246-136BE52EBE08}"/>
              </a:ext>
            </a:extLst>
          </p:cNvPr>
          <p:cNvSpPr>
            <a:spLocks noChangeArrowheads="1"/>
          </p:cNvSpPr>
          <p:nvPr/>
        </p:nvSpPr>
        <p:spPr bwMode="auto">
          <a:xfrm>
            <a:off x="219075" y="952500"/>
            <a:ext cx="1343025" cy="5621338"/>
          </a:xfrm>
          <a:prstGeom prst="rect">
            <a:avLst/>
          </a:prstGeom>
          <a:gradFill rotWithShape="0">
            <a:gsLst>
              <a:gs pos="0">
                <a:srgbClr val="001D75"/>
              </a:gs>
              <a:gs pos="50000">
                <a:srgbClr val="0033CC"/>
              </a:gs>
              <a:gs pos="100000">
                <a:srgbClr val="001D75"/>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2323" name="Rectangle 3">
            <a:extLst>
              <a:ext uri="{FF2B5EF4-FFF2-40B4-BE49-F238E27FC236}">
                <a16:creationId xmlns:a16="http://schemas.microsoft.com/office/drawing/2014/main" id="{40C0FD30-289E-F8DD-9298-4D323CD91CDA}"/>
              </a:ext>
            </a:extLst>
          </p:cNvPr>
          <p:cNvSpPr>
            <a:spLocks noGrp="1" noChangeArrowheads="1"/>
          </p:cNvSpPr>
          <p:nvPr>
            <p:ph type="title"/>
          </p:nvPr>
        </p:nvSpPr>
        <p:spPr>
          <a:xfrm>
            <a:off x="2363788" y="152400"/>
            <a:ext cx="6780212" cy="476250"/>
          </a:xfrm>
        </p:spPr>
        <p:txBody>
          <a:bodyPr/>
          <a:lstStyle/>
          <a:p>
            <a:pPr algn="ctr">
              <a:defRPr/>
            </a:pPr>
            <a:r>
              <a:rPr lang="en-US" sz="3200" dirty="0"/>
              <a:t>Communicating with Relaters…</a:t>
            </a:r>
          </a:p>
        </p:txBody>
      </p:sp>
      <p:sp>
        <p:nvSpPr>
          <p:cNvPr id="1592324" name="Rectangle 4">
            <a:extLst>
              <a:ext uri="{FF2B5EF4-FFF2-40B4-BE49-F238E27FC236}">
                <a16:creationId xmlns:a16="http://schemas.microsoft.com/office/drawing/2014/main" id="{A59ED1F5-1016-B6A9-9008-E229A70E3302}"/>
              </a:ext>
            </a:extLst>
          </p:cNvPr>
          <p:cNvSpPr>
            <a:spLocks noGrp="1" noChangeArrowheads="1"/>
          </p:cNvSpPr>
          <p:nvPr>
            <p:ph type="body" idx="1"/>
          </p:nvPr>
        </p:nvSpPr>
        <p:spPr>
          <a:xfrm>
            <a:off x="1304925" y="1476375"/>
            <a:ext cx="7691438" cy="5021263"/>
          </a:xfrm>
        </p:spPr>
        <p:txBody>
          <a:bodyPr/>
          <a:lstStyle/>
          <a:p>
            <a:pPr lvl="1">
              <a:lnSpc>
                <a:spcPct val="125000"/>
              </a:lnSpc>
              <a:spcBef>
                <a:spcPct val="0"/>
              </a:spcBef>
            </a:pPr>
            <a:r>
              <a:rPr lang="en-US" altLang="en-US" sz="2400" b="1"/>
              <a:t>Be ready to do more talking than listening; they don't feel comfortable when the limelight is focused on them. </a:t>
            </a:r>
          </a:p>
          <a:p>
            <a:pPr lvl="1">
              <a:lnSpc>
                <a:spcPct val="125000"/>
              </a:lnSpc>
              <a:spcBef>
                <a:spcPct val="0"/>
              </a:spcBef>
            </a:pPr>
            <a:r>
              <a:rPr lang="en-US" altLang="en-US" sz="2400" b="1"/>
              <a:t>Clarify any key agenda items with them.</a:t>
            </a:r>
          </a:p>
          <a:p>
            <a:pPr lvl="1">
              <a:lnSpc>
                <a:spcPct val="125000"/>
              </a:lnSpc>
              <a:spcBef>
                <a:spcPct val="0"/>
              </a:spcBef>
            </a:pPr>
            <a:r>
              <a:rPr lang="en-US" altLang="en-US" sz="2400" b="1"/>
              <a:t>Stay organized and move forward steadily (but slowly) as you check to make sure they understand </a:t>
            </a:r>
            <a:r>
              <a:rPr lang="en-US" altLang="en-US" sz="2400" b="1" i="1"/>
              <a:t>and</a:t>
            </a:r>
            <a:r>
              <a:rPr lang="en-US" altLang="en-US" sz="2400" b="1"/>
              <a:t> accept what is being said: </a:t>
            </a:r>
            <a:br>
              <a:rPr lang="en-US" altLang="en-US" sz="2400" b="1"/>
            </a:br>
            <a:r>
              <a:rPr lang="en-US" altLang="en-US" sz="2400" b="1"/>
              <a:t>“Did you want me to stick around the office at a particular time each day in case you need to telephone me for emergency questions on this account, or do you want me to call you?”</a:t>
            </a:r>
          </a:p>
        </p:txBody>
      </p:sp>
      <p:grpSp>
        <p:nvGrpSpPr>
          <p:cNvPr id="10246" name="Group 5">
            <a:extLst>
              <a:ext uri="{FF2B5EF4-FFF2-40B4-BE49-F238E27FC236}">
                <a16:creationId xmlns:a16="http://schemas.microsoft.com/office/drawing/2014/main" id="{5B25748E-B6E4-B688-8AD2-1D6122D39FA9}"/>
              </a:ext>
            </a:extLst>
          </p:cNvPr>
          <p:cNvGrpSpPr>
            <a:grpSpLocks/>
          </p:cNvGrpSpPr>
          <p:nvPr/>
        </p:nvGrpSpPr>
        <p:grpSpPr bwMode="auto">
          <a:xfrm>
            <a:off x="139700" y="0"/>
            <a:ext cx="804863" cy="782638"/>
            <a:chOff x="-869" y="776"/>
            <a:chExt cx="643" cy="645"/>
          </a:xfrm>
        </p:grpSpPr>
        <p:grpSp>
          <p:nvGrpSpPr>
            <p:cNvPr id="10247" name="Group 6">
              <a:extLst>
                <a:ext uri="{FF2B5EF4-FFF2-40B4-BE49-F238E27FC236}">
                  <a16:creationId xmlns:a16="http://schemas.microsoft.com/office/drawing/2014/main" id="{6500FDBD-5F00-DD70-FCAA-F0B0E57E4DAA}"/>
                </a:ext>
              </a:extLst>
            </p:cNvPr>
            <p:cNvGrpSpPr>
              <a:grpSpLocks/>
            </p:cNvGrpSpPr>
            <p:nvPr/>
          </p:nvGrpSpPr>
          <p:grpSpPr bwMode="auto">
            <a:xfrm>
              <a:off x="-790" y="856"/>
              <a:ext cx="462" cy="459"/>
              <a:chOff x="-790" y="856"/>
              <a:chExt cx="462" cy="459"/>
            </a:xfrm>
          </p:grpSpPr>
          <p:sp>
            <p:nvSpPr>
              <p:cNvPr id="10255" name="Rectangle 7">
                <a:extLst>
                  <a:ext uri="{FF2B5EF4-FFF2-40B4-BE49-F238E27FC236}">
                    <a16:creationId xmlns:a16="http://schemas.microsoft.com/office/drawing/2014/main" id="{A14ECF64-94D2-21F3-E3FB-057AACD3A7EC}"/>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6" name="Rectangle 8">
                <a:extLst>
                  <a:ext uri="{FF2B5EF4-FFF2-40B4-BE49-F238E27FC236}">
                    <a16:creationId xmlns:a16="http://schemas.microsoft.com/office/drawing/2014/main" id="{690A6340-147D-967E-A680-0F75182A0385}"/>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7" name="Rectangle 9">
                <a:extLst>
                  <a:ext uri="{FF2B5EF4-FFF2-40B4-BE49-F238E27FC236}">
                    <a16:creationId xmlns:a16="http://schemas.microsoft.com/office/drawing/2014/main" id="{EE802A8B-0255-E5BE-26D7-561279A61984}"/>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8" name="Rectangle 10">
                <a:extLst>
                  <a:ext uri="{FF2B5EF4-FFF2-40B4-BE49-F238E27FC236}">
                    <a16:creationId xmlns:a16="http://schemas.microsoft.com/office/drawing/2014/main" id="{F0F59490-C1DC-E0C2-3DD3-64230087C611}"/>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0248" name="Group 11">
              <a:extLst>
                <a:ext uri="{FF2B5EF4-FFF2-40B4-BE49-F238E27FC236}">
                  <a16:creationId xmlns:a16="http://schemas.microsoft.com/office/drawing/2014/main" id="{274BF90A-8D2B-7997-F854-D7E8958A4F42}"/>
                </a:ext>
              </a:extLst>
            </p:cNvPr>
            <p:cNvGrpSpPr>
              <a:grpSpLocks/>
            </p:cNvGrpSpPr>
            <p:nvPr/>
          </p:nvGrpSpPr>
          <p:grpSpPr bwMode="auto">
            <a:xfrm>
              <a:off x="-869" y="776"/>
              <a:ext cx="643" cy="645"/>
              <a:chOff x="142" y="607"/>
              <a:chExt cx="739" cy="742"/>
            </a:xfrm>
          </p:grpSpPr>
          <p:sp>
            <p:nvSpPr>
              <p:cNvPr id="10249" name="Rectangle 12">
                <a:extLst>
                  <a:ext uri="{FF2B5EF4-FFF2-40B4-BE49-F238E27FC236}">
                    <a16:creationId xmlns:a16="http://schemas.microsoft.com/office/drawing/2014/main" id="{C95FDE1D-A9B1-1FD4-2DAA-4C12B8F07513}"/>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0" name="Rectangle 13">
                <a:extLst>
                  <a:ext uri="{FF2B5EF4-FFF2-40B4-BE49-F238E27FC236}">
                    <a16:creationId xmlns:a16="http://schemas.microsoft.com/office/drawing/2014/main" id="{CE6F41AA-B94A-3528-8DD0-CBCFDD401B70}"/>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1" name="Rectangle 14">
                <a:extLst>
                  <a:ext uri="{FF2B5EF4-FFF2-40B4-BE49-F238E27FC236}">
                    <a16:creationId xmlns:a16="http://schemas.microsoft.com/office/drawing/2014/main" id="{0ED48C19-104A-26E3-89A0-EF22467CA249}"/>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2" name="Rectangle 15">
                <a:extLst>
                  <a:ext uri="{FF2B5EF4-FFF2-40B4-BE49-F238E27FC236}">
                    <a16:creationId xmlns:a16="http://schemas.microsoft.com/office/drawing/2014/main" id="{06E94964-20B5-88CD-D57B-BBEC71580B8B}"/>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0253" name="Line 16">
                <a:extLst>
                  <a:ext uri="{FF2B5EF4-FFF2-40B4-BE49-F238E27FC236}">
                    <a16:creationId xmlns:a16="http://schemas.microsoft.com/office/drawing/2014/main" id="{A78C5275-AA26-08DB-A3D4-28CAB6539357}"/>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4" name="Line 17">
                <a:extLst>
                  <a:ext uri="{FF2B5EF4-FFF2-40B4-BE49-F238E27FC236}">
                    <a16:creationId xmlns:a16="http://schemas.microsoft.com/office/drawing/2014/main" id="{C0D5CBD4-CB79-C19C-9CF9-667795D7897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2322"/>
                                        </p:tgtEl>
                                        <p:attrNameLst>
                                          <p:attrName>style.visibility</p:attrName>
                                        </p:attrNameLst>
                                      </p:cBhvr>
                                      <p:to>
                                        <p:strVal val="visible"/>
                                      </p:to>
                                    </p:set>
                                    <p:animEffect transition="in" filter="slide(fromBottom)">
                                      <p:cBhvr>
                                        <p:cTn id="7" dur="500"/>
                                        <p:tgtEl>
                                          <p:spTgt spid="15923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2324">
                                            <p:txEl>
                                              <p:pRg st="0" end="0"/>
                                            </p:txEl>
                                          </p:spTgt>
                                        </p:tgtEl>
                                        <p:attrNameLst>
                                          <p:attrName>style.visibility</p:attrName>
                                        </p:attrNameLst>
                                      </p:cBhvr>
                                      <p:to>
                                        <p:strVal val="visible"/>
                                      </p:to>
                                    </p:set>
                                    <p:anim calcmode="lin" valueType="num">
                                      <p:cBhvr additive="base">
                                        <p:cTn id="12" dur="500" fill="hold"/>
                                        <p:tgtEl>
                                          <p:spTgt spid="159232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23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2324">
                                            <p:txEl>
                                              <p:pRg st="1" end="1"/>
                                            </p:txEl>
                                          </p:spTgt>
                                        </p:tgtEl>
                                        <p:attrNameLst>
                                          <p:attrName>style.visibility</p:attrName>
                                        </p:attrNameLst>
                                      </p:cBhvr>
                                      <p:to>
                                        <p:strVal val="visible"/>
                                      </p:to>
                                    </p:set>
                                    <p:anim calcmode="lin" valueType="num">
                                      <p:cBhvr additive="base">
                                        <p:cTn id="18" dur="500" fill="hold"/>
                                        <p:tgtEl>
                                          <p:spTgt spid="159232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23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2324">
                                            <p:txEl>
                                              <p:pRg st="2" end="2"/>
                                            </p:txEl>
                                          </p:spTgt>
                                        </p:tgtEl>
                                        <p:attrNameLst>
                                          <p:attrName>style.visibility</p:attrName>
                                        </p:attrNameLst>
                                      </p:cBhvr>
                                      <p:to>
                                        <p:strVal val="visible"/>
                                      </p:to>
                                    </p:set>
                                    <p:anim calcmode="lin" valueType="num">
                                      <p:cBhvr additive="base">
                                        <p:cTn id="24" dur="500" fill="hold"/>
                                        <p:tgtEl>
                                          <p:spTgt spid="159232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232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23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248466C4-E6A1-449F-791E-BE1AF1ED1B4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fld id="{849BFC85-C467-4D1F-A543-042098346AD2}" type="slidenum">
              <a:rPr lang="en-US" altLang="en-US" sz="2000" b="0">
                <a:solidFill>
                  <a:srgbClr val="BDDEFF"/>
                </a:solidFill>
              </a:rPr>
              <a:pPr/>
              <a:t>9</a:t>
            </a:fld>
            <a:endParaRPr lang="en-US" altLang="en-US" sz="2000" b="0">
              <a:solidFill>
                <a:srgbClr val="BDDEFF"/>
              </a:solidFill>
            </a:endParaRPr>
          </a:p>
        </p:txBody>
      </p:sp>
      <p:sp>
        <p:nvSpPr>
          <p:cNvPr id="1593346" name="Rectangle 2">
            <a:extLst>
              <a:ext uri="{FF2B5EF4-FFF2-40B4-BE49-F238E27FC236}">
                <a16:creationId xmlns:a16="http://schemas.microsoft.com/office/drawing/2014/main" id="{351B4F3C-5054-614C-3089-F27061E698F2}"/>
              </a:ext>
            </a:extLst>
          </p:cNvPr>
          <p:cNvSpPr>
            <a:spLocks noChangeArrowheads="1"/>
          </p:cNvSpPr>
          <p:nvPr/>
        </p:nvSpPr>
        <p:spPr bwMode="auto">
          <a:xfrm>
            <a:off x="219075" y="952500"/>
            <a:ext cx="1343025" cy="5621338"/>
          </a:xfrm>
          <a:prstGeom prst="rect">
            <a:avLst/>
          </a:prstGeom>
          <a:gradFill rotWithShape="0">
            <a:gsLst>
              <a:gs pos="0">
                <a:srgbClr val="C29B00"/>
              </a:gs>
              <a:gs pos="50000">
                <a:srgbClr val="FFCC00"/>
              </a:gs>
              <a:gs pos="100000">
                <a:srgbClr val="C29B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593347" name="Rectangle 3">
            <a:extLst>
              <a:ext uri="{FF2B5EF4-FFF2-40B4-BE49-F238E27FC236}">
                <a16:creationId xmlns:a16="http://schemas.microsoft.com/office/drawing/2014/main" id="{98C2085F-4726-96F2-8740-E82FEB304C85}"/>
              </a:ext>
            </a:extLst>
          </p:cNvPr>
          <p:cNvSpPr>
            <a:spLocks noGrp="1" noChangeArrowheads="1"/>
          </p:cNvSpPr>
          <p:nvPr>
            <p:ph type="title"/>
          </p:nvPr>
        </p:nvSpPr>
        <p:spPr>
          <a:xfrm>
            <a:off x="2163763" y="152400"/>
            <a:ext cx="6980237" cy="476250"/>
          </a:xfrm>
        </p:spPr>
        <p:txBody>
          <a:bodyPr/>
          <a:lstStyle/>
          <a:p>
            <a:pPr algn="ctr">
              <a:defRPr/>
            </a:pPr>
            <a:r>
              <a:rPr lang="en-US" sz="3200" dirty="0"/>
              <a:t>Communicating with Thinkers</a:t>
            </a:r>
            <a:r>
              <a:rPr lang="en-US" sz="3600" dirty="0"/>
              <a:t>…</a:t>
            </a:r>
          </a:p>
        </p:txBody>
      </p:sp>
      <p:sp>
        <p:nvSpPr>
          <p:cNvPr id="1593348" name="Rectangle 4">
            <a:extLst>
              <a:ext uri="{FF2B5EF4-FFF2-40B4-BE49-F238E27FC236}">
                <a16:creationId xmlns:a16="http://schemas.microsoft.com/office/drawing/2014/main" id="{17A311DF-1ED9-E4B4-8AB2-968617E404A3}"/>
              </a:ext>
            </a:extLst>
          </p:cNvPr>
          <p:cNvSpPr>
            <a:spLocks noGrp="1" noChangeArrowheads="1"/>
          </p:cNvSpPr>
          <p:nvPr>
            <p:ph type="body" idx="1"/>
          </p:nvPr>
        </p:nvSpPr>
        <p:spPr>
          <a:xfrm>
            <a:off x="1636713" y="1392238"/>
            <a:ext cx="7354887" cy="5184775"/>
          </a:xfrm>
        </p:spPr>
        <p:txBody>
          <a:bodyPr/>
          <a:lstStyle/>
          <a:p>
            <a:pPr lvl="1">
              <a:lnSpc>
                <a:spcPct val="125000"/>
              </a:lnSpc>
              <a:spcBef>
                <a:spcPct val="0"/>
              </a:spcBef>
            </a:pPr>
            <a:r>
              <a:rPr lang="en-US" altLang="en-US" sz="2400" b="1"/>
              <a:t>Be well organized and clear in your communications</a:t>
            </a:r>
          </a:p>
          <a:p>
            <a:pPr lvl="1">
              <a:lnSpc>
                <a:spcPct val="125000"/>
              </a:lnSpc>
              <a:spcBef>
                <a:spcPct val="0"/>
              </a:spcBef>
            </a:pPr>
            <a:r>
              <a:rPr lang="en-US" altLang="en-US" sz="2400" b="1"/>
              <a:t>They search for logical conclusions </a:t>
            </a:r>
          </a:p>
          <a:p>
            <a:pPr lvl="1">
              <a:lnSpc>
                <a:spcPct val="125000"/>
              </a:lnSpc>
              <a:spcBef>
                <a:spcPct val="0"/>
              </a:spcBef>
            </a:pPr>
            <a:r>
              <a:rPr lang="en-US" altLang="en-US" sz="2400" b="1"/>
              <a:t>Ask your questions in a more discreet, non-judgmental manner to elicit the points, objectives, or assurances Thinkers want: “Lenny, I'm not trying to pressure you, but are you not interested in the auditor's position, or in any position?”</a:t>
            </a:r>
            <a:r>
              <a:rPr lang="en-US" altLang="en-US" sz="2400"/>
              <a:t> </a:t>
            </a:r>
          </a:p>
        </p:txBody>
      </p:sp>
      <p:grpSp>
        <p:nvGrpSpPr>
          <p:cNvPr id="11270" name="Group 5">
            <a:extLst>
              <a:ext uri="{FF2B5EF4-FFF2-40B4-BE49-F238E27FC236}">
                <a16:creationId xmlns:a16="http://schemas.microsoft.com/office/drawing/2014/main" id="{A173F78B-783F-EFB3-95E6-F85C72778761}"/>
              </a:ext>
            </a:extLst>
          </p:cNvPr>
          <p:cNvGrpSpPr>
            <a:grpSpLocks/>
          </p:cNvGrpSpPr>
          <p:nvPr/>
        </p:nvGrpSpPr>
        <p:grpSpPr bwMode="auto">
          <a:xfrm>
            <a:off x="139700" y="0"/>
            <a:ext cx="804863" cy="782638"/>
            <a:chOff x="-869" y="776"/>
            <a:chExt cx="643" cy="645"/>
          </a:xfrm>
        </p:grpSpPr>
        <p:grpSp>
          <p:nvGrpSpPr>
            <p:cNvPr id="11271" name="Group 6">
              <a:extLst>
                <a:ext uri="{FF2B5EF4-FFF2-40B4-BE49-F238E27FC236}">
                  <a16:creationId xmlns:a16="http://schemas.microsoft.com/office/drawing/2014/main" id="{C636695A-CEE7-FE29-D55D-E85FCD460BD3}"/>
                </a:ext>
              </a:extLst>
            </p:cNvPr>
            <p:cNvGrpSpPr>
              <a:grpSpLocks/>
            </p:cNvGrpSpPr>
            <p:nvPr/>
          </p:nvGrpSpPr>
          <p:grpSpPr bwMode="auto">
            <a:xfrm>
              <a:off x="-790" y="856"/>
              <a:ext cx="462" cy="459"/>
              <a:chOff x="-790" y="856"/>
              <a:chExt cx="462" cy="459"/>
            </a:xfrm>
          </p:grpSpPr>
          <p:sp>
            <p:nvSpPr>
              <p:cNvPr id="11279" name="Rectangle 7">
                <a:extLst>
                  <a:ext uri="{FF2B5EF4-FFF2-40B4-BE49-F238E27FC236}">
                    <a16:creationId xmlns:a16="http://schemas.microsoft.com/office/drawing/2014/main" id="{28F93A07-BC0E-A5F6-E1B6-982E851BA6AF}"/>
                  </a:ext>
                </a:extLst>
              </p:cNvPr>
              <p:cNvSpPr>
                <a:spLocks noChangeArrowheads="1"/>
              </p:cNvSpPr>
              <p:nvPr/>
            </p:nvSpPr>
            <p:spPr bwMode="auto">
              <a:xfrm>
                <a:off x="-790" y="856"/>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80" name="Rectangle 8">
                <a:extLst>
                  <a:ext uri="{FF2B5EF4-FFF2-40B4-BE49-F238E27FC236}">
                    <a16:creationId xmlns:a16="http://schemas.microsoft.com/office/drawing/2014/main" id="{9B4A7807-563A-A467-3F7B-359E24420917}"/>
                  </a:ext>
                </a:extLst>
              </p:cNvPr>
              <p:cNvSpPr>
                <a:spLocks noChangeArrowheads="1"/>
              </p:cNvSpPr>
              <p:nvPr/>
            </p:nvSpPr>
            <p:spPr bwMode="auto">
              <a:xfrm>
                <a:off x="-554" y="856"/>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81" name="Rectangle 9">
                <a:extLst>
                  <a:ext uri="{FF2B5EF4-FFF2-40B4-BE49-F238E27FC236}">
                    <a16:creationId xmlns:a16="http://schemas.microsoft.com/office/drawing/2014/main" id="{75168152-7CE1-B4BC-FA85-7578232B3F7F}"/>
                  </a:ext>
                </a:extLst>
              </p:cNvPr>
              <p:cNvSpPr>
                <a:spLocks noChangeArrowheads="1"/>
              </p:cNvSpPr>
              <p:nvPr/>
            </p:nvSpPr>
            <p:spPr bwMode="auto">
              <a:xfrm>
                <a:off x="-790" y="1090"/>
                <a:ext cx="225"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82" name="Rectangle 10">
                <a:extLst>
                  <a:ext uri="{FF2B5EF4-FFF2-40B4-BE49-F238E27FC236}">
                    <a16:creationId xmlns:a16="http://schemas.microsoft.com/office/drawing/2014/main" id="{178D79B2-EFB8-96B4-B42C-970AA8BC1DF6}"/>
                  </a:ext>
                </a:extLst>
              </p:cNvPr>
              <p:cNvSpPr>
                <a:spLocks noChangeArrowheads="1"/>
              </p:cNvSpPr>
              <p:nvPr/>
            </p:nvSpPr>
            <p:spPr bwMode="auto">
              <a:xfrm>
                <a:off x="-554" y="1090"/>
                <a:ext cx="226" cy="225"/>
              </a:xfrm>
              <a:prstGeom prst="rect">
                <a:avLst/>
              </a:prstGeom>
              <a:solidFill>
                <a:schemeClr val="tx1"/>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grpSp>
        <p:grpSp>
          <p:nvGrpSpPr>
            <p:cNvPr id="11272" name="Group 11">
              <a:extLst>
                <a:ext uri="{FF2B5EF4-FFF2-40B4-BE49-F238E27FC236}">
                  <a16:creationId xmlns:a16="http://schemas.microsoft.com/office/drawing/2014/main" id="{5296D8B3-E8A1-7B59-3073-4937661C236A}"/>
                </a:ext>
              </a:extLst>
            </p:cNvPr>
            <p:cNvGrpSpPr>
              <a:grpSpLocks/>
            </p:cNvGrpSpPr>
            <p:nvPr/>
          </p:nvGrpSpPr>
          <p:grpSpPr bwMode="auto">
            <a:xfrm>
              <a:off x="-869" y="776"/>
              <a:ext cx="643" cy="645"/>
              <a:chOff x="142" y="607"/>
              <a:chExt cx="739" cy="742"/>
            </a:xfrm>
          </p:grpSpPr>
          <p:sp>
            <p:nvSpPr>
              <p:cNvPr id="11273" name="Rectangle 12">
                <a:extLst>
                  <a:ext uri="{FF2B5EF4-FFF2-40B4-BE49-F238E27FC236}">
                    <a16:creationId xmlns:a16="http://schemas.microsoft.com/office/drawing/2014/main" id="{011D1B12-191C-5EE2-BCE2-A78CF00BF1C7}"/>
                  </a:ext>
                </a:extLst>
              </p:cNvPr>
              <p:cNvSpPr>
                <a:spLocks noChangeArrowheads="1"/>
              </p:cNvSpPr>
              <p:nvPr/>
            </p:nvSpPr>
            <p:spPr bwMode="auto">
              <a:xfrm>
                <a:off x="245" y="717"/>
                <a:ext cx="259" cy="259"/>
              </a:xfrm>
              <a:prstGeom prst="rect">
                <a:avLst/>
              </a:prstGeom>
              <a:solidFill>
                <a:srgbClr val="0000CC"/>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74" name="Rectangle 13">
                <a:extLst>
                  <a:ext uri="{FF2B5EF4-FFF2-40B4-BE49-F238E27FC236}">
                    <a16:creationId xmlns:a16="http://schemas.microsoft.com/office/drawing/2014/main" id="{BFCF52C9-FBEB-23CF-4D3D-0D9B1D8C481A}"/>
                  </a:ext>
                </a:extLst>
              </p:cNvPr>
              <p:cNvSpPr>
                <a:spLocks noChangeArrowheads="1"/>
              </p:cNvSpPr>
              <p:nvPr/>
            </p:nvSpPr>
            <p:spPr bwMode="auto">
              <a:xfrm>
                <a:off x="516" y="717"/>
                <a:ext cx="259" cy="259"/>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75" name="Rectangle 14">
                <a:extLst>
                  <a:ext uri="{FF2B5EF4-FFF2-40B4-BE49-F238E27FC236}">
                    <a16:creationId xmlns:a16="http://schemas.microsoft.com/office/drawing/2014/main" id="{B3BA79FF-C3B7-5B4E-D3CA-B170E857E585}"/>
                  </a:ext>
                </a:extLst>
              </p:cNvPr>
              <p:cNvSpPr>
                <a:spLocks noChangeArrowheads="1"/>
              </p:cNvSpPr>
              <p:nvPr/>
            </p:nvSpPr>
            <p:spPr bwMode="auto">
              <a:xfrm>
                <a:off x="252" y="987"/>
                <a:ext cx="259" cy="259"/>
              </a:xfrm>
              <a:prstGeom prst="rect">
                <a:avLst/>
              </a:prstGeom>
              <a:solidFill>
                <a:srgbClr val="FFCC00"/>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76" name="Rectangle 15">
                <a:extLst>
                  <a:ext uri="{FF2B5EF4-FFF2-40B4-BE49-F238E27FC236}">
                    <a16:creationId xmlns:a16="http://schemas.microsoft.com/office/drawing/2014/main" id="{1CDE2CF2-92E0-912F-D3B7-EBDDB1DF6454}"/>
                  </a:ext>
                </a:extLst>
              </p:cNvPr>
              <p:cNvSpPr>
                <a:spLocks noChangeArrowheads="1"/>
              </p:cNvSpPr>
              <p:nvPr/>
            </p:nvSpPr>
            <p:spPr bwMode="auto">
              <a:xfrm>
                <a:off x="517" y="987"/>
                <a:ext cx="259" cy="259"/>
              </a:xfrm>
              <a:prstGeom prst="rect">
                <a:avLst/>
              </a:prstGeom>
              <a:solidFill>
                <a:srgbClr val="33CC33"/>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endParaRPr lang="en-US" altLang="en-US"/>
              </a:p>
            </p:txBody>
          </p:sp>
          <p:sp>
            <p:nvSpPr>
              <p:cNvPr id="11277" name="Line 16">
                <a:extLst>
                  <a:ext uri="{FF2B5EF4-FFF2-40B4-BE49-F238E27FC236}">
                    <a16:creationId xmlns:a16="http://schemas.microsoft.com/office/drawing/2014/main" id="{14F5590A-D948-A70B-1206-37AE65693ADC}"/>
                  </a:ext>
                </a:extLst>
              </p:cNvPr>
              <p:cNvSpPr>
                <a:spLocks noChangeShapeType="1"/>
              </p:cNvSpPr>
              <p:nvPr/>
            </p:nvSpPr>
            <p:spPr bwMode="auto">
              <a:xfrm>
                <a:off x="503" y="607"/>
                <a:ext cx="0" cy="742"/>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8" name="Line 17">
                <a:extLst>
                  <a:ext uri="{FF2B5EF4-FFF2-40B4-BE49-F238E27FC236}">
                    <a16:creationId xmlns:a16="http://schemas.microsoft.com/office/drawing/2014/main" id="{4378857E-96AA-069F-3383-41ABEC6B87FC}"/>
                  </a:ext>
                </a:extLst>
              </p:cNvPr>
              <p:cNvSpPr>
                <a:spLocks noChangeShapeType="1"/>
              </p:cNvSpPr>
              <p:nvPr/>
            </p:nvSpPr>
            <p:spPr bwMode="auto">
              <a:xfrm>
                <a:off x="142" y="972"/>
                <a:ext cx="739" cy="0"/>
              </a:xfrm>
              <a:prstGeom prst="line">
                <a:avLst/>
              </a:prstGeom>
              <a:noFill/>
              <a:ln w="57150">
                <a:solidFill>
                  <a:srgbClr val="96969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593346"/>
                                        </p:tgtEl>
                                        <p:attrNameLst>
                                          <p:attrName>style.visibility</p:attrName>
                                        </p:attrNameLst>
                                      </p:cBhvr>
                                      <p:to>
                                        <p:strVal val="visible"/>
                                      </p:to>
                                    </p:set>
                                    <p:animEffect transition="in" filter="slide(fromBottom)">
                                      <p:cBhvr>
                                        <p:cTn id="7" dur="500"/>
                                        <p:tgtEl>
                                          <p:spTgt spid="15933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593348">
                                            <p:txEl>
                                              <p:pRg st="0" end="0"/>
                                            </p:txEl>
                                          </p:spTgt>
                                        </p:tgtEl>
                                        <p:attrNameLst>
                                          <p:attrName>style.visibility</p:attrName>
                                        </p:attrNameLst>
                                      </p:cBhvr>
                                      <p:to>
                                        <p:strVal val="visible"/>
                                      </p:to>
                                    </p:set>
                                    <p:anim calcmode="lin" valueType="num">
                                      <p:cBhvr additive="base">
                                        <p:cTn id="12" dur="500" fill="hold"/>
                                        <p:tgtEl>
                                          <p:spTgt spid="159334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933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93348">
                                            <p:txEl>
                                              <p:pRg st="1" end="1"/>
                                            </p:txEl>
                                          </p:spTgt>
                                        </p:tgtEl>
                                        <p:attrNameLst>
                                          <p:attrName>style.visibility</p:attrName>
                                        </p:attrNameLst>
                                      </p:cBhvr>
                                      <p:to>
                                        <p:strVal val="visible"/>
                                      </p:to>
                                    </p:set>
                                    <p:anim calcmode="lin" valueType="num">
                                      <p:cBhvr additive="base">
                                        <p:cTn id="18" dur="500" fill="hold"/>
                                        <p:tgtEl>
                                          <p:spTgt spid="159334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933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593348">
                                            <p:txEl>
                                              <p:pRg st="2" end="2"/>
                                            </p:txEl>
                                          </p:spTgt>
                                        </p:tgtEl>
                                        <p:attrNameLst>
                                          <p:attrName>style.visibility</p:attrName>
                                        </p:attrNameLst>
                                      </p:cBhvr>
                                      <p:to>
                                        <p:strVal val="visible"/>
                                      </p:to>
                                    </p:set>
                                    <p:anim calcmode="lin" valueType="num">
                                      <p:cBhvr additive="base">
                                        <p:cTn id="24" dur="500" fill="hold"/>
                                        <p:tgtEl>
                                          <p:spTgt spid="159334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9334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3346" grpId="0" animBg="1"/>
    </p:bldLst>
  </p:timing>
</p:sld>
</file>

<file path=ppt/theme/theme1.xml><?xml version="1.0" encoding="utf-8"?>
<a:theme xmlns:a="http://schemas.openxmlformats.org/drawingml/2006/main" name="01 Tony Alessandra Template proof 1">
  <a:themeElements>
    <a:clrScheme name="">
      <a:dk1>
        <a:srgbClr val="000000"/>
      </a:dk1>
      <a:lt1>
        <a:srgbClr val="CCECFF"/>
      </a:lt1>
      <a:dk2>
        <a:srgbClr val="000000"/>
      </a:dk2>
      <a:lt2>
        <a:srgbClr val="808080"/>
      </a:lt2>
      <a:accent1>
        <a:srgbClr val="00CC99"/>
      </a:accent1>
      <a:accent2>
        <a:srgbClr val="3333CC"/>
      </a:accent2>
      <a:accent3>
        <a:srgbClr val="E2F4FF"/>
      </a:accent3>
      <a:accent4>
        <a:srgbClr val="000000"/>
      </a:accent4>
      <a:accent5>
        <a:srgbClr val="AAE2CA"/>
      </a:accent5>
      <a:accent6>
        <a:srgbClr val="2D2DB9"/>
      </a:accent6>
      <a:hlink>
        <a:srgbClr val="CCCCFF"/>
      </a:hlink>
      <a:folHlink>
        <a:srgbClr val="B2B2B2"/>
      </a:folHlink>
    </a:clrScheme>
    <a:fontScheme name="01 Tony Alessandra Template proof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01 Tony Alessandra Template proof 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1 Tony Alessandra Template proof 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1 Tony Alessandra Template proof 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1 Tony Alessandra Template proof 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1 Tony Alessandra Template proof 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1 Tony Alessandra Template proof 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1 Tony Alessandra Template proof 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Settings\Marilyn Snyder\Desktop\01 Tony Alessandra Template proof 1.pot</Template>
  <TotalTime>22054</TotalTime>
  <Words>3613</Words>
  <Application>Microsoft Office PowerPoint</Application>
  <PresentationFormat>On-screen Show (4:3)</PresentationFormat>
  <Paragraphs>303</Paragraphs>
  <Slides>46</Slides>
  <Notes>11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46</vt:i4>
      </vt:variant>
    </vt:vector>
  </HeadingPairs>
  <TitlesOfParts>
    <vt:vector size="50" baseType="lpstr">
      <vt:lpstr>Arial</vt:lpstr>
      <vt:lpstr>Times New Roman</vt:lpstr>
      <vt:lpstr>01 Tony Alessandra Template proof 1</vt:lpstr>
      <vt:lpstr>5_Custom Design</vt:lpstr>
      <vt:lpstr>The Platinum Rule®</vt:lpstr>
      <vt:lpstr>Developing Directors</vt:lpstr>
      <vt:lpstr>Developing Socializers</vt:lpstr>
      <vt:lpstr>Developing Relaters</vt:lpstr>
      <vt:lpstr>Developing Thinkers</vt:lpstr>
      <vt:lpstr>Communicating with Directors…</vt:lpstr>
      <vt:lpstr>Communicating with Socializers…</vt:lpstr>
      <vt:lpstr>Communicating with Relaters…</vt:lpstr>
      <vt:lpstr>Communicating with Thinkers…</vt:lpstr>
      <vt:lpstr>Getting Directors to Decide…</vt:lpstr>
      <vt:lpstr> Getting Socializers to Decide…</vt:lpstr>
      <vt:lpstr>Getting Relaters to Decide…</vt:lpstr>
      <vt:lpstr>Getting Thinkers to Decide…</vt:lpstr>
      <vt:lpstr>Motivating Directors…</vt:lpstr>
      <vt:lpstr>Motivating Socializers…</vt:lpstr>
      <vt:lpstr>Motivating Relaters…</vt:lpstr>
      <vt:lpstr>Motivating Thinkers…</vt:lpstr>
      <vt:lpstr>Complimenting Directors…</vt:lpstr>
      <vt:lpstr>Complimenting Socializers…</vt:lpstr>
      <vt:lpstr>Complimenting Relaters…</vt:lpstr>
      <vt:lpstr>Complimenting Thinkers…</vt:lpstr>
      <vt:lpstr>Counseling Directors…</vt:lpstr>
      <vt:lpstr>Counseling Socializers…</vt:lpstr>
      <vt:lpstr>Counseling Relaters…</vt:lpstr>
      <vt:lpstr>Counseling Thinkers…</vt:lpstr>
      <vt:lpstr>Correcting Directors…</vt:lpstr>
      <vt:lpstr>Correcting Socializers…</vt:lpstr>
      <vt:lpstr>Correcting Relaters…</vt:lpstr>
      <vt:lpstr>Correcting Thinkers…</vt:lpstr>
      <vt:lpstr>Delegating to Directors…</vt:lpstr>
      <vt:lpstr>Delegating to Socializers…</vt:lpstr>
      <vt:lpstr>Delegating to Relaters…</vt:lpstr>
      <vt:lpstr>Delegating to Thinkers…</vt:lpstr>
      <vt:lpstr>Acknowledging Directors…</vt:lpstr>
      <vt:lpstr>Acknowledging Socializers…</vt:lpstr>
      <vt:lpstr>Acknowledging Relaters…</vt:lpstr>
      <vt:lpstr>Acknowledging Thinkers…</vt:lpstr>
      <vt:lpstr>When You are the Director</vt:lpstr>
      <vt:lpstr>When You are the Socializer</vt:lpstr>
      <vt:lpstr>When You are the Relater</vt:lpstr>
      <vt:lpstr>When You are the Thinker</vt:lpstr>
      <vt:lpstr>When Others are Directors</vt:lpstr>
      <vt:lpstr>When Others are Socializers</vt:lpstr>
      <vt:lpstr>When Others are Relaters</vt:lpstr>
      <vt:lpstr>When Others are Thinkers</vt:lpstr>
      <vt:lpstr>(702) 567-9965</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 Presentation</dc:title>
  <dc:creator>Tony Alessandra</dc:creator>
  <cp:lastModifiedBy>Tony Alessandra</cp:lastModifiedBy>
  <cp:revision>305</cp:revision>
  <dcterms:created xsi:type="dcterms:W3CDTF">2003-11-04T03:52:08Z</dcterms:created>
  <dcterms:modified xsi:type="dcterms:W3CDTF">2023-08-10T19:59:05Z</dcterms:modified>
</cp:coreProperties>
</file>