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theme/theme4.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3" r:id="rId1"/>
    <p:sldMasterId id="2147484066" r:id="rId2"/>
    <p:sldMasterId id="2147484068" r:id="rId3"/>
    <p:sldMasterId id="2147484070" r:id="rId4"/>
    <p:sldMasterId id="2147484072" r:id="rId5"/>
  </p:sldMasterIdLst>
  <p:notesMasterIdLst>
    <p:notesMasterId r:id="rId79"/>
  </p:notesMasterIdLst>
  <p:sldIdLst>
    <p:sldId id="314" r:id="rId6"/>
    <p:sldId id="393" r:id="rId7"/>
    <p:sldId id="394" r:id="rId8"/>
    <p:sldId id="395" r:id="rId9"/>
    <p:sldId id="396" r:id="rId10"/>
    <p:sldId id="397" r:id="rId11"/>
    <p:sldId id="398" r:id="rId12"/>
    <p:sldId id="399" r:id="rId13"/>
    <p:sldId id="400" r:id="rId14"/>
    <p:sldId id="401" r:id="rId15"/>
    <p:sldId id="391" r:id="rId16"/>
    <p:sldId id="402" r:id="rId17"/>
    <p:sldId id="383" r:id="rId18"/>
    <p:sldId id="386" r:id="rId19"/>
    <p:sldId id="385" r:id="rId20"/>
    <p:sldId id="384" r:id="rId21"/>
    <p:sldId id="387" r:id="rId22"/>
    <p:sldId id="389" r:id="rId23"/>
    <p:sldId id="403" r:id="rId24"/>
    <p:sldId id="404" r:id="rId25"/>
    <p:sldId id="405" r:id="rId26"/>
    <p:sldId id="262" r:id="rId27"/>
    <p:sldId id="257" r:id="rId28"/>
    <p:sldId id="261" r:id="rId29"/>
    <p:sldId id="258" r:id="rId30"/>
    <p:sldId id="259" r:id="rId31"/>
    <p:sldId id="266" r:id="rId32"/>
    <p:sldId id="269" r:id="rId33"/>
    <p:sldId id="263" r:id="rId34"/>
    <p:sldId id="267" r:id="rId35"/>
    <p:sldId id="270" r:id="rId36"/>
    <p:sldId id="273" r:id="rId37"/>
    <p:sldId id="272" r:id="rId38"/>
    <p:sldId id="271" r:id="rId39"/>
    <p:sldId id="274" r:id="rId40"/>
    <p:sldId id="277" r:id="rId41"/>
    <p:sldId id="276" r:id="rId42"/>
    <p:sldId id="275" r:id="rId43"/>
    <p:sldId id="278" r:id="rId44"/>
    <p:sldId id="281" r:id="rId45"/>
    <p:sldId id="280" r:id="rId46"/>
    <p:sldId id="279" r:id="rId47"/>
    <p:sldId id="282" r:id="rId48"/>
    <p:sldId id="285" r:id="rId49"/>
    <p:sldId id="284" r:id="rId50"/>
    <p:sldId id="283" r:id="rId51"/>
    <p:sldId id="286" r:id="rId52"/>
    <p:sldId id="287" r:id="rId53"/>
    <p:sldId id="288" r:id="rId54"/>
    <p:sldId id="291" r:id="rId55"/>
    <p:sldId id="292" r:id="rId56"/>
    <p:sldId id="293" r:id="rId57"/>
    <p:sldId id="294" r:id="rId58"/>
    <p:sldId id="295" r:id="rId59"/>
    <p:sldId id="298" r:id="rId60"/>
    <p:sldId id="297" r:id="rId61"/>
    <p:sldId id="296" r:id="rId62"/>
    <p:sldId id="290" r:id="rId63"/>
    <p:sldId id="300" r:id="rId64"/>
    <p:sldId id="304" r:id="rId65"/>
    <p:sldId id="311" r:id="rId66"/>
    <p:sldId id="301" r:id="rId67"/>
    <p:sldId id="302" r:id="rId68"/>
    <p:sldId id="303" r:id="rId69"/>
    <p:sldId id="299" r:id="rId70"/>
    <p:sldId id="305" r:id="rId71"/>
    <p:sldId id="306" r:id="rId72"/>
    <p:sldId id="312" r:id="rId73"/>
    <p:sldId id="308" r:id="rId74"/>
    <p:sldId id="313" r:id="rId75"/>
    <p:sldId id="309" r:id="rId76"/>
    <p:sldId id="310" r:id="rId77"/>
    <p:sldId id="378" r:id="rId7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24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24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24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1629">
          <p15:clr>
            <a:srgbClr val="A4A3A4"/>
          </p15:clr>
        </p15:guide>
        <p15:guide id="2" pos="78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3333FF"/>
    <a:srgbClr val="33CC33"/>
    <a:srgbClr val="FFCC00"/>
    <a:srgbClr val="FF99CC"/>
    <a:srgbClr val="FF3300"/>
    <a:srgbClr val="80808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2592" autoAdjust="0"/>
    <p:restoredTop sz="94724" autoAdjust="0"/>
  </p:normalViewPr>
  <p:slideViewPr>
    <p:cSldViewPr snapToGrid="0">
      <p:cViewPr varScale="1">
        <p:scale>
          <a:sx n="109" d="100"/>
          <a:sy n="109" d="100"/>
        </p:scale>
        <p:origin x="1266" y="63"/>
      </p:cViewPr>
      <p:guideLst>
        <p:guide orient="horz" pos="1629"/>
        <p:guide pos="785"/>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00" d="100"/>
        <a:sy n="100" d="100"/>
      </p:scale>
      <p:origin x="0" y="15018"/>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16" Type="http://schemas.openxmlformats.org/officeDocument/2006/relationships/slide" Target="slides/slide11.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53" Type="http://schemas.openxmlformats.org/officeDocument/2006/relationships/slide" Target="slides/slide48.xml"/><Relationship Id="rId58" Type="http://schemas.openxmlformats.org/officeDocument/2006/relationships/slide" Target="slides/slide53.xml"/><Relationship Id="rId74" Type="http://schemas.openxmlformats.org/officeDocument/2006/relationships/slide" Target="slides/slide69.xml"/><Relationship Id="rId79" Type="http://schemas.openxmlformats.org/officeDocument/2006/relationships/notesMaster" Target="notesMasters/notesMaster1.xml"/><Relationship Id="rId5" Type="http://schemas.openxmlformats.org/officeDocument/2006/relationships/slideMaster" Target="slideMasters/slideMaster5.xml"/><Relationship Id="rId61" Type="http://schemas.openxmlformats.org/officeDocument/2006/relationships/slide" Target="slides/slide56.xml"/><Relationship Id="rId82" Type="http://schemas.openxmlformats.org/officeDocument/2006/relationships/theme" Target="theme/theme1.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slide" Target="slides/slide72.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slide" Target="slides/slide70.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slide" Target="slides/slide73.xml"/><Relationship Id="rId8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slide" Target="slides/slide71.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slideMaster" Target="slideMasters/slideMaster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s>
</file>

<file path=ppt/_rels/viewProps.xml.rels><?xml version="1.0" encoding="UTF-8" standalone="yes"?>
<Relationships xmlns="http://schemas.openxmlformats.org/package/2006/relationships"><Relationship Id="rId1" Type="http://schemas.openxmlformats.org/officeDocument/2006/relationships/slide" Target="slides/slide2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7298" name="Rectangle 2">
            <a:extLst>
              <a:ext uri="{FF2B5EF4-FFF2-40B4-BE49-F238E27FC236}">
                <a16:creationId xmlns:a16="http://schemas.microsoft.com/office/drawing/2014/main" id="{56E53A14-6CDC-7427-952F-7FEF08FEB559}"/>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567299" name="Rectangle 3">
            <a:extLst>
              <a:ext uri="{FF2B5EF4-FFF2-40B4-BE49-F238E27FC236}">
                <a16:creationId xmlns:a16="http://schemas.microsoft.com/office/drawing/2014/main" id="{D80F61D8-F234-F053-F1B1-15F8C0C3D37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87044" name="Rectangle 4">
            <a:extLst>
              <a:ext uri="{FF2B5EF4-FFF2-40B4-BE49-F238E27FC236}">
                <a16:creationId xmlns:a16="http://schemas.microsoft.com/office/drawing/2014/main" id="{1B78A08E-3F5D-143A-4D37-CC337F67AFE0}"/>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7301" name="Rectangle 5">
            <a:extLst>
              <a:ext uri="{FF2B5EF4-FFF2-40B4-BE49-F238E27FC236}">
                <a16:creationId xmlns:a16="http://schemas.microsoft.com/office/drawing/2014/main" id="{B060AA6C-61F4-3EF5-FD49-D89EF846B399}"/>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67302" name="Rectangle 6">
            <a:extLst>
              <a:ext uri="{FF2B5EF4-FFF2-40B4-BE49-F238E27FC236}">
                <a16:creationId xmlns:a16="http://schemas.microsoft.com/office/drawing/2014/main" id="{F09A367C-259C-7F05-C56D-068E33C0AD1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567303" name="Rectangle 7">
            <a:extLst>
              <a:ext uri="{FF2B5EF4-FFF2-40B4-BE49-F238E27FC236}">
                <a16:creationId xmlns:a16="http://schemas.microsoft.com/office/drawing/2014/main" id="{C135D8C6-FB25-6BE0-A232-F5ED8B746B37}"/>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C09BEEB1-D4CF-4536-8E9A-B689FFDD5209}"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a:extLst>
              <a:ext uri="{FF2B5EF4-FFF2-40B4-BE49-F238E27FC236}">
                <a16:creationId xmlns:a16="http://schemas.microsoft.com/office/drawing/2014/main" id="{93BDD60A-D96C-B00F-05A3-924838C62DD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11404B6F-21B7-41C1-9DA6-64C50A8A34DB}" type="slidenum">
              <a:rPr lang="en-US" altLang="en-US" sz="1200"/>
              <a:pPr eaLnBrk="1" hangingPunct="1"/>
              <a:t>1</a:t>
            </a:fld>
            <a:endParaRPr lang="en-US" altLang="en-US" sz="1200"/>
          </a:p>
        </p:txBody>
      </p:sp>
      <p:sp>
        <p:nvSpPr>
          <p:cNvPr id="88067" name="Rectangle 2">
            <a:extLst>
              <a:ext uri="{FF2B5EF4-FFF2-40B4-BE49-F238E27FC236}">
                <a16:creationId xmlns:a16="http://schemas.microsoft.com/office/drawing/2014/main" id="{E19B7C90-1F62-86C5-1E69-92AAA684DE7B}"/>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7" tIns="44450" rIns="90487" bIns="44450"/>
          <a:lstStyle/>
          <a:p>
            <a:pPr eaLnBrk="1" hangingPunct="1"/>
            <a:endParaRPr lang="en-US" altLang="en-US"/>
          </a:p>
        </p:txBody>
      </p:sp>
      <p:sp>
        <p:nvSpPr>
          <p:cNvPr id="88068" name="Rectangle 3">
            <a:extLst>
              <a:ext uri="{FF2B5EF4-FFF2-40B4-BE49-F238E27FC236}">
                <a16:creationId xmlns:a16="http://schemas.microsoft.com/office/drawing/2014/main" id="{2FA352EC-89E5-06E7-08C1-C192E497339D}"/>
              </a:ext>
            </a:extLst>
          </p:cNvPr>
          <p:cNvSpPr>
            <a:spLocks noRot="1" noChangeArrowheads="1" noTextEdit="1"/>
          </p:cNvSpPr>
          <p:nvPr>
            <p:ph type="sldImg"/>
          </p:nvPr>
        </p:nvSpPr>
        <p:spPr>
          <a:xfrm>
            <a:off x="1379538" y="844550"/>
            <a:ext cx="4098925" cy="3073400"/>
          </a:xfrm>
          <a:ln w="12700" cap="flat">
            <a:solidFill>
              <a:schemeClr val="tx1"/>
            </a:solidFill>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a:extLst>
              <a:ext uri="{FF2B5EF4-FFF2-40B4-BE49-F238E27FC236}">
                <a16:creationId xmlns:a16="http://schemas.microsoft.com/office/drawing/2014/main" id="{F3BDEB44-B3C5-9EC8-AA25-70B414A22DD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67C13E88-070A-44A5-B07C-649DFACF1ADA}" type="slidenum">
              <a:rPr lang="en-US" altLang="en-US" sz="1200"/>
              <a:pPr eaLnBrk="1" hangingPunct="1"/>
              <a:t>11</a:t>
            </a:fld>
            <a:endParaRPr lang="en-US" altLang="en-US" sz="1200"/>
          </a:p>
        </p:txBody>
      </p:sp>
      <p:sp>
        <p:nvSpPr>
          <p:cNvPr id="89091" name="Rectangle 2">
            <a:extLst>
              <a:ext uri="{FF2B5EF4-FFF2-40B4-BE49-F238E27FC236}">
                <a16:creationId xmlns:a16="http://schemas.microsoft.com/office/drawing/2014/main" id="{F9B3FB01-4D8D-83D9-2152-19F55222B195}"/>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eaLnBrk="1" hangingPunct="1"/>
            <a:endParaRPr lang="en-US" altLang="en-US"/>
          </a:p>
        </p:txBody>
      </p:sp>
      <p:sp>
        <p:nvSpPr>
          <p:cNvPr id="89092" name="Rectangle 3">
            <a:extLst>
              <a:ext uri="{FF2B5EF4-FFF2-40B4-BE49-F238E27FC236}">
                <a16:creationId xmlns:a16="http://schemas.microsoft.com/office/drawing/2014/main" id="{D9BD8895-6F37-302C-E39B-EF6F33EADA2B}"/>
              </a:ext>
            </a:extLst>
          </p:cNvPr>
          <p:cNvSpPr>
            <a:spLocks noRot="1" noChangeArrowheads="1" noTextEdit="1"/>
          </p:cNvSpPr>
          <p:nvPr>
            <p:ph type="sldImg"/>
          </p:nvPr>
        </p:nvSpPr>
        <p:spPr>
          <a:xfrm>
            <a:off x="1379538" y="844550"/>
            <a:ext cx="4098925" cy="3073400"/>
          </a:xfrm>
          <a:ln w="12700" cap="flat">
            <a:solidFill>
              <a:schemeClr val="tx1"/>
            </a:solidFill>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a:extLst>
              <a:ext uri="{FF2B5EF4-FFF2-40B4-BE49-F238E27FC236}">
                <a16:creationId xmlns:a16="http://schemas.microsoft.com/office/drawing/2014/main" id="{58BED2D2-2A0D-2DA9-026A-D9FBD11F526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F92FB906-82DD-47A5-A1A4-47FAE5F1902B}" type="slidenum">
              <a:rPr lang="en-US" altLang="en-US" sz="1200"/>
              <a:pPr eaLnBrk="1" hangingPunct="1"/>
              <a:t>12</a:t>
            </a:fld>
            <a:endParaRPr lang="en-US" altLang="en-US" sz="1200"/>
          </a:p>
        </p:txBody>
      </p:sp>
      <p:sp>
        <p:nvSpPr>
          <p:cNvPr id="90115" name="Rectangle 2">
            <a:extLst>
              <a:ext uri="{FF2B5EF4-FFF2-40B4-BE49-F238E27FC236}">
                <a16:creationId xmlns:a16="http://schemas.microsoft.com/office/drawing/2014/main" id="{ABDC3236-1E02-1C2D-EE2A-6979B6E900D7}"/>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eaLnBrk="1" hangingPunct="1"/>
            <a:endParaRPr lang="en-US" altLang="en-US"/>
          </a:p>
        </p:txBody>
      </p:sp>
      <p:sp>
        <p:nvSpPr>
          <p:cNvPr id="90116" name="Rectangle 3">
            <a:extLst>
              <a:ext uri="{FF2B5EF4-FFF2-40B4-BE49-F238E27FC236}">
                <a16:creationId xmlns:a16="http://schemas.microsoft.com/office/drawing/2014/main" id="{2C5D29BD-397F-CA8A-63BC-3522908B4D0C}"/>
              </a:ext>
            </a:extLst>
          </p:cNvPr>
          <p:cNvSpPr>
            <a:spLocks noRot="1" noChangeArrowheads="1" noTextEdit="1"/>
          </p:cNvSpPr>
          <p:nvPr>
            <p:ph type="sldImg"/>
          </p:nvPr>
        </p:nvSpPr>
        <p:spPr>
          <a:xfrm>
            <a:off x="1379538" y="844550"/>
            <a:ext cx="4098925" cy="3073400"/>
          </a:xfrm>
          <a:ln w="12700" cap="flat">
            <a:solidFill>
              <a:schemeClr val="tx1"/>
            </a:solidFill>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a:extLst>
              <a:ext uri="{FF2B5EF4-FFF2-40B4-BE49-F238E27FC236}">
                <a16:creationId xmlns:a16="http://schemas.microsoft.com/office/drawing/2014/main" id="{416E1390-D186-05C1-9B21-01B9A16D9B5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44C4F757-B5DB-490D-B656-E59A313A976B}" type="slidenum">
              <a:rPr lang="en-US" altLang="en-US" sz="1200"/>
              <a:pPr eaLnBrk="1" hangingPunct="1"/>
              <a:t>73</a:t>
            </a:fld>
            <a:endParaRPr lang="en-US" altLang="en-US" sz="1200"/>
          </a:p>
        </p:txBody>
      </p:sp>
      <p:sp>
        <p:nvSpPr>
          <p:cNvPr id="91139" name="Rectangle 2">
            <a:extLst>
              <a:ext uri="{FF2B5EF4-FFF2-40B4-BE49-F238E27FC236}">
                <a16:creationId xmlns:a16="http://schemas.microsoft.com/office/drawing/2014/main" id="{BDAC8ACA-50C5-D565-4243-89C34DFE0C33}"/>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7" tIns="44450" rIns="90487" bIns="44450"/>
          <a:lstStyle/>
          <a:p>
            <a:pPr eaLnBrk="1" hangingPunct="1"/>
            <a:endParaRPr lang="en-US" altLang="en-US"/>
          </a:p>
        </p:txBody>
      </p:sp>
      <p:sp>
        <p:nvSpPr>
          <p:cNvPr id="91140" name="Rectangle 3">
            <a:extLst>
              <a:ext uri="{FF2B5EF4-FFF2-40B4-BE49-F238E27FC236}">
                <a16:creationId xmlns:a16="http://schemas.microsoft.com/office/drawing/2014/main" id="{B7974A6A-157E-50AC-0FAA-C594946BB06E}"/>
              </a:ext>
            </a:extLst>
          </p:cNvPr>
          <p:cNvSpPr>
            <a:spLocks noRot="1" noChangeArrowheads="1" noTextEdit="1"/>
          </p:cNvSpPr>
          <p:nvPr>
            <p:ph type="sldImg"/>
          </p:nvPr>
        </p:nvSpPr>
        <p:spPr>
          <a:xfrm>
            <a:off x="1379538" y="844550"/>
            <a:ext cx="4098925" cy="3073400"/>
          </a:xfrm>
          <a:ln w="12700" cap="flat">
            <a:solidFill>
              <a:schemeClr val="tx1"/>
            </a:solid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13827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Footer Placeholder 3">
            <a:extLst>
              <a:ext uri="{FF2B5EF4-FFF2-40B4-BE49-F238E27FC236}">
                <a16:creationId xmlns:a16="http://schemas.microsoft.com/office/drawing/2014/main" id="{26FF20CF-15DE-57BE-5A3D-B77ABD146FBD}"/>
              </a:ext>
            </a:extLst>
          </p:cNvPr>
          <p:cNvSpPr>
            <a:spLocks noGrp="1"/>
          </p:cNvSpPr>
          <p:nvPr>
            <p:ph type="ftr" sz="quarter" idx="10"/>
          </p:nvPr>
        </p:nvSpPr>
        <p:spPr>
          <a:xfrm>
            <a:off x="228600" y="6553200"/>
            <a:ext cx="8686800" cy="228600"/>
          </a:xfrm>
          <a:prstGeom prst="rect">
            <a:avLst/>
          </a:prstGeom>
        </p:spPr>
        <p:txBody>
          <a:bodyPr/>
          <a:lstStyle>
            <a:lvl1pPr eaLnBrk="0" hangingPunct="0">
              <a:defRPr>
                <a:latin typeface="Arial" charset="0"/>
              </a:defRPr>
            </a:lvl1pPr>
          </a:lstStyle>
          <a:p>
            <a:pPr>
              <a:defRPr/>
            </a:pPr>
            <a:r>
              <a:rPr lang="en-US"/>
              <a:t>© Copyright 2004 - 2006 by Platinum Rule Group, LLC., Alessandra &amp; Associates and The Cyrano Group. All rights reserved.</a:t>
            </a:r>
          </a:p>
        </p:txBody>
      </p:sp>
    </p:spTree>
    <p:extLst>
      <p:ext uri="{BB962C8B-B14F-4D97-AF65-F5344CB8AC3E}">
        <p14:creationId xmlns:p14="http://schemas.microsoft.com/office/powerpoint/2010/main" val="372702267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atin typeface="Arial Black"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88533C-79DB-AC4D-5F74-D5D9C753D0B1}"/>
              </a:ext>
            </a:extLst>
          </p:cNvPr>
          <p:cNvSpPr>
            <a:spLocks noGrp="1"/>
          </p:cNvSpPr>
          <p:nvPr>
            <p:ph type="dt" sz="half" idx="10"/>
          </p:nvPr>
        </p:nvSpPr>
        <p:spPr/>
        <p:txBody>
          <a:bodyPr/>
          <a:lstStyle>
            <a:lvl1pPr>
              <a:defRPr/>
            </a:lvl1pPr>
          </a:lstStyle>
          <a:p>
            <a:pPr>
              <a:defRPr/>
            </a:pPr>
            <a:fld id="{7C284BBD-E8BA-47DA-8C6E-DA25EBE42546}" type="datetimeFigureOut">
              <a:rPr lang="en-US"/>
              <a:pPr>
                <a:defRPr/>
              </a:pPr>
              <a:t>8/10/2023</a:t>
            </a:fld>
            <a:endParaRPr lang="en-US"/>
          </a:p>
        </p:txBody>
      </p:sp>
      <p:sp>
        <p:nvSpPr>
          <p:cNvPr id="5" name="Footer Placeholder 4">
            <a:extLst>
              <a:ext uri="{FF2B5EF4-FFF2-40B4-BE49-F238E27FC236}">
                <a16:creationId xmlns:a16="http://schemas.microsoft.com/office/drawing/2014/main" id="{B5B08483-7B8B-8D5C-4B1B-9CB91C7CC8C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AA4D757-5D73-0013-92ED-53E64C4A629D}"/>
              </a:ext>
            </a:extLst>
          </p:cNvPr>
          <p:cNvSpPr>
            <a:spLocks noGrp="1"/>
          </p:cNvSpPr>
          <p:nvPr>
            <p:ph type="sldNum" sz="quarter" idx="12"/>
          </p:nvPr>
        </p:nvSpPr>
        <p:spPr/>
        <p:txBody>
          <a:bodyPr/>
          <a:lstStyle>
            <a:lvl1pPr>
              <a:defRPr/>
            </a:lvl1pPr>
          </a:lstStyle>
          <a:p>
            <a:fld id="{55CC2498-B29F-494F-9C79-AEA1FF5054C8}" type="slidenum">
              <a:rPr lang="en-US" altLang="en-US"/>
              <a:pPr/>
              <a:t>‹#›</a:t>
            </a:fld>
            <a:endParaRPr lang="en-US" altLang="en-US"/>
          </a:p>
        </p:txBody>
      </p:sp>
    </p:spTree>
    <p:extLst>
      <p:ext uri="{BB962C8B-B14F-4D97-AF65-F5344CB8AC3E}">
        <p14:creationId xmlns:p14="http://schemas.microsoft.com/office/powerpoint/2010/main" val="429313959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754829-98CE-9A42-09F1-A40BBDF12F43}"/>
              </a:ext>
            </a:extLst>
          </p:cNvPr>
          <p:cNvSpPr>
            <a:spLocks noGrp="1"/>
          </p:cNvSpPr>
          <p:nvPr>
            <p:ph type="dt" sz="half" idx="10"/>
          </p:nvPr>
        </p:nvSpPr>
        <p:spPr>
          <a:xfrm>
            <a:off x="457200" y="6356350"/>
            <a:ext cx="2133600" cy="365125"/>
          </a:xfrm>
          <a:prstGeom prst="rect">
            <a:avLst/>
          </a:prstGeom>
        </p:spPr>
        <p:txBody>
          <a:bodyPr/>
          <a:lstStyle>
            <a:lvl1pPr>
              <a:defRPr>
                <a:latin typeface="Arial" charset="0"/>
              </a:defRPr>
            </a:lvl1pPr>
          </a:lstStyle>
          <a:p>
            <a:pPr>
              <a:defRPr/>
            </a:pPr>
            <a:fld id="{2510BFC4-1F32-4354-BEA9-86B5F057B962}" type="datetimeFigureOut">
              <a:rPr lang="en-US"/>
              <a:pPr>
                <a:defRPr/>
              </a:pPr>
              <a:t>8/10/2023</a:t>
            </a:fld>
            <a:endParaRPr lang="en-US"/>
          </a:p>
        </p:txBody>
      </p:sp>
      <p:sp>
        <p:nvSpPr>
          <p:cNvPr id="5" name="Footer Placeholder 4">
            <a:extLst>
              <a:ext uri="{FF2B5EF4-FFF2-40B4-BE49-F238E27FC236}">
                <a16:creationId xmlns:a16="http://schemas.microsoft.com/office/drawing/2014/main" id="{04E6BEBD-7DC5-E273-C9CF-2479EC50FA56}"/>
              </a:ext>
            </a:extLst>
          </p:cNvPr>
          <p:cNvSpPr>
            <a:spLocks noGrp="1"/>
          </p:cNvSpPr>
          <p:nvPr>
            <p:ph type="ftr" sz="quarter" idx="11"/>
          </p:nvPr>
        </p:nvSpPr>
        <p:spPr>
          <a:xfrm>
            <a:off x="3124200" y="6356350"/>
            <a:ext cx="2895600" cy="365125"/>
          </a:xfrm>
          <a:prstGeom prst="rect">
            <a:avLst/>
          </a:prstGeom>
        </p:spPr>
        <p:txBody>
          <a:bodyPr/>
          <a:lstStyle>
            <a:lvl1pPr>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50709AC4-FA94-6E9D-0ECE-D5B48E77223E}"/>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54258291-1348-4A91-9A9B-B7308EC38C63}" type="slidenum">
              <a:rPr lang="en-US" altLang="en-US"/>
              <a:pPr/>
              <a:t>‹#›</a:t>
            </a:fld>
            <a:endParaRPr lang="en-US" altLang="en-US"/>
          </a:p>
        </p:txBody>
      </p:sp>
    </p:spTree>
    <p:extLst>
      <p:ext uri="{BB962C8B-B14F-4D97-AF65-F5344CB8AC3E}">
        <p14:creationId xmlns:p14="http://schemas.microsoft.com/office/powerpoint/2010/main" val="2918888272"/>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4200"/>
            </a:lvl1pPr>
          </a:lstStyle>
          <a:p>
            <a:r>
              <a:rPr lang="en-US" dirty="0"/>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C1B13E-3276-339C-A0CC-A661768516AB}"/>
              </a:ext>
            </a:extLst>
          </p:cNvPr>
          <p:cNvSpPr>
            <a:spLocks noGrp="1"/>
          </p:cNvSpPr>
          <p:nvPr>
            <p:ph type="dt" sz="half" idx="10"/>
          </p:nvPr>
        </p:nvSpPr>
        <p:spPr>
          <a:xfrm>
            <a:off x="457200" y="6356350"/>
            <a:ext cx="2133600" cy="365125"/>
          </a:xfrm>
          <a:prstGeom prst="rect">
            <a:avLst/>
          </a:prstGeom>
        </p:spPr>
        <p:txBody>
          <a:bodyPr/>
          <a:lstStyle>
            <a:lvl1pPr>
              <a:defRPr>
                <a:latin typeface="Arial" charset="0"/>
              </a:defRPr>
            </a:lvl1pPr>
          </a:lstStyle>
          <a:p>
            <a:pPr>
              <a:defRPr/>
            </a:pPr>
            <a:fld id="{5210CE28-3585-43EC-9946-651A702E5AFB}" type="datetimeFigureOut">
              <a:rPr lang="en-US"/>
              <a:pPr>
                <a:defRPr/>
              </a:pPr>
              <a:t>8/10/2023</a:t>
            </a:fld>
            <a:endParaRPr lang="en-US"/>
          </a:p>
        </p:txBody>
      </p:sp>
      <p:sp>
        <p:nvSpPr>
          <p:cNvPr id="5" name="Footer Placeholder 4">
            <a:extLst>
              <a:ext uri="{FF2B5EF4-FFF2-40B4-BE49-F238E27FC236}">
                <a16:creationId xmlns:a16="http://schemas.microsoft.com/office/drawing/2014/main" id="{8842C81E-9622-2B39-2A39-3678E8A9D3E5}"/>
              </a:ext>
            </a:extLst>
          </p:cNvPr>
          <p:cNvSpPr>
            <a:spLocks noGrp="1"/>
          </p:cNvSpPr>
          <p:nvPr>
            <p:ph type="ftr" sz="quarter" idx="11"/>
          </p:nvPr>
        </p:nvSpPr>
        <p:spPr>
          <a:xfrm>
            <a:off x="3124200" y="6356350"/>
            <a:ext cx="2895600" cy="365125"/>
          </a:xfrm>
          <a:prstGeom prst="rect">
            <a:avLst/>
          </a:prstGeom>
        </p:spPr>
        <p:txBody>
          <a:bodyPr/>
          <a:lstStyle>
            <a:lvl1pPr>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9BCEC227-E7D6-B4C6-61B4-EFB613A600CF}"/>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28F123B1-C8AF-4D79-BD15-7B70BF8B1397}" type="slidenum">
              <a:rPr lang="en-US" altLang="en-US"/>
              <a:pPr/>
              <a:t>‹#›</a:t>
            </a:fld>
            <a:endParaRPr lang="en-US" altLang="en-US"/>
          </a:p>
        </p:txBody>
      </p:sp>
    </p:spTree>
    <p:extLst>
      <p:ext uri="{BB962C8B-B14F-4D97-AF65-F5344CB8AC3E}">
        <p14:creationId xmlns:p14="http://schemas.microsoft.com/office/powerpoint/2010/main" val="3315820321"/>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9E0FBA1-55BB-09D8-0070-D5A0D958F320}"/>
              </a:ext>
            </a:extLst>
          </p:cNvPr>
          <p:cNvSpPr>
            <a:spLocks noGrp="1"/>
          </p:cNvSpPr>
          <p:nvPr>
            <p:ph type="dt" sz="half" idx="10"/>
          </p:nvPr>
        </p:nvSpPr>
        <p:spPr/>
        <p:txBody>
          <a:bodyPr/>
          <a:lstStyle>
            <a:lvl1pPr>
              <a:defRPr/>
            </a:lvl1pPr>
          </a:lstStyle>
          <a:p>
            <a:pPr>
              <a:defRPr/>
            </a:pPr>
            <a:fld id="{95B4AFFB-36A4-4B8F-BA50-46BB19057670}" type="datetimeFigureOut">
              <a:rPr lang="en-US"/>
              <a:pPr>
                <a:defRPr/>
              </a:pPr>
              <a:t>8/10/2023</a:t>
            </a:fld>
            <a:endParaRPr lang="en-US"/>
          </a:p>
        </p:txBody>
      </p:sp>
      <p:sp>
        <p:nvSpPr>
          <p:cNvPr id="5" name="Footer Placeholder 4">
            <a:extLst>
              <a:ext uri="{FF2B5EF4-FFF2-40B4-BE49-F238E27FC236}">
                <a16:creationId xmlns:a16="http://schemas.microsoft.com/office/drawing/2014/main" id="{E8097B51-4B42-5D11-F15C-B8C0BA229A4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4D18F43-76E7-3FA2-3C11-B6D4B7F4CE66}"/>
              </a:ext>
            </a:extLst>
          </p:cNvPr>
          <p:cNvSpPr>
            <a:spLocks noGrp="1"/>
          </p:cNvSpPr>
          <p:nvPr>
            <p:ph type="sldNum" sz="quarter" idx="12"/>
          </p:nvPr>
        </p:nvSpPr>
        <p:spPr/>
        <p:txBody>
          <a:bodyPr/>
          <a:lstStyle>
            <a:lvl1pPr>
              <a:defRPr/>
            </a:lvl1pPr>
          </a:lstStyle>
          <a:p>
            <a:fld id="{A108CCB7-6D92-4F98-817C-BB5C8EF7D576}" type="slidenum">
              <a:rPr lang="en-US" altLang="en-US"/>
              <a:pPr/>
              <a:t>‹#›</a:t>
            </a:fld>
            <a:endParaRPr lang="en-US" altLang="en-US"/>
          </a:p>
        </p:txBody>
      </p:sp>
    </p:spTree>
    <p:extLst>
      <p:ext uri="{BB962C8B-B14F-4D97-AF65-F5344CB8AC3E}">
        <p14:creationId xmlns:p14="http://schemas.microsoft.com/office/powerpoint/2010/main" val="179103645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1F8571B-092B-E7E3-63DC-063538C0BB58}"/>
              </a:ext>
            </a:extLst>
          </p:cNvPr>
          <p:cNvSpPr>
            <a:spLocks noGrp="1"/>
          </p:cNvSpPr>
          <p:nvPr>
            <p:ph type="dt" sz="half" idx="10"/>
          </p:nvPr>
        </p:nvSpPr>
        <p:spPr/>
        <p:txBody>
          <a:bodyPr/>
          <a:lstStyle>
            <a:lvl1pPr>
              <a:defRPr/>
            </a:lvl1pPr>
          </a:lstStyle>
          <a:p>
            <a:pPr>
              <a:defRPr/>
            </a:pPr>
            <a:fld id="{516F992C-51A7-4CF1-B71A-BDF9BC7D4F73}" type="datetimeFigureOut">
              <a:rPr lang="en-US"/>
              <a:pPr>
                <a:defRPr/>
              </a:pPr>
              <a:t>8/10/2023</a:t>
            </a:fld>
            <a:endParaRPr lang="en-US"/>
          </a:p>
        </p:txBody>
      </p:sp>
      <p:sp>
        <p:nvSpPr>
          <p:cNvPr id="5" name="Footer Placeholder 4">
            <a:extLst>
              <a:ext uri="{FF2B5EF4-FFF2-40B4-BE49-F238E27FC236}">
                <a16:creationId xmlns:a16="http://schemas.microsoft.com/office/drawing/2014/main" id="{CF83D22B-642C-ABAE-B799-EDF2E1F13C9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1408EDA-7B79-4E46-5F00-CC1E31B09297}"/>
              </a:ext>
            </a:extLst>
          </p:cNvPr>
          <p:cNvSpPr>
            <a:spLocks noGrp="1"/>
          </p:cNvSpPr>
          <p:nvPr>
            <p:ph type="sldNum" sz="quarter" idx="12"/>
          </p:nvPr>
        </p:nvSpPr>
        <p:spPr/>
        <p:txBody>
          <a:bodyPr/>
          <a:lstStyle>
            <a:lvl1pPr>
              <a:defRPr/>
            </a:lvl1pPr>
          </a:lstStyle>
          <a:p>
            <a:fld id="{B0A338BC-A6FD-474E-B951-CF99784EADC1}" type="slidenum">
              <a:rPr lang="en-US" altLang="en-US"/>
              <a:pPr/>
              <a:t>‹#›</a:t>
            </a:fld>
            <a:endParaRPr lang="en-US" altLang="en-US"/>
          </a:p>
        </p:txBody>
      </p:sp>
    </p:spTree>
    <p:extLst>
      <p:ext uri="{BB962C8B-B14F-4D97-AF65-F5344CB8AC3E}">
        <p14:creationId xmlns:p14="http://schemas.microsoft.com/office/powerpoint/2010/main" val="150781235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2_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4AC7622-7716-503C-E49D-F5C5D416D301}"/>
              </a:ext>
            </a:extLst>
          </p:cNvPr>
          <p:cNvSpPr>
            <a:spLocks noGrp="1"/>
          </p:cNvSpPr>
          <p:nvPr>
            <p:ph type="dt" sz="half" idx="10"/>
          </p:nvPr>
        </p:nvSpPr>
        <p:spPr/>
        <p:txBody>
          <a:bodyPr/>
          <a:lstStyle>
            <a:lvl1pPr>
              <a:defRPr/>
            </a:lvl1pPr>
          </a:lstStyle>
          <a:p>
            <a:pPr>
              <a:defRPr/>
            </a:pPr>
            <a:fld id="{A001C022-ACDF-4107-A064-A5D816C19252}" type="datetimeFigureOut">
              <a:rPr lang="en-US"/>
              <a:pPr>
                <a:defRPr/>
              </a:pPr>
              <a:t>8/10/2023</a:t>
            </a:fld>
            <a:endParaRPr lang="en-US"/>
          </a:p>
        </p:txBody>
      </p:sp>
      <p:sp>
        <p:nvSpPr>
          <p:cNvPr id="5" name="Footer Placeholder 4">
            <a:extLst>
              <a:ext uri="{FF2B5EF4-FFF2-40B4-BE49-F238E27FC236}">
                <a16:creationId xmlns:a16="http://schemas.microsoft.com/office/drawing/2014/main" id="{1752EE4B-7A53-60DE-3D38-7EAB0B52D15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A01B9E4-E5B1-11B8-1707-56FA622A5ED0}"/>
              </a:ext>
            </a:extLst>
          </p:cNvPr>
          <p:cNvSpPr>
            <a:spLocks noGrp="1"/>
          </p:cNvSpPr>
          <p:nvPr>
            <p:ph type="sldNum" sz="quarter" idx="12"/>
          </p:nvPr>
        </p:nvSpPr>
        <p:spPr/>
        <p:txBody>
          <a:bodyPr/>
          <a:lstStyle>
            <a:lvl1pPr>
              <a:defRPr/>
            </a:lvl1pPr>
          </a:lstStyle>
          <a:p>
            <a:fld id="{CC48FCC8-5AD2-4116-B303-B924F60A863E}" type="slidenum">
              <a:rPr lang="en-US" altLang="en-US"/>
              <a:pPr/>
              <a:t>‹#›</a:t>
            </a:fld>
            <a:endParaRPr lang="en-US" altLang="en-US"/>
          </a:p>
        </p:txBody>
      </p:sp>
    </p:spTree>
    <p:extLst>
      <p:ext uri="{BB962C8B-B14F-4D97-AF65-F5344CB8AC3E}">
        <p14:creationId xmlns:p14="http://schemas.microsoft.com/office/powerpoint/2010/main" val="62788072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03DD984-4FD6-FE48-E822-A11C57B4EBF5}"/>
              </a:ext>
            </a:extLst>
          </p:cNvPr>
          <p:cNvSpPr>
            <a:spLocks noGrp="1"/>
          </p:cNvSpPr>
          <p:nvPr>
            <p:ph type="dt" sz="half" idx="10"/>
          </p:nvPr>
        </p:nvSpPr>
        <p:spPr/>
        <p:txBody>
          <a:bodyPr/>
          <a:lstStyle>
            <a:lvl1pPr>
              <a:defRPr/>
            </a:lvl1pPr>
          </a:lstStyle>
          <a:p>
            <a:pPr>
              <a:defRPr/>
            </a:pPr>
            <a:fld id="{9295B1A1-7E8A-49B6-83DA-4B6FB39850F6}" type="datetimeFigureOut">
              <a:rPr lang="en-US"/>
              <a:pPr>
                <a:defRPr/>
              </a:pPr>
              <a:t>8/10/2023</a:t>
            </a:fld>
            <a:endParaRPr lang="en-US"/>
          </a:p>
        </p:txBody>
      </p:sp>
      <p:sp>
        <p:nvSpPr>
          <p:cNvPr id="5" name="Footer Placeholder 4">
            <a:extLst>
              <a:ext uri="{FF2B5EF4-FFF2-40B4-BE49-F238E27FC236}">
                <a16:creationId xmlns:a16="http://schemas.microsoft.com/office/drawing/2014/main" id="{963A8E8D-2CEF-17F6-5C68-FF2B5ECB57D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0878826-F5DF-6A2B-DD73-5E711847F8EA}"/>
              </a:ext>
            </a:extLst>
          </p:cNvPr>
          <p:cNvSpPr>
            <a:spLocks noGrp="1"/>
          </p:cNvSpPr>
          <p:nvPr>
            <p:ph type="sldNum" sz="quarter" idx="12"/>
          </p:nvPr>
        </p:nvSpPr>
        <p:spPr/>
        <p:txBody>
          <a:bodyPr/>
          <a:lstStyle>
            <a:lvl1pPr>
              <a:defRPr/>
            </a:lvl1pPr>
          </a:lstStyle>
          <a:p>
            <a:fld id="{454BEF43-C198-4278-8381-3D04F1222ADF}" type="slidenum">
              <a:rPr lang="en-US" altLang="en-US"/>
              <a:pPr/>
              <a:t>‹#›</a:t>
            </a:fld>
            <a:endParaRPr lang="en-US" altLang="en-US"/>
          </a:p>
        </p:txBody>
      </p:sp>
    </p:spTree>
    <p:extLst>
      <p:ext uri="{BB962C8B-B14F-4D97-AF65-F5344CB8AC3E}">
        <p14:creationId xmlns:p14="http://schemas.microsoft.com/office/powerpoint/2010/main" val="1138476992"/>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4.xml"/><Relationship Id="rId1" Type="http://schemas.openxmlformats.org/officeDocument/2006/relationships/slideLayout" Target="../slideLayouts/slideLayout5.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4.jpeg"/><Relationship Id="rId5" Type="http://schemas.openxmlformats.org/officeDocument/2006/relationships/theme" Target="../theme/theme5.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5FD3789-D08B-6F3D-AD31-743CD25FD0D3}"/>
              </a:ext>
            </a:extLst>
          </p:cNvPr>
          <p:cNvSpPr>
            <a:spLocks noGrp="1"/>
          </p:cNvSpPr>
          <p:nvPr>
            <p:ph type="title"/>
          </p:nvPr>
        </p:nvSpPr>
        <p:spPr>
          <a:xfrm>
            <a:off x="1371600" y="247650"/>
            <a:ext cx="7772400" cy="1143000"/>
          </a:xfrm>
          <a:prstGeom prst="rect">
            <a:avLst/>
          </a:prstGeom>
        </p:spPr>
        <p:txBody>
          <a:bodyPr vert="horz" lIns="91440" tIns="45720" rIns="91440" bIns="45720" rtlCol="0" anchor="ctr">
            <a:noAutofit/>
            <a:scene3d>
              <a:camera prst="orthographicFront"/>
              <a:lightRig rig="threePt" dir="t"/>
            </a:scene3d>
            <a:sp3d contourW="6350" prstMaterial="metal">
              <a:bevelT w="25400" h="50800"/>
              <a:contourClr>
                <a:schemeClr val="accent1">
                  <a:lumMod val="75000"/>
                </a:schemeClr>
              </a:contourClr>
            </a:sp3d>
          </a:bodyPr>
          <a:lstStyle/>
          <a:p>
            <a:r>
              <a:rPr lang="en-US" dirty="0"/>
              <a:t>Master title style</a:t>
            </a:r>
          </a:p>
        </p:txBody>
      </p:sp>
      <p:sp>
        <p:nvSpPr>
          <p:cNvPr id="1027" name="Text Placeholder 2">
            <a:extLst>
              <a:ext uri="{FF2B5EF4-FFF2-40B4-BE49-F238E27FC236}">
                <a16:creationId xmlns:a16="http://schemas.microsoft.com/office/drawing/2014/main" id="{23787133-0F03-7156-0F33-345B048E096C}"/>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4083" r:id="rId1"/>
    <p:sldLayoutId id="2147484086" r:id="rId2"/>
  </p:sldLayoutIdLst>
  <p:transition/>
  <p:txStyles>
    <p:titleStyle>
      <a:lvl1pPr algn="ctr" rtl="0" eaLnBrk="0" fontAlgn="base" hangingPunct="0">
        <a:spcBef>
          <a:spcPct val="0"/>
        </a:spcBef>
        <a:spcAft>
          <a:spcPct val="0"/>
        </a:spcAft>
        <a:defRPr sz="4800" kern="1200">
          <a:gradFill>
            <a:gsLst>
              <a:gs pos="0">
                <a:schemeClr val="bg1"/>
              </a:gs>
              <a:gs pos="32000">
                <a:schemeClr val="accent1">
                  <a:lumMod val="40000"/>
                  <a:lumOff val="60000"/>
                </a:schemeClr>
              </a:gs>
              <a:gs pos="100000">
                <a:schemeClr val="bg1"/>
              </a:gs>
            </a:gsLst>
            <a:lin ang="5400000" scaled="0"/>
          </a:gradFill>
          <a:effectLst>
            <a:outerShdw blurRad="76200" dist="76200" dir="2820000" algn="ctr" rotWithShape="0">
              <a:schemeClr val="tx1"/>
            </a:outerShdw>
          </a:effectLst>
          <a:latin typeface="Times New Roman MT Extra Bold" pitchFamily="18" charset="0"/>
          <a:ea typeface="+mj-ea"/>
          <a:cs typeface="+mj-cs"/>
        </a:defRPr>
      </a:lvl1pPr>
      <a:lvl2pPr algn="ctr" rtl="0" eaLnBrk="0" fontAlgn="base" hangingPunct="0">
        <a:spcBef>
          <a:spcPct val="0"/>
        </a:spcBef>
        <a:spcAft>
          <a:spcPct val="0"/>
        </a:spcAft>
        <a:defRPr sz="4800">
          <a:solidFill>
            <a:schemeClr val="tx1"/>
          </a:solidFill>
          <a:latin typeface="Times New Roman MT Extra Bold" pitchFamily="18" charset="0"/>
        </a:defRPr>
      </a:lvl2pPr>
      <a:lvl3pPr algn="ctr" rtl="0" eaLnBrk="0" fontAlgn="base" hangingPunct="0">
        <a:spcBef>
          <a:spcPct val="0"/>
        </a:spcBef>
        <a:spcAft>
          <a:spcPct val="0"/>
        </a:spcAft>
        <a:defRPr sz="4800">
          <a:solidFill>
            <a:schemeClr val="tx1"/>
          </a:solidFill>
          <a:latin typeface="Times New Roman MT Extra Bold" pitchFamily="18" charset="0"/>
        </a:defRPr>
      </a:lvl3pPr>
      <a:lvl4pPr algn="ctr" rtl="0" eaLnBrk="0" fontAlgn="base" hangingPunct="0">
        <a:spcBef>
          <a:spcPct val="0"/>
        </a:spcBef>
        <a:spcAft>
          <a:spcPct val="0"/>
        </a:spcAft>
        <a:defRPr sz="4800">
          <a:solidFill>
            <a:schemeClr val="tx1"/>
          </a:solidFill>
          <a:latin typeface="Times New Roman MT Extra Bold" pitchFamily="18" charset="0"/>
        </a:defRPr>
      </a:lvl4pPr>
      <a:lvl5pPr algn="ctr" rtl="0" eaLnBrk="0" fontAlgn="base" hangingPunct="0">
        <a:spcBef>
          <a:spcPct val="0"/>
        </a:spcBef>
        <a:spcAft>
          <a:spcPct val="0"/>
        </a:spcAft>
        <a:defRPr sz="4800">
          <a:solidFill>
            <a:schemeClr val="tx1"/>
          </a:solidFill>
          <a:latin typeface="Times New Roman MT Extra Bold" pitchFamily="18" charset="0"/>
        </a:defRPr>
      </a:lvl5pPr>
      <a:lvl6pPr marL="457200" algn="ctr" rtl="0" fontAlgn="base">
        <a:spcBef>
          <a:spcPct val="0"/>
        </a:spcBef>
        <a:spcAft>
          <a:spcPct val="0"/>
        </a:spcAft>
        <a:defRPr sz="4800">
          <a:solidFill>
            <a:schemeClr val="tx1"/>
          </a:solidFill>
          <a:latin typeface="Times New Roman MT Extra Bold" pitchFamily="18" charset="0"/>
        </a:defRPr>
      </a:lvl6pPr>
      <a:lvl7pPr marL="914400" algn="ctr" rtl="0" fontAlgn="base">
        <a:spcBef>
          <a:spcPct val="0"/>
        </a:spcBef>
        <a:spcAft>
          <a:spcPct val="0"/>
        </a:spcAft>
        <a:defRPr sz="4800">
          <a:solidFill>
            <a:schemeClr val="tx1"/>
          </a:solidFill>
          <a:latin typeface="Times New Roman MT Extra Bold" pitchFamily="18" charset="0"/>
        </a:defRPr>
      </a:lvl7pPr>
      <a:lvl8pPr marL="1371600" algn="ctr" rtl="0" fontAlgn="base">
        <a:spcBef>
          <a:spcPct val="0"/>
        </a:spcBef>
        <a:spcAft>
          <a:spcPct val="0"/>
        </a:spcAft>
        <a:defRPr sz="4800">
          <a:solidFill>
            <a:schemeClr val="tx1"/>
          </a:solidFill>
          <a:latin typeface="Times New Roman MT Extra Bold" pitchFamily="18" charset="0"/>
        </a:defRPr>
      </a:lvl8pPr>
      <a:lvl9pPr marL="1828800" algn="ctr" rtl="0" fontAlgn="base">
        <a:spcBef>
          <a:spcPct val="0"/>
        </a:spcBef>
        <a:spcAft>
          <a:spcPct val="0"/>
        </a:spcAft>
        <a:defRPr sz="4800">
          <a:solidFill>
            <a:schemeClr val="tx1"/>
          </a:solidFill>
          <a:latin typeface="Times New Roman MT Extra Bold" pitchFamily="18"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en-US" sz="4400" b="1" kern="1200" dirty="0">
          <a:solidFill>
            <a:srgbClr val="12357C"/>
          </a:solidFill>
          <a:latin typeface="Arial Narrow" pitchFamily="34" charset="0"/>
          <a:ea typeface="Dotum" pitchFamily="34" charset="-127"/>
          <a:cs typeface="MV Boli" pitchFamily="2"/>
        </a:defRPr>
      </a:lvl1pPr>
      <a:lvl2pPr marL="742950" indent="-285750" algn="l" rtl="0" eaLnBrk="0" fontAlgn="base" hangingPunct="0">
        <a:spcBef>
          <a:spcPct val="20000"/>
        </a:spcBef>
        <a:spcAft>
          <a:spcPct val="0"/>
        </a:spcAft>
        <a:buFont typeface="Arial" panose="020B0604020202020204" pitchFamily="34" charset="0"/>
        <a:buChar char="–"/>
        <a:defRPr lang="en-US" sz="3200" b="1" kern="1200" dirty="0">
          <a:solidFill>
            <a:srgbClr val="2B4A81"/>
          </a:solidFill>
          <a:latin typeface="+mn-lt"/>
          <a:ea typeface="Dotum" pitchFamily="34" charset="-127"/>
          <a:cs typeface="+mn-cs"/>
        </a:defRPr>
      </a:lvl2pPr>
      <a:lvl3pPr marL="1143000" indent="-228600" algn="l" rtl="0" eaLnBrk="0" fontAlgn="base" hangingPunct="0">
        <a:spcBef>
          <a:spcPct val="20000"/>
        </a:spcBef>
        <a:spcAft>
          <a:spcPct val="0"/>
        </a:spcAft>
        <a:buFont typeface="Arial" panose="020B0604020202020204" pitchFamily="34" charset="0"/>
        <a:buChar char="•"/>
        <a:defRPr lang="en-US" sz="2800" b="1" kern="1200" dirty="0">
          <a:solidFill>
            <a:srgbClr val="2B4A81"/>
          </a:solidFill>
          <a:latin typeface="+mn-lt"/>
          <a:ea typeface="Dotum" pitchFamily="34" charset="-127"/>
          <a:cs typeface="+mn-cs"/>
        </a:defRPr>
      </a:lvl3pPr>
      <a:lvl4pPr marL="1600200" indent="-228600" algn="l" rtl="0" eaLnBrk="0" fontAlgn="base" hangingPunct="0">
        <a:spcBef>
          <a:spcPct val="20000"/>
        </a:spcBef>
        <a:spcAft>
          <a:spcPct val="0"/>
        </a:spcAft>
        <a:buFont typeface="Arial" panose="020B0604020202020204" pitchFamily="34" charset="0"/>
        <a:buChar char="–"/>
        <a:defRPr lang="en-US" sz="2400" b="1" kern="1200" dirty="0">
          <a:solidFill>
            <a:srgbClr val="2B4A81"/>
          </a:solidFill>
          <a:latin typeface="+mn-lt"/>
          <a:ea typeface="Dotum" pitchFamily="34" charset="-127"/>
          <a:cs typeface="+mn-cs"/>
        </a:defRPr>
      </a:lvl4pPr>
      <a:lvl5pPr marL="2057400" indent="-228600" algn="l" rtl="0" eaLnBrk="0" fontAlgn="base" hangingPunct="0">
        <a:spcBef>
          <a:spcPct val="20000"/>
        </a:spcBef>
        <a:spcAft>
          <a:spcPct val="0"/>
        </a:spcAft>
        <a:buFont typeface="Arial" panose="020B0604020202020204" pitchFamily="34" charset="0"/>
        <a:buChar char="»"/>
        <a:defRPr lang="en-US" sz="2400" b="1" kern="1200" dirty="0">
          <a:solidFill>
            <a:srgbClr val="2B4A81"/>
          </a:solidFill>
          <a:latin typeface="+mn-lt"/>
          <a:ea typeface="Dotum" pitchFamily="34" charset="-127"/>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F6568B-DEEF-F0D0-018A-FA9421D06349}"/>
              </a:ext>
            </a:extLst>
          </p:cNvPr>
          <p:cNvSpPr>
            <a:spLocks noGrp="1"/>
          </p:cNvSpPr>
          <p:nvPr>
            <p:ph type="title"/>
          </p:nvPr>
        </p:nvSpPr>
        <p:spPr>
          <a:xfrm>
            <a:off x="1371600" y="247650"/>
            <a:ext cx="7772400" cy="1143000"/>
          </a:xfrm>
          <a:prstGeom prst="rect">
            <a:avLst/>
          </a:prstGeom>
        </p:spPr>
        <p:txBody>
          <a:bodyPr vert="horz" lIns="91440" tIns="45720" rIns="91440" bIns="45720" rtlCol="0" anchor="ctr">
            <a:noAutofit/>
            <a:scene3d>
              <a:camera prst="orthographicFront"/>
              <a:lightRig rig="threePt" dir="t"/>
            </a:scene3d>
            <a:sp3d contourW="6350" prstMaterial="metal">
              <a:bevelT w="25400" h="50800"/>
              <a:contourClr>
                <a:schemeClr val="accent1">
                  <a:lumMod val="75000"/>
                </a:schemeClr>
              </a:contourClr>
            </a:sp3d>
          </a:bodyPr>
          <a:lstStyle/>
          <a:p>
            <a:r>
              <a:rPr lang="en-US" dirty="0"/>
              <a:t>Master title style</a:t>
            </a:r>
          </a:p>
        </p:txBody>
      </p:sp>
      <p:sp>
        <p:nvSpPr>
          <p:cNvPr id="2051" name="Text Placeholder 2">
            <a:extLst>
              <a:ext uri="{FF2B5EF4-FFF2-40B4-BE49-F238E27FC236}">
                <a16:creationId xmlns:a16="http://schemas.microsoft.com/office/drawing/2014/main" id="{E3A006FC-9497-3AF4-E600-9F84FCE6344B}"/>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9D2625F5-9EA8-2783-6846-1371BBB696FF}"/>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A8772FEB-B4AD-4818-AE79-467C828425A9}" type="datetimeFigureOut">
              <a:rPr lang="en-US"/>
              <a:pPr>
                <a:defRPr/>
              </a:pPr>
              <a:t>8/10/2023</a:t>
            </a:fld>
            <a:endParaRPr lang="en-US"/>
          </a:p>
        </p:txBody>
      </p:sp>
      <p:sp>
        <p:nvSpPr>
          <p:cNvPr id="5" name="Footer Placeholder 4">
            <a:extLst>
              <a:ext uri="{FF2B5EF4-FFF2-40B4-BE49-F238E27FC236}">
                <a16:creationId xmlns:a16="http://schemas.microsoft.com/office/drawing/2014/main" id="{05EFA975-85D6-666A-CAF8-E41611859C5A}"/>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02CA1729-4E53-3305-4354-6E6FD16E016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0C89ECD7-914F-4BC9-A8EB-79E1745E2AF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084" r:id="rId1"/>
  </p:sldLayoutIdLst>
  <p:transition/>
  <p:txStyles>
    <p:titleStyle>
      <a:lvl1pPr algn="ctr" rtl="0" eaLnBrk="0" fontAlgn="base" hangingPunct="0">
        <a:spcBef>
          <a:spcPct val="0"/>
        </a:spcBef>
        <a:spcAft>
          <a:spcPct val="0"/>
        </a:spcAft>
        <a:defRPr sz="4200" kern="1200">
          <a:gradFill>
            <a:gsLst>
              <a:gs pos="0">
                <a:schemeClr val="bg1"/>
              </a:gs>
              <a:gs pos="32000">
                <a:schemeClr val="accent1">
                  <a:lumMod val="40000"/>
                  <a:lumOff val="60000"/>
                </a:schemeClr>
              </a:gs>
              <a:gs pos="100000">
                <a:schemeClr val="bg1"/>
              </a:gs>
            </a:gsLst>
            <a:lin ang="5400000" scaled="0"/>
          </a:gradFill>
          <a:effectLst>
            <a:outerShdw blurRad="76200" dist="76200" dir="2820000" algn="ctr" rotWithShape="0">
              <a:schemeClr val="tx1"/>
            </a:outerShdw>
          </a:effectLst>
          <a:latin typeface="Arial Black" pitchFamily="34" charset="0"/>
          <a:ea typeface="+mj-ea"/>
          <a:cs typeface="+mj-cs"/>
        </a:defRPr>
      </a:lvl1pPr>
      <a:lvl2pPr algn="ctr" rtl="0" eaLnBrk="0" fontAlgn="base" hangingPunct="0">
        <a:spcBef>
          <a:spcPct val="0"/>
        </a:spcBef>
        <a:spcAft>
          <a:spcPct val="0"/>
        </a:spcAft>
        <a:defRPr sz="4200">
          <a:solidFill>
            <a:schemeClr val="tx1"/>
          </a:solidFill>
          <a:latin typeface="Arial Black" pitchFamily="34" charset="0"/>
        </a:defRPr>
      </a:lvl2pPr>
      <a:lvl3pPr algn="ctr" rtl="0" eaLnBrk="0" fontAlgn="base" hangingPunct="0">
        <a:spcBef>
          <a:spcPct val="0"/>
        </a:spcBef>
        <a:spcAft>
          <a:spcPct val="0"/>
        </a:spcAft>
        <a:defRPr sz="4200">
          <a:solidFill>
            <a:schemeClr val="tx1"/>
          </a:solidFill>
          <a:latin typeface="Arial Black" pitchFamily="34" charset="0"/>
        </a:defRPr>
      </a:lvl3pPr>
      <a:lvl4pPr algn="ctr" rtl="0" eaLnBrk="0" fontAlgn="base" hangingPunct="0">
        <a:spcBef>
          <a:spcPct val="0"/>
        </a:spcBef>
        <a:spcAft>
          <a:spcPct val="0"/>
        </a:spcAft>
        <a:defRPr sz="4200">
          <a:solidFill>
            <a:schemeClr val="tx1"/>
          </a:solidFill>
          <a:latin typeface="Arial Black" pitchFamily="34" charset="0"/>
        </a:defRPr>
      </a:lvl4pPr>
      <a:lvl5pPr algn="ctr" rtl="0" eaLnBrk="0" fontAlgn="base" hangingPunct="0">
        <a:spcBef>
          <a:spcPct val="0"/>
        </a:spcBef>
        <a:spcAft>
          <a:spcPct val="0"/>
        </a:spcAft>
        <a:defRPr sz="4200">
          <a:solidFill>
            <a:schemeClr val="tx1"/>
          </a:solidFill>
          <a:latin typeface="Arial Black" pitchFamily="34" charset="0"/>
        </a:defRPr>
      </a:lvl5pPr>
      <a:lvl6pPr marL="457200" algn="ctr" rtl="0" fontAlgn="base">
        <a:spcBef>
          <a:spcPct val="0"/>
        </a:spcBef>
        <a:spcAft>
          <a:spcPct val="0"/>
        </a:spcAft>
        <a:defRPr sz="4200">
          <a:solidFill>
            <a:schemeClr val="tx1"/>
          </a:solidFill>
          <a:latin typeface="Arial Black" pitchFamily="34" charset="0"/>
        </a:defRPr>
      </a:lvl6pPr>
      <a:lvl7pPr marL="914400" algn="ctr" rtl="0" fontAlgn="base">
        <a:spcBef>
          <a:spcPct val="0"/>
        </a:spcBef>
        <a:spcAft>
          <a:spcPct val="0"/>
        </a:spcAft>
        <a:defRPr sz="4200">
          <a:solidFill>
            <a:schemeClr val="tx1"/>
          </a:solidFill>
          <a:latin typeface="Arial Black" pitchFamily="34" charset="0"/>
        </a:defRPr>
      </a:lvl7pPr>
      <a:lvl8pPr marL="1371600" algn="ctr" rtl="0" fontAlgn="base">
        <a:spcBef>
          <a:spcPct val="0"/>
        </a:spcBef>
        <a:spcAft>
          <a:spcPct val="0"/>
        </a:spcAft>
        <a:defRPr sz="4200">
          <a:solidFill>
            <a:schemeClr val="tx1"/>
          </a:solidFill>
          <a:latin typeface="Arial Black" pitchFamily="34" charset="0"/>
        </a:defRPr>
      </a:lvl8pPr>
      <a:lvl9pPr marL="1828800" algn="ctr" rtl="0" fontAlgn="base">
        <a:spcBef>
          <a:spcPct val="0"/>
        </a:spcBef>
        <a:spcAft>
          <a:spcPct val="0"/>
        </a:spcAft>
        <a:defRPr sz="4200">
          <a:solidFill>
            <a:schemeClr val="tx1"/>
          </a:solidFill>
          <a:latin typeface="Arial Black"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en-US" sz="4400" b="1" kern="1200" dirty="0">
          <a:solidFill>
            <a:srgbClr val="12357C"/>
          </a:solidFill>
          <a:latin typeface="Arial Narrow" pitchFamily="34" charset="0"/>
          <a:ea typeface="Dotum" pitchFamily="34" charset="-127"/>
          <a:cs typeface="MV Boli" pitchFamily="2"/>
        </a:defRPr>
      </a:lvl1pPr>
      <a:lvl2pPr marL="742950" indent="-285750" algn="l" rtl="0" eaLnBrk="0" fontAlgn="base" hangingPunct="0">
        <a:spcBef>
          <a:spcPct val="20000"/>
        </a:spcBef>
        <a:spcAft>
          <a:spcPct val="0"/>
        </a:spcAft>
        <a:buFont typeface="Arial" panose="020B0604020202020204" pitchFamily="34" charset="0"/>
        <a:buChar char="–"/>
        <a:defRPr lang="en-US" sz="3200" b="1" kern="1200" dirty="0">
          <a:solidFill>
            <a:srgbClr val="2B4A81"/>
          </a:solidFill>
          <a:latin typeface="+mn-lt"/>
          <a:ea typeface="Dotum" pitchFamily="34" charset="-127"/>
          <a:cs typeface="+mn-cs"/>
        </a:defRPr>
      </a:lvl2pPr>
      <a:lvl3pPr marL="1143000" indent="-228600" algn="l" rtl="0" eaLnBrk="0" fontAlgn="base" hangingPunct="0">
        <a:spcBef>
          <a:spcPct val="20000"/>
        </a:spcBef>
        <a:spcAft>
          <a:spcPct val="0"/>
        </a:spcAft>
        <a:buFont typeface="Arial" panose="020B0604020202020204" pitchFamily="34" charset="0"/>
        <a:buChar char="•"/>
        <a:defRPr lang="en-US" sz="2800" b="1" kern="1200" dirty="0">
          <a:solidFill>
            <a:srgbClr val="2B4A81"/>
          </a:solidFill>
          <a:latin typeface="+mn-lt"/>
          <a:ea typeface="Dotum" pitchFamily="34" charset="-127"/>
          <a:cs typeface="+mn-cs"/>
        </a:defRPr>
      </a:lvl3pPr>
      <a:lvl4pPr marL="1600200" indent="-228600" algn="l" rtl="0" eaLnBrk="0" fontAlgn="base" hangingPunct="0">
        <a:spcBef>
          <a:spcPct val="20000"/>
        </a:spcBef>
        <a:spcAft>
          <a:spcPct val="0"/>
        </a:spcAft>
        <a:buFont typeface="Arial" panose="020B0604020202020204" pitchFamily="34" charset="0"/>
        <a:buChar char="–"/>
        <a:defRPr lang="en-US" sz="2400" b="1" kern="1200" dirty="0">
          <a:solidFill>
            <a:srgbClr val="2B4A81"/>
          </a:solidFill>
          <a:latin typeface="+mn-lt"/>
          <a:ea typeface="Dotum" pitchFamily="34" charset="-127"/>
          <a:cs typeface="+mn-cs"/>
        </a:defRPr>
      </a:lvl4pPr>
      <a:lvl5pPr marL="2057400" indent="-228600" algn="l" rtl="0" eaLnBrk="0" fontAlgn="base" hangingPunct="0">
        <a:spcBef>
          <a:spcPct val="20000"/>
        </a:spcBef>
        <a:spcAft>
          <a:spcPct val="0"/>
        </a:spcAft>
        <a:buFont typeface="Arial" panose="020B0604020202020204" pitchFamily="34" charset="0"/>
        <a:buChar char="»"/>
        <a:defRPr lang="en-US" sz="2400" b="1" kern="1200" dirty="0">
          <a:solidFill>
            <a:srgbClr val="2B4A81"/>
          </a:solidFill>
          <a:latin typeface="+mn-lt"/>
          <a:ea typeface="Dotum" pitchFamily="34" charset="-127"/>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76F0C0-5096-4078-5DC5-3F00AC2899CB}"/>
              </a:ext>
            </a:extLst>
          </p:cNvPr>
          <p:cNvSpPr>
            <a:spLocks noGrp="1"/>
          </p:cNvSpPr>
          <p:nvPr>
            <p:ph type="title"/>
          </p:nvPr>
        </p:nvSpPr>
        <p:spPr>
          <a:xfrm>
            <a:off x="1371600" y="238125"/>
            <a:ext cx="7772400" cy="1143000"/>
          </a:xfrm>
          <a:prstGeom prst="rect">
            <a:avLst/>
          </a:prstGeom>
        </p:spPr>
        <p:txBody>
          <a:bodyPr vert="horz" lIns="91440" tIns="45720" rIns="91440" bIns="45720" rtlCol="0" anchor="ctr">
            <a:normAutofit/>
            <a:scene3d>
              <a:camera prst="orthographicFront"/>
              <a:lightRig rig="threePt" dir="t"/>
            </a:scene3d>
            <a:sp3d contourW="6350" prstMaterial="metal">
              <a:bevelT w="25400" h="50800"/>
              <a:contourClr>
                <a:schemeClr val="accent1">
                  <a:lumMod val="75000"/>
                </a:schemeClr>
              </a:contourClr>
            </a:sp3d>
          </a:bodyPr>
          <a:lstStyle/>
          <a:p>
            <a:r>
              <a:rPr lang="en-US" dirty="0"/>
              <a:t>Behavioral Style Grid</a:t>
            </a:r>
          </a:p>
        </p:txBody>
      </p:sp>
    </p:spTree>
  </p:cSld>
  <p:clrMap bg1="lt1" tx1="dk1" bg2="lt2" tx2="dk2" accent1="accent1" accent2="accent2" accent3="accent3" accent4="accent4" accent5="accent5" accent6="accent6" hlink="hlink" folHlink="folHlink"/>
  <p:sldLayoutIdLst>
    <p:sldLayoutId id="2147484087" r:id="rId1"/>
  </p:sldLayoutIdLst>
  <p:transition/>
  <p:txStyles>
    <p:titleStyle>
      <a:lvl1pPr algn="ctr" rtl="0" eaLnBrk="0" fontAlgn="base" hangingPunct="0">
        <a:spcBef>
          <a:spcPct val="0"/>
        </a:spcBef>
        <a:spcAft>
          <a:spcPct val="0"/>
        </a:spcAft>
        <a:defRPr sz="4200" kern="1200">
          <a:gradFill>
            <a:gsLst>
              <a:gs pos="0">
                <a:schemeClr val="bg1"/>
              </a:gs>
              <a:gs pos="32000">
                <a:schemeClr val="accent1">
                  <a:lumMod val="40000"/>
                  <a:lumOff val="60000"/>
                </a:schemeClr>
              </a:gs>
              <a:gs pos="100000">
                <a:schemeClr val="bg1"/>
              </a:gs>
            </a:gsLst>
            <a:lin ang="5400000" scaled="0"/>
          </a:gradFill>
          <a:effectLst>
            <a:outerShdw blurRad="76200" dist="76200" dir="2820000" algn="ctr" rotWithShape="0">
              <a:schemeClr val="tx1"/>
            </a:outerShdw>
          </a:effectLst>
          <a:latin typeface="Arial Black" pitchFamily="34" charset="0"/>
          <a:ea typeface="+mj-ea"/>
          <a:cs typeface="+mj-cs"/>
        </a:defRPr>
      </a:lvl1pPr>
      <a:lvl2pPr algn="ctr" rtl="0" eaLnBrk="0" fontAlgn="base" hangingPunct="0">
        <a:spcBef>
          <a:spcPct val="0"/>
        </a:spcBef>
        <a:spcAft>
          <a:spcPct val="0"/>
        </a:spcAft>
        <a:defRPr sz="4200">
          <a:solidFill>
            <a:schemeClr val="tx1"/>
          </a:solidFill>
          <a:latin typeface="Arial Black" pitchFamily="34" charset="0"/>
        </a:defRPr>
      </a:lvl2pPr>
      <a:lvl3pPr algn="ctr" rtl="0" eaLnBrk="0" fontAlgn="base" hangingPunct="0">
        <a:spcBef>
          <a:spcPct val="0"/>
        </a:spcBef>
        <a:spcAft>
          <a:spcPct val="0"/>
        </a:spcAft>
        <a:defRPr sz="4200">
          <a:solidFill>
            <a:schemeClr val="tx1"/>
          </a:solidFill>
          <a:latin typeface="Arial Black" pitchFamily="34" charset="0"/>
        </a:defRPr>
      </a:lvl3pPr>
      <a:lvl4pPr algn="ctr" rtl="0" eaLnBrk="0" fontAlgn="base" hangingPunct="0">
        <a:spcBef>
          <a:spcPct val="0"/>
        </a:spcBef>
        <a:spcAft>
          <a:spcPct val="0"/>
        </a:spcAft>
        <a:defRPr sz="4200">
          <a:solidFill>
            <a:schemeClr val="tx1"/>
          </a:solidFill>
          <a:latin typeface="Arial Black" pitchFamily="34" charset="0"/>
        </a:defRPr>
      </a:lvl4pPr>
      <a:lvl5pPr algn="ctr" rtl="0" eaLnBrk="0" fontAlgn="base" hangingPunct="0">
        <a:spcBef>
          <a:spcPct val="0"/>
        </a:spcBef>
        <a:spcAft>
          <a:spcPct val="0"/>
        </a:spcAft>
        <a:defRPr sz="4200">
          <a:solidFill>
            <a:schemeClr val="tx1"/>
          </a:solidFill>
          <a:latin typeface="Arial Black" pitchFamily="34" charset="0"/>
        </a:defRPr>
      </a:lvl5pPr>
      <a:lvl6pPr marL="457200" algn="ctr" rtl="0" fontAlgn="base">
        <a:spcBef>
          <a:spcPct val="0"/>
        </a:spcBef>
        <a:spcAft>
          <a:spcPct val="0"/>
        </a:spcAft>
        <a:defRPr sz="4200">
          <a:solidFill>
            <a:schemeClr val="tx1"/>
          </a:solidFill>
          <a:latin typeface="Arial Black" pitchFamily="34" charset="0"/>
        </a:defRPr>
      </a:lvl6pPr>
      <a:lvl7pPr marL="914400" algn="ctr" rtl="0" fontAlgn="base">
        <a:spcBef>
          <a:spcPct val="0"/>
        </a:spcBef>
        <a:spcAft>
          <a:spcPct val="0"/>
        </a:spcAft>
        <a:defRPr sz="4200">
          <a:solidFill>
            <a:schemeClr val="tx1"/>
          </a:solidFill>
          <a:latin typeface="Arial Black" pitchFamily="34" charset="0"/>
        </a:defRPr>
      </a:lvl7pPr>
      <a:lvl8pPr marL="1371600" algn="ctr" rtl="0" fontAlgn="base">
        <a:spcBef>
          <a:spcPct val="0"/>
        </a:spcBef>
        <a:spcAft>
          <a:spcPct val="0"/>
        </a:spcAft>
        <a:defRPr sz="4200">
          <a:solidFill>
            <a:schemeClr val="tx1"/>
          </a:solidFill>
          <a:latin typeface="Arial Black" pitchFamily="34" charset="0"/>
        </a:defRPr>
      </a:lvl8pPr>
      <a:lvl9pPr marL="1828800" algn="ctr" rtl="0" fontAlgn="base">
        <a:spcBef>
          <a:spcPct val="0"/>
        </a:spcBef>
        <a:spcAft>
          <a:spcPct val="0"/>
        </a:spcAft>
        <a:defRPr sz="4200">
          <a:solidFill>
            <a:schemeClr val="tx1"/>
          </a:solidFill>
          <a:latin typeface="Arial Black"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rgbClr val="12357C"/>
          </a:solidFill>
          <a:latin typeface="Calisto MT" pitchFamily="18" charset="0"/>
          <a:ea typeface="Dotum" pitchFamily="34" charset="-127"/>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Dotum" pitchFamily="34" charset="-127"/>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Dotum" pitchFamily="34" charset="-127"/>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Dotum" pitchFamily="34" charset="-127"/>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Dotum" pitchFamily="34" charset="-127"/>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044304-637E-9651-E53A-3D041DD94B7F}"/>
              </a:ext>
            </a:extLst>
          </p:cNvPr>
          <p:cNvSpPr>
            <a:spLocks noGrp="1"/>
          </p:cNvSpPr>
          <p:nvPr>
            <p:ph type="title"/>
          </p:nvPr>
        </p:nvSpPr>
        <p:spPr>
          <a:xfrm>
            <a:off x="1371600" y="238125"/>
            <a:ext cx="7772400" cy="1143000"/>
          </a:xfrm>
          <a:prstGeom prst="rect">
            <a:avLst/>
          </a:prstGeom>
        </p:spPr>
        <p:txBody>
          <a:bodyPr vert="horz" lIns="91440" tIns="45720" rIns="91440" bIns="45720" rtlCol="0" anchor="ctr">
            <a:normAutofit/>
            <a:scene3d>
              <a:camera prst="orthographicFront"/>
              <a:lightRig rig="threePt" dir="t"/>
            </a:scene3d>
            <a:sp3d contourW="6350" prstMaterial="metal">
              <a:bevelT w="25400" h="50800"/>
              <a:contourClr>
                <a:schemeClr val="accent1">
                  <a:lumMod val="75000"/>
                </a:schemeClr>
              </a:contourClr>
            </a:sp3d>
          </a:bodyPr>
          <a:lstStyle/>
          <a:p>
            <a:r>
              <a:rPr lang="en-US" dirty="0"/>
              <a:t>Behavioral Style Grid</a:t>
            </a:r>
          </a:p>
        </p:txBody>
      </p:sp>
    </p:spTree>
  </p:cSld>
  <p:clrMap bg1="lt1" tx1="dk1" bg2="lt2" tx2="dk2" accent1="accent1" accent2="accent2" accent3="accent3" accent4="accent4" accent5="accent5" accent6="accent6" hlink="hlink" folHlink="folHlink"/>
  <p:sldLayoutIdLst>
    <p:sldLayoutId id="2147484088" r:id="rId1"/>
  </p:sldLayoutIdLst>
  <p:transition/>
  <p:txStyles>
    <p:titleStyle>
      <a:lvl1pPr algn="ctr" rtl="0" eaLnBrk="0" fontAlgn="base" hangingPunct="0">
        <a:spcBef>
          <a:spcPct val="0"/>
        </a:spcBef>
        <a:spcAft>
          <a:spcPct val="0"/>
        </a:spcAft>
        <a:defRPr sz="4200" kern="1200">
          <a:gradFill>
            <a:gsLst>
              <a:gs pos="0">
                <a:schemeClr val="bg1"/>
              </a:gs>
              <a:gs pos="32000">
                <a:schemeClr val="accent1">
                  <a:lumMod val="40000"/>
                  <a:lumOff val="60000"/>
                </a:schemeClr>
              </a:gs>
              <a:gs pos="100000">
                <a:schemeClr val="bg1"/>
              </a:gs>
            </a:gsLst>
            <a:lin ang="5400000" scaled="0"/>
          </a:gradFill>
          <a:effectLst>
            <a:outerShdw blurRad="76200" dist="76200" dir="2820000" algn="ctr" rotWithShape="0">
              <a:schemeClr val="tx1"/>
            </a:outerShdw>
          </a:effectLst>
          <a:latin typeface="Arial Black" pitchFamily="34" charset="0"/>
          <a:ea typeface="+mj-ea"/>
          <a:cs typeface="+mj-cs"/>
        </a:defRPr>
      </a:lvl1pPr>
      <a:lvl2pPr algn="ctr" rtl="0" eaLnBrk="0" fontAlgn="base" hangingPunct="0">
        <a:spcBef>
          <a:spcPct val="0"/>
        </a:spcBef>
        <a:spcAft>
          <a:spcPct val="0"/>
        </a:spcAft>
        <a:defRPr sz="4200">
          <a:solidFill>
            <a:schemeClr val="tx1"/>
          </a:solidFill>
          <a:latin typeface="Arial Black" pitchFamily="34" charset="0"/>
        </a:defRPr>
      </a:lvl2pPr>
      <a:lvl3pPr algn="ctr" rtl="0" eaLnBrk="0" fontAlgn="base" hangingPunct="0">
        <a:spcBef>
          <a:spcPct val="0"/>
        </a:spcBef>
        <a:spcAft>
          <a:spcPct val="0"/>
        </a:spcAft>
        <a:defRPr sz="4200">
          <a:solidFill>
            <a:schemeClr val="tx1"/>
          </a:solidFill>
          <a:latin typeface="Arial Black" pitchFamily="34" charset="0"/>
        </a:defRPr>
      </a:lvl3pPr>
      <a:lvl4pPr algn="ctr" rtl="0" eaLnBrk="0" fontAlgn="base" hangingPunct="0">
        <a:spcBef>
          <a:spcPct val="0"/>
        </a:spcBef>
        <a:spcAft>
          <a:spcPct val="0"/>
        </a:spcAft>
        <a:defRPr sz="4200">
          <a:solidFill>
            <a:schemeClr val="tx1"/>
          </a:solidFill>
          <a:latin typeface="Arial Black" pitchFamily="34" charset="0"/>
        </a:defRPr>
      </a:lvl4pPr>
      <a:lvl5pPr algn="ctr" rtl="0" eaLnBrk="0" fontAlgn="base" hangingPunct="0">
        <a:spcBef>
          <a:spcPct val="0"/>
        </a:spcBef>
        <a:spcAft>
          <a:spcPct val="0"/>
        </a:spcAft>
        <a:defRPr sz="4200">
          <a:solidFill>
            <a:schemeClr val="tx1"/>
          </a:solidFill>
          <a:latin typeface="Arial Black" pitchFamily="34" charset="0"/>
        </a:defRPr>
      </a:lvl5pPr>
      <a:lvl6pPr marL="457200" algn="ctr" rtl="0" fontAlgn="base">
        <a:spcBef>
          <a:spcPct val="0"/>
        </a:spcBef>
        <a:spcAft>
          <a:spcPct val="0"/>
        </a:spcAft>
        <a:defRPr sz="4200">
          <a:solidFill>
            <a:schemeClr val="tx1"/>
          </a:solidFill>
          <a:latin typeface="Arial Black" pitchFamily="34" charset="0"/>
        </a:defRPr>
      </a:lvl6pPr>
      <a:lvl7pPr marL="914400" algn="ctr" rtl="0" fontAlgn="base">
        <a:spcBef>
          <a:spcPct val="0"/>
        </a:spcBef>
        <a:spcAft>
          <a:spcPct val="0"/>
        </a:spcAft>
        <a:defRPr sz="4200">
          <a:solidFill>
            <a:schemeClr val="tx1"/>
          </a:solidFill>
          <a:latin typeface="Arial Black" pitchFamily="34" charset="0"/>
        </a:defRPr>
      </a:lvl7pPr>
      <a:lvl8pPr marL="1371600" algn="ctr" rtl="0" fontAlgn="base">
        <a:spcBef>
          <a:spcPct val="0"/>
        </a:spcBef>
        <a:spcAft>
          <a:spcPct val="0"/>
        </a:spcAft>
        <a:defRPr sz="4200">
          <a:solidFill>
            <a:schemeClr val="tx1"/>
          </a:solidFill>
          <a:latin typeface="Arial Black" pitchFamily="34" charset="0"/>
        </a:defRPr>
      </a:lvl8pPr>
      <a:lvl9pPr marL="1828800" algn="ctr" rtl="0" fontAlgn="base">
        <a:spcBef>
          <a:spcPct val="0"/>
        </a:spcBef>
        <a:spcAft>
          <a:spcPct val="0"/>
        </a:spcAft>
        <a:defRPr sz="4200">
          <a:solidFill>
            <a:schemeClr val="tx1"/>
          </a:solidFill>
          <a:latin typeface="Arial Black"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rgbClr val="12357C"/>
          </a:solidFill>
          <a:latin typeface="Calisto MT" pitchFamily="18" charset="0"/>
          <a:ea typeface="Dotum" pitchFamily="34" charset="-127"/>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Dotum" pitchFamily="34" charset="-127"/>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Dotum" pitchFamily="34" charset="-127"/>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Dotum" pitchFamily="34" charset="-127"/>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Dotum" pitchFamily="34" charset="-127"/>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6"/>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1D5132-7C9A-5DE6-70EA-1390B1ABA987}"/>
              </a:ext>
            </a:extLst>
          </p:cNvPr>
          <p:cNvSpPr>
            <a:spLocks noGrp="1"/>
          </p:cNvSpPr>
          <p:nvPr>
            <p:ph type="title"/>
          </p:nvPr>
        </p:nvSpPr>
        <p:spPr>
          <a:xfrm>
            <a:off x="1371600" y="238125"/>
            <a:ext cx="7772400" cy="1143000"/>
          </a:xfrm>
          <a:prstGeom prst="rect">
            <a:avLst/>
          </a:prstGeom>
        </p:spPr>
        <p:txBody>
          <a:bodyPr vert="horz" lIns="91440" tIns="45720" rIns="91440" bIns="45720" rtlCol="0" anchor="ctr">
            <a:normAutofit/>
            <a:scene3d>
              <a:camera prst="orthographicFront"/>
              <a:lightRig rig="threePt" dir="t"/>
            </a:scene3d>
            <a:sp3d contourW="6350" prstMaterial="metal">
              <a:bevelT w="25400" h="50800"/>
              <a:contourClr>
                <a:schemeClr val="accent1">
                  <a:lumMod val="75000"/>
                </a:schemeClr>
              </a:contourClr>
            </a:sp3d>
          </a:bodyPr>
          <a:lstStyle/>
          <a:p>
            <a:r>
              <a:rPr lang="en-US" dirty="0"/>
              <a:t>Directors</a:t>
            </a:r>
          </a:p>
        </p:txBody>
      </p:sp>
      <p:sp>
        <p:nvSpPr>
          <p:cNvPr id="5123" name="Text Placeholder 2">
            <a:extLst>
              <a:ext uri="{FF2B5EF4-FFF2-40B4-BE49-F238E27FC236}">
                <a16:creationId xmlns:a16="http://schemas.microsoft.com/office/drawing/2014/main" id="{2D30B6D3-FD14-3620-F819-669F8A32CDE3}"/>
              </a:ext>
            </a:extLst>
          </p:cNvPr>
          <p:cNvSpPr>
            <a:spLocks noGrp="1"/>
          </p:cNvSpPr>
          <p:nvPr>
            <p:ph type="body" idx="1"/>
          </p:nvPr>
        </p:nvSpPr>
        <p:spPr bwMode="auto">
          <a:xfrm>
            <a:off x="457200" y="2209800"/>
            <a:ext cx="8229600" cy="391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2D6763DE-3A3E-01A1-F157-46082159307D}"/>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74509FCD-248A-4305-B23E-F3BCB37CF65C}" type="datetimeFigureOut">
              <a:rPr lang="en-US"/>
              <a:pPr>
                <a:defRPr/>
              </a:pPr>
              <a:t>8/10/2023</a:t>
            </a:fld>
            <a:endParaRPr lang="en-US"/>
          </a:p>
        </p:txBody>
      </p:sp>
      <p:sp>
        <p:nvSpPr>
          <p:cNvPr id="5" name="Footer Placeholder 4">
            <a:extLst>
              <a:ext uri="{FF2B5EF4-FFF2-40B4-BE49-F238E27FC236}">
                <a16:creationId xmlns:a16="http://schemas.microsoft.com/office/drawing/2014/main" id="{FFBEE6DC-3A0D-EC0E-D1A1-F360A2C3E473}"/>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868CD71D-3E02-DF83-CB42-412F57BB8F0F}"/>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C1ABBBB3-22C4-483C-A320-63280CAF7B3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089" r:id="rId1"/>
    <p:sldLayoutId id="2147484090" r:id="rId2"/>
    <p:sldLayoutId id="2147484091" r:id="rId3"/>
    <p:sldLayoutId id="2147484085" r:id="rId4"/>
  </p:sldLayoutIdLst>
  <p:transition/>
  <p:txStyles>
    <p:titleStyle>
      <a:lvl1pPr algn="ctr" rtl="0" eaLnBrk="0" fontAlgn="base" hangingPunct="0">
        <a:spcBef>
          <a:spcPct val="0"/>
        </a:spcBef>
        <a:spcAft>
          <a:spcPct val="0"/>
        </a:spcAft>
        <a:defRPr sz="4200" kern="1200">
          <a:gradFill>
            <a:gsLst>
              <a:gs pos="0">
                <a:schemeClr val="bg1"/>
              </a:gs>
              <a:gs pos="32000">
                <a:schemeClr val="accent1">
                  <a:lumMod val="40000"/>
                  <a:lumOff val="60000"/>
                </a:schemeClr>
              </a:gs>
              <a:gs pos="100000">
                <a:schemeClr val="bg1"/>
              </a:gs>
            </a:gsLst>
            <a:lin ang="5400000" scaled="0"/>
          </a:gradFill>
          <a:effectLst>
            <a:outerShdw blurRad="76200" dist="76200" dir="2820000" algn="ctr" rotWithShape="0">
              <a:schemeClr val="tx1"/>
            </a:outerShdw>
          </a:effectLst>
          <a:latin typeface="Arial Black" pitchFamily="34" charset="0"/>
          <a:ea typeface="+mj-ea"/>
          <a:cs typeface="+mj-cs"/>
        </a:defRPr>
      </a:lvl1pPr>
      <a:lvl2pPr algn="ctr" rtl="0" eaLnBrk="0" fontAlgn="base" hangingPunct="0">
        <a:spcBef>
          <a:spcPct val="0"/>
        </a:spcBef>
        <a:spcAft>
          <a:spcPct val="0"/>
        </a:spcAft>
        <a:defRPr sz="4200">
          <a:solidFill>
            <a:schemeClr val="tx1"/>
          </a:solidFill>
          <a:latin typeface="Arial Black" pitchFamily="34" charset="0"/>
        </a:defRPr>
      </a:lvl2pPr>
      <a:lvl3pPr algn="ctr" rtl="0" eaLnBrk="0" fontAlgn="base" hangingPunct="0">
        <a:spcBef>
          <a:spcPct val="0"/>
        </a:spcBef>
        <a:spcAft>
          <a:spcPct val="0"/>
        </a:spcAft>
        <a:defRPr sz="4200">
          <a:solidFill>
            <a:schemeClr val="tx1"/>
          </a:solidFill>
          <a:latin typeface="Arial Black" pitchFamily="34" charset="0"/>
        </a:defRPr>
      </a:lvl3pPr>
      <a:lvl4pPr algn="ctr" rtl="0" eaLnBrk="0" fontAlgn="base" hangingPunct="0">
        <a:spcBef>
          <a:spcPct val="0"/>
        </a:spcBef>
        <a:spcAft>
          <a:spcPct val="0"/>
        </a:spcAft>
        <a:defRPr sz="4200">
          <a:solidFill>
            <a:schemeClr val="tx1"/>
          </a:solidFill>
          <a:latin typeface="Arial Black" pitchFamily="34" charset="0"/>
        </a:defRPr>
      </a:lvl4pPr>
      <a:lvl5pPr algn="ctr" rtl="0" eaLnBrk="0" fontAlgn="base" hangingPunct="0">
        <a:spcBef>
          <a:spcPct val="0"/>
        </a:spcBef>
        <a:spcAft>
          <a:spcPct val="0"/>
        </a:spcAft>
        <a:defRPr sz="4200">
          <a:solidFill>
            <a:schemeClr val="tx1"/>
          </a:solidFill>
          <a:latin typeface="Arial Black" pitchFamily="34" charset="0"/>
        </a:defRPr>
      </a:lvl5pPr>
      <a:lvl6pPr marL="457200" algn="ctr" rtl="0" fontAlgn="base">
        <a:spcBef>
          <a:spcPct val="0"/>
        </a:spcBef>
        <a:spcAft>
          <a:spcPct val="0"/>
        </a:spcAft>
        <a:defRPr sz="4200">
          <a:solidFill>
            <a:schemeClr val="tx1"/>
          </a:solidFill>
          <a:latin typeface="Arial Black" pitchFamily="34" charset="0"/>
        </a:defRPr>
      </a:lvl6pPr>
      <a:lvl7pPr marL="914400" algn="ctr" rtl="0" fontAlgn="base">
        <a:spcBef>
          <a:spcPct val="0"/>
        </a:spcBef>
        <a:spcAft>
          <a:spcPct val="0"/>
        </a:spcAft>
        <a:defRPr sz="4200">
          <a:solidFill>
            <a:schemeClr val="tx1"/>
          </a:solidFill>
          <a:latin typeface="Arial Black" pitchFamily="34" charset="0"/>
        </a:defRPr>
      </a:lvl7pPr>
      <a:lvl8pPr marL="1371600" algn="ctr" rtl="0" fontAlgn="base">
        <a:spcBef>
          <a:spcPct val="0"/>
        </a:spcBef>
        <a:spcAft>
          <a:spcPct val="0"/>
        </a:spcAft>
        <a:defRPr sz="4200">
          <a:solidFill>
            <a:schemeClr val="tx1"/>
          </a:solidFill>
          <a:latin typeface="Arial Black" pitchFamily="34" charset="0"/>
        </a:defRPr>
      </a:lvl8pPr>
      <a:lvl9pPr marL="1828800" algn="ctr" rtl="0" fontAlgn="base">
        <a:spcBef>
          <a:spcPct val="0"/>
        </a:spcBef>
        <a:spcAft>
          <a:spcPct val="0"/>
        </a:spcAft>
        <a:defRPr sz="4200">
          <a:solidFill>
            <a:schemeClr val="tx1"/>
          </a:solidFill>
          <a:latin typeface="Arial Black"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4400" b="1" kern="1200">
          <a:solidFill>
            <a:srgbClr val="12357C"/>
          </a:solidFill>
          <a:latin typeface="Arial Narrow" pitchFamily="34" charset="0"/>
          <a:ea typeface="Dotum" pitchFamily="34" charset="-127"/>
          <a:cs typeface="MV Boli" pitchFamily="2"/>
        </a:defRPr>
      </a:lvl1pPr>
      <a:lvl2pPr marL="742950" indent="-285750" algn="l" rtl="0" eaLnBrk="0" fontAlgn="base" hangingPunct="0">
        <a:spcBef>
          <a:spcPct val="20000"/>
        </a:spcBef>
        <a:spcAft>
          <a:spcPct val="0"/>
        </a:spcAft>
        <a:buFont typeface="Arial" panose="020B0604020202020204" pitchFamily="34" charset="0"/>
        <a:buChar char="–"/>
        <a:defRPr sz="3200" b="1" kern="1200">
          <a:solidFill>
            <a:srgbClr val="2B4A81"/>
          </a:solidFill>
          <a:latin typeface="+mn-lt"/>
          <a:ea typeface="Dotum" pitchFamily="34" charset="-127"/>
          <a:cs typeface="+mn-cs"/>
        </a:defRPr>
      </a:lvl2pPr>
      <a:lvl3pPr marL="1143000" indent="-228600" algn="l" rtl="0" eaLnBrk="0" fontAlgn="base" hangingPunct="0">
        <a:spcBef>
          <a:spcPct val="20000"/>
        </a:spcBef>
        <a:spcAft>
          <a:spcPct val="0"/>
        </a:spcAft>
        <a:buFont typeface="Arial" panose="020B0604020202020204" pitchFamily="34" charset="0"/>
        <a:buChar char="•"/>
        <a:defRPr sz="2800" b="1" kern="1200">
          <a:solidFill>
            <a:srgbClr val="2B4A81"/>
          </a:solidFill>
          <a:latin typeface="+mn-lt"/>
          <a:ea typeface="Dotum" pitchFamily="34" charset="-127"/>
          <a:cs typeface="+mn-cs"/>
        </a:defRPr>
      </a:lvl3pPr>
      <a:lvl4pPr marL="1600200" indent="-228600" algn="l" rtl="0" eaLnBrk="0" fontAlgn="base" hangingPunct="0">
        <a:spcBef>
          <a:spcPct val="20000"/>
        </a:spcBef>
        <a:spcAft>
          <a:spcPct val="0"/>
        </a:spcAft>
        <a:buFont typeface="Arial" panose="020B0604020202020204" pitchFamily="34" charset="0"/>
        <a:buChar char="–"/>
        <a:defRPr sz="2400" b="1" kern="1200">
          <a:solidFill>
            <a:srgbClr val="2B4A81"/>
          </a:solidFill>
          <a:latin typeface="+mn-lt"/>
          <a:ea typeface="Dotum" pitchFamily="34" charset="-127"/>
          <a:cs typeface="+mn-cs"/>
        </a:defRPr>
      </a:lvl4pPr>
      <a:lvl5pPr marL="2057400" indent="-228600" algn="l" rtl="0" eaLnBrk="0" fontAlgn="base" hangingPunct="0">
        <a:spcBef>
          <a:spcPct val="20000"/>
        </a:spcBef>
        <a:spcAft>
          <a:spcPct val="0"/>
        </a:spcAft>
        <a:buFont typeface="Arial" panose="020B0604020202020204" pitchFamily="34" charset="0"/>
        <a:buChar char="»"/>
        <a:defRPr sz="2400" b="1" kern="1200">
          <a:solidFill>
            <a:srgbClr val="2B4A81"/>
          </a:solidFill>
          <a:latin typeface="+mn-lt"/>
          <a:ea typeface="Dotum" pitchFamily="34" charset="-127"/>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95AC0D8-31AE-0361-60E6-0FE57ABCEE34}"/>
              </a:ext>
            </a:extLst>
          </p:cNvPr>
          <p:cNvSpPr>
            <a:spLocks noGrp="1"/>
          </p:cNvSpPr>
          <p:nvPr>
            <p:ph type="title"/>
          </p:nvPr>
        </p:nvSpPr>
        <p:spPr/>
        <p:txBody>
          <a:bodyPr/>
          <a:lstStyle/>
          <a:p>
            <a:pPr>
              <a:defRPr/>
            </a:pPr>
            <a:r>
              <a:rPr lang="en-US" sz="5400" dirty="0"/>
              <a:t>The Platinum Rule</a:t>
            </a:r>
            <a:r>
              <a:rPr lang="en-US" sz="5400" baseline="30000" dirty="0"/>
              <a:t>®</a:t>
            </a:r>
          </a:p>
        </p:txBody>
      </p:sp>
      <p:sp>
        <p:nvSpPr>
          <p:cNvPr id="12291" name="Rectangle 2">
            <a:extLst>
              <a:ext uri="{FF2B5EF4-FFF2-40B4-BE49-F238E27FC236}">
                <a16:creationId xmlns:a16="http://schemas.microsoft.com/office/drawing/2014/main" id="{AD96B9AA-4D23-7F9F-6CDB-1F5D1B968AFF}"/>
              </a:ext>
            </a:extLst>
          </p:cNvPr>
          <p:cNvSpPr>
            <a:spLocks noChangeArrowheads="1"/>
          </p:cNvSpPr>
          <p:nvPr/>
        </p:nvSpPr>
        <p:spPr bwMode="auto">
          <a:xfrm>
            <a:off x="488950" y="323850"/>
            <a:ext cx="3432175"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endParaRPr lang="en-US" altLang="en-US"/>
          </a:p>
        </p:txBody>
      </p:sp>
      <p:sp>
        <p:nvSpPr>
          <p:cNvPr id="14" name="Footer Placeholder 3">
            <a:extLst>
              <a:ext uri="{FF2B5EF4-FFF2-40B4-BE49-F238E27FC236}">
                <a16:creationId xmlns:a16="http://schemas.microsoft.com/office/drawing/2014/main" id="{CC90300B-FAB9-ACA8-ED1C-E98BDBDEAA29}"/>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
        <p:nvSpPr>
          <p:cNvPr id="15" name="Rectangle 2">
            <a:extLst>
              <a:ext uri="{FF2B5EF4-FFF2-40B4-BE49-F238E27FC236}">
                <a16:creationId xmlns:a16="http://schemas.microsoft.com/office/drawing/2014/main" id="{58210901-3D0D-F4C3-0C69-00B36FE40926}"/>
              </a:ext>
            </a:extLst>
          </p:cNvPr>
          <p:cNvSpPr txBox="1">
            <a:spLocks noChangeArrowheads="1"/>
          </p:cNvSpPr>
          <p:nvPr/>
        </p:nvSpPr>
        <p:spPr bwMode="auto">
          <a:xfrm>
            <a:off x="228600" y="1600200"/>
            <a:ext cx="8686800" cy="1143000"/>
          </a:xfrm>
          <a:prstGeom prst="rect">
            <a:avLst/>
          </a:prstGeom>
          <a:noFill/>
          <a:ln w="9525">
            <a:noFill/>
            <a:miter lim="800000"/>
            <a:headEnd/>
            <a:tailEnd/>
          </a:ln>
        </p:spPr>
        <p:txBody>
          <a:bodyPr anchor="ctr"/>
          <a:lstStyle/>
          <a:p>
            <a:pPr algn="ctr">
              <a:defRPr/>
            </a:pPr>
            <a:r>
              <a:rPr lang="en-US" sz="3600" i="1" kern="0" dirty="0">
                <a:solidFill>
                  <a:srgbClr val="334C85"/>
                </a:solidFill>
                <a:latin typeface="Times New Roman"/>
                <a:ea typeface="ＭＳ Ｐゴシック"/>
                <a:cs typeface="+mj-cs"/>
              </a:rPr>
              <a:t>Adaptability for Building </a:t>
            </a:r>
          </a:p>
          <a:p>
            <a:pPr algn="ctr">
              <a:defRPr/>
            </a:pPr>
            <a:r>
              <a:rPr lang="en-US" sz="3600" i="1" kern="0" dirty="0">
                <a:solidFill>
                  <a:srgbClr val="334C85"/>
                </a:solidFill>
                <a:latin typeface="Times New Roman"/>
                <a:ea typeface="ＭＳ Ｐゴシック"/>
                <a:cs typeface="+mj-cs"/>
              </a:rPr>
              <a:t>High-Performance Teams </a:t>
            </a:r>
            <a:br>
              <a:rPr lang="en-US" sz="2000" i="1" kern="0" baseline="54000" dirty="0">
                <a:solidFill>
                  <a:srgbClr val="334C85"/>
                </a:solidFill>
                <a:latin typeface="Times New Roman"/>
                <a:ea typeface="ＭＳ Ｐゴシック"/>
                <a:cs typeface="Times New Roman" pitchFamily="18" charset="0"/>
              </a:rPr>
            </a:br>
            <a:endParaRPr lang="en-US" sz="2000" i="1" kern="0" baseline="30000" dirty="0">
              <a:solidFill>
                <a:srgbClr val="334C85"/>
              </a:solidFill>
              <a:latin typeface="Times New Roman"/>
              <a:ea typeface="ＭＳ Ｐゴシック"/>
              <a:cs typeface="Times New Roman" pitchFamily="18" charset="0"/>
            </a:endParaRPr>
          </a:p>
        </p:txBody>
      </p:sp>
      <p:sp>
        <p:nvSpPr>
          <p:cNvPr id="16" name="Rectangle 3">
            <a:extLst>
              <a:ext uri="{FF2B5EF4-FFF2-40B4-BE49-F238E27FC236}">
                <a16:creationId xmlns:a16="http://schemas.microsoft.com/office/drawing/2014/main" id="{637545FC-CF52-6E6C-B985-6855299A281F}"/>
              </a:ext>
            </a:extLst>
          </p:cNvPr>
          <p:cNvSpPr txBox="1">
            <a:spLocks noChangeArrowheads="1"/>
          </p:cNvSpPr>
          <p:nvPr/>
        </p:nvSpPr>
        <p:spPr bwMode="auto">
          <a:xfrm>
            <a:off x="228600" y="3311525"/>
            <a:ext cx="8686800" cy="2590800"/>
          </a:xfrm>
          <a:prstGeom prst="rect">
            <a:avLst/>
          </a:prstGeom>
          <a:noFill/>
          <a:ln w="9525">
            <a:noFill/>
            <a:miter lim="800000"/>
            <a:headEnd/>
            <a:tailEnd/>
          </a:ln>
        </p:spPr>
        <p:txBody>
          <a:bodyPr/>
          <a:lstStyle/>
          <a:p>
            <a:pPr algn="ctr">
              <a:spcBef>
                <a:spcPct val="20000"/>
              </a:spcBef>
              <a:defRPr/>
            </a:pPr>
            <a:r>
              <a:rPr lang="en-US" sz="2000" kern="0" dirty="0">
                <a:solidFill>
                  <a:srgbClr val="334C85"/>
                </a:solidFill>
                <a:latin typeface="Arial"/>
                <a:ea typeface="ＭＳ Ｐゴシック"/>
              </a:rPr>
              <a:t>Developed by:</a:t>
            </a:r>
          </a:p>
          <a:p>
            <a:pPr algn="ctr">
              <a:spcBef>
                <a:spcPct val="20000"/>
              </a:spcBef>
              <a:defRPr/>
            </a:pPr>
            <a:r>
              <a:rPr lang="en-US" b="1" kern="0" dirty="0">
                <a:solidFill>
                  <a:srgbClr val="334C85"/>
                </a:solidFill>
                <a:latin typeface="Arial"/>
                <a:ea typeface="ＭＳ Ｐゴシック"/>
              </a:rPr>
              <a:t>Dr. Tony Alessandra &amp; Dr. Michael O’Connor</a:t>
            </a:r>
          </a:p>
          <a:p>
            <a:pPr algn="ctr">
              <a:spcBef>
                <a:spcPct val="20000"/>
              </a:spcBef>
              <a:defRPr/>
            </a:pPr>
            <a:endParaRPr lang="en-US" sz="1800" kern="0" dirty="0">
              <a:solidFill>
                <a:srgbClr val="334C85"/>
              </a:solidFill>
              <a:latin typeface="Arial"/>
              <a:ea typeface="ＭＳ Ｐゴシック"/>
            </a:endParaRPr>
          </a:p>
          <a:p>
            <a:pPr algn="ctr">
              <a:spcBef>
                <a:spcPct val="20000"/>
              </a:spcBef>
              <a:defRPr/>
            </a:pPr>
            <a:r>
              <a:rPr lang="en-US" sz="2000" kern="0" dirty="0">
                <a:solidFill>
                  <a:srgbClr val="334C85"/>
                </a:solidFill>
                <a:latin typeface="Arial"/>
                <a:ea typeface="ＭＳ Ｐゴシック"/>
              </a:rPr>
              <a:t>Delivered by:</a:t>
            </a:r>
          </a:p>
          <a:p>
            <a:pPr algn="ctr">
              <a:spcBef>
                <a:spcPct val="20000"/>
              </a:spcBef>
              <a:defRPr/>
            </a:pPr>
            <a:r>
              <a:rPr lang="en-US" sz="4000" b="1" kern="0" dirty="0">
                <a:solidFill>
                  <a:srgbClr val="334C85"/>
                </a:solidFill>
                <a:latin typeface="Arial"/>
                <a:ea typeface="ＭＳ Ｐゴシック"/>
              </a:rPr>
              <a:t>Your name here</a:t>
            </a:r>
          </a:p>
          <a:p>
            <a:pPr algn="ctr">
              <a:spcBef>
                <a:spcPct val="20000"/>
              </a:spcBef>
              <a:defRPr/>
            </a:pPr>
            <a:endParaRPr lang="en-US" sz="3200" kern="0" dirty="0">
              <a:solidFill>
                <a:srgbClr val="334C85"/>
              </a:solidFill>
              <a:latin typeface="Arial"/>
              <a:ea typeface="ＭＳ Ｐゴシック"/>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5B93CF8-2F3E-93E3-8539-8A4CF4B2A777}"/>
              </a:ext>
            </a:extLst>
          </p:cNvPr>
          <p:cNvSpPr>
            <a:spLocks noGrp="1"/>
          </p:cNvSpPr>
          <p:nvPr>
            <p:ph type="title"/>
          </p:nvPr>
        </p:nvSpPr>
        <p:spPr/>
        <p:txBody>
          <a:bodyPr>
            <a:normAutofit/>
          </a:bodyPr>
          <a:lstStyle/>
          <a:p>
            <a:pPr eaLnBrk="1" fontAlgn="auto" hangingPunct="1">
              <a:spcAft>
                <a:spcPts val="0"/>
              </a:spcAft>
              <a:defRPr/>
            </a:pPr>
            <a:r>
              <a:rPr lang="en-US" sz="5400" dirty="0"/>
              <a:t>Decisions Are…</a:t>
            </a:r>
          </a:p>
        </p:txBody>
      </p:sp>
      <p:sp>
        <p:nvSpPr>
          <p:cNvPr id="9" name="TextBox 8">
            <a:extLst>
              <a:ext uri="{FF2B5EF4-FFF2-40B4-BE49-F238E27FC236}">
                <a16:creationId xmlns:a16="http://schemas.microsoft.com/office/drawing/2014/main" id="{F40DB76A-52FD-7322-8E80-4D7CA35F2E2D}"/>
              </a:ext>
            </a:extLst>
          </p:cNvPr>
          <p:cNvSpPr txBox="1"/>
          <p:nvPr/>
        </p:nvSpPr>
        <p:spPr>
          <a:xfrm>
            <a:off x="249238" y="2286000"/>
            <a:ext cx="3941762" cy="923925"/>
          </a:xfrm>
          <a:prstGeom prst="rect">
            <a:avLst/>
          </a:prstGeom>
          <a:noFill/>
        </p:spPr>
        <p:txBody>
          <a:bodyPr>
            <a:spAutoFit/>
          </a:bodyPr>
          <a:lstStyle/>
          <a:p>
            <a:pPr algn="ctr">
              <a:defRPr/>
            </a:pPr>
            <a:r>
              <a:rPr lang="en-US" sz="5400" b="1" dirty="0">
                <a:solidFill>
                  <a:schemeClr val="bg1"/>
                </a:solidFill>
                <a:effectLst>
                  <a:outerShdw blurRad="88900" dist="88900" dir="12600000" sx="104000" sy="104000" algn="ctr" rotWithShape="0">
                    <a:schemeClr val="tx1">
                      <a:alpha val="88000"/>
                    </a:schemeClr>
                  </a:outerShdw>
                </a:effectLst>
                <a:latin typeface="Arial Narrow" pitchFamily="34" charset="0"/>
              </a:rPr>
              <a:t>Collaborative</a:t>
            </a:r>
          </a:p>
        </p:txBody>
      </p:sp>
      <p:sp>
        <p:nvSpPr>
          <p:cNvPr id="10" name="TextBox 9">
            <a:extLst>
              <a:ext uri="{FF2B5EF4-FFF2-40B4-BE49-F238E27FC236}">
                <a16:creationId xmlns:a16="http://schemas.microsoft.com/office/drawing/2014/main" id="{48C95CF6-3273-4941-2F4A-3F5B457C8D9A}"/>
              </a:ext>
            </a:extLst>
          </p:cNvPr>
          <p:cNvSpPr txBox="1"/>
          <p:nvPr/>
        </p:nvSpPr>
        <p:spPr>
          <a:xfrm>
            <a:off x="4962525" y="5124450"/>
            <a:ext cx="3956050" cy="1016000"/>
          </a:xfrm>
          <a:prstGeom prst="rect">
            <a:avLst/>
          </a:prstGeom>
          <a:noFill/>
        </p:spPr>
        <p:txBody>
          <a:bodyPr>
            <a:spAutoFit/>
          </a:bodyPr>
          <a:lstStyle/>
          <a:p>
            <a:pPr algn="ctr">
              <a:defRPr/>
            </a:pPr>
            <a:r>
              <a:rPr lang="en-US" sz="6000" b="1" dirty="0">
                <a:solidFill>
                  <a:schemeClr val="bg1"/>
                </a:solidFill>
                <a:effectLst>
                  <a:outerShdw blurRad="88900" dist="88900" dir="2400000" sx="104000" sy="104000" algn="ctr" rotWithShape="0">
                    <a:schemeClr val="tx1">
                      <a:alpha val="88000"/>
                    </a:schemeClr>
                  </a:outerShdw>
                </a:effectLst>
                <a:latin typeface="Arial Narrow" pitchFamily="34" charset="0"/>
              </a:rPr>
              <a:t>Decisive</a:t>
            </a:r>
          </a:p>
        </p:txBody>
      </p:sp>
      <p:sp>
        <p:nvSpPr>
          <p:cNvPr id="11" name="TextBox 10">
            <a:extLst>
              <a:ext uri="{FF2B5EF4-FFF2-40B4-BE49-F238E27FC236}">
                <a16:creationId xmlns:a16="http://schemas.microsoft.com/office/drawing/2014/main" id="{4D3AF11B-AAC6-4C73-D826-A56D680FA7F0}"/>
              </a:ext>
            </a:extLst>
          </p:cNvPr>
          <p:cNvSpPr txBox="1"/>
          <p:nvPr/>
        </p:nvSpPr>
        <p:spPr>
          <a:xfrm>
            <a:off x="228600" y="5105400"/>
            <a:ext cx="3810000" cy="1016000"/>
          </a:xfrm>
          <a:prstGeom prst="rect">
            <a:avLst/>
          </a:prstGeom>
          <a:noFill/>
        </p:spPr>
        <p:txBody>
          <a:bodyPr>
            <a:spAutoFit/>
          </a:bodyPr>
          <a:lstStyle/>
          <a:p>
            <a:pPr algn="ctr">
              <a:defRPr/>
            </a:pPr>
            <a:r>
              <a:rPr lang="en-US" sz="6000" b="1" dirty="0">
                <a:solidFill>
                  <a:schemeClr val="bg1"/>
                </a:solidFill>
                <a:effectLst>
                  <a:outerShdw blurRad="88900" dist="88900" dir="9000000" sx="103000" sy="103000" algn="ctr" rotWithShape="0">
                    <a:schemeClr val="tx1">
                      <a:alpha val="88000"/>
                    </a:schemeClr>
                  </a:outerShdw>
                </a:effectLst>
                <a:latin typeface="Arial Narrow" pitchFamily="34" charset="0"/>
              </a:rPr>
              <a:t>Deliberate</a:t>
            </a:r>
            <a:endParaRPr lang="en-US" sz="4400" b="1" dirty="0">
              <a:solidFill>
                <a:schemeClr val="bg1"/>
              </a:solidFill>
              <a:effectLst>
                <a:outerShdw blurRad="88900" dist="88900" dir="9000000" sx="103000" sy="103000" algn="ctr" rotWithShape="0">
                  <a:schemeClr val="tx1">
                    <a:alpha val="88000"/>
                  </a:schemeClr>
                </a:outerShdw>
              </a:effectLst>
              <a:latin typeface="Arial Narrow" pitchFamily="34" charset="0"/>
            </a:endParaRPr>
          </a:p>
        </p:txBody>
      </p:sp>
      <p:sp>
        <p:nvSpPr>
          <p:cNvPr id="12" name="TextBox 11">
            <a:extLst>
              <a:ext uri="{FF2B5EF4-FFF2-40B4-BE49-F238E27FC236}">
                <a16:creationId xmlns:a16="http://schemas.microsoft.com/office/drawing/2014/main" id="{7F8098C7-5AE9-8B8C-0E9F-161193CD790E}"/>
              </a:ext>
            </a:extLst>
          </p:cNvPr>
          <p:cNvSpPr txBox="1"/>
          <p:nvPr/>
        </p:nvSpPr>
        <p:spPr>
          <a:xfrm>
            <a:off x="4876800" y="2286000"/>
            <a:ext cx="4191000" cy="1016000"/>
          </a:xfrm>
          <a:prstGeom prst="rect">
            <a:avLst/>
          </a:prstGeom>
          <a:noFill/>
        </p:spPr>
        <p:txBody>
          <a:bodyPr>
            <a:spAutoFit/>
          </a:bodyPr>
          <a:lstStyle/>
          <a:p>
            <a:pPr algn="ctr">
              <a:defRPr/>
            </a:pPr>
            <a:r>
              <a:rPr lang="en-US" sz="6000" b="1" dirty="0">
                <a:solidFill>
                  <a:schemeClr val="bg1"/>
                </a:solidFill>
                <a:effectLst>
                  <a:outerShdw blurRad="88900" dist="88900" dir="20700000" sx="103000" sy="103000" algn="ctr" rotWithShape="0">
                    <a:schemeClr val="tx1">
                      <a:alpha val="88000"/>
                    </a:schemeClr>
                  </a:outerShdw>
                </a:effectLst>
                <a:latin typeface="Arial Narrow" pitchFamily="34" charset="0"/>
              </a:rPr>
              <a:t>Spontaneous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2000"/>
                                        <p:tgtEl>
                                          <p:spTgt spid="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a:extLst>
              <a:ext uri="{FF2B5EF4-FFF2-40B4-BE49-F238E27FC236}">
                <a16:creationId xmlns:a16="http://schemas.microsoft.com/office/drawing/2014/main" id="{262BAAC2-DC48-E40F-B56C-8F236CBDED83}"/>
              </a:ext>
            </a:extLst>
          </p:cNvPr>
          <p:cNvSpPr>
            <a:spLocks noGrp="1" noChangeArrowheads="1"/>
          </p:cNvSpPr>
          <p:nvPr>
            <p:ph type="title"/>
          </p:nvPr>
        </p:nvSpPr>
        <p:spPr/>
        <p:txBody>
          <a:bodyPr wrap="none" lIns="19050" tIns="26988" rIns="19050" bIns="26988"/>
          <a:lstStyle/>
          <a:p>
            <a:pPr eaLnBrk="1" hangingPunct="1">
              <a:lnSpc>
                <a:spcPts val="5000"/>
              </a:lnSpc>
              <a:tabLst>
                <a:tab pos="914400" algn="l"/>
                <a:tab pos="1828800" algn="l"/>
                <a:tab pos="2743200" algn="l"/>
                <a:tab pos="3657600" algn="l"/>
                <a:tab pos="4572000" algn="l"/>
                <a:tab pos="5486400" algn="l"/>
                <a:tab pos="6400800" algn="l"/>
              </a:tabLst>
              <a:defRPr/>
            </a:pPr>
            <a:r>
              <a:rPr lang="en-US" dirty="0"/>
              <a:t>Compatibility at Work</a:t>
            </a:r>
          </a:p>
        </p:txBody>
      </p:sp>
      <p:sp>
        <p:nvSpPr>
          <p:cNvPr id="717827" name="Rectangle 3">
            <a:extLst>
              <a:ext uri="{FF2B5EF4-FFF2-40B4-BE49-F238E27FC236}">
                <a16:creationId xmlns:a16="http://schemas.microsoft.com/office/drawing/2014/main" id="{8DF2817C-0171-2B78-B3F1-56979836E654}"/>
              </a:ext>
            </a:extLst>
          </p:cNvPr>
          <p:cNvSpPr>
            <a:spLocks noChangeArrowheads="1"/>
          </p:cNvSpPr>
          <p:nvPr/>
        </p:nvSpPr>
        <p:spPr bwMode="auto">
          <a:xfrm>
            <a:off x="511175" y="1651000"/>
            <a:ext cx="3475038" cy="2197100"/>
          </a:xfrm>
          <a:prstGeom prst="rect">
            <a:avLst/>
          </a:prstGeom>
          <a:noFill/>
          <a:ln w="19050">
            <a:solidFill>
              <a:schemeClr val="tx2"/>
            </a:solidFill>
            <a:miter lim="800000"/>
            <a:headEnd/>
            <a:tailEnd/>
          </a:ln>
          <a:effectLst/>
        </p:spPr>
        <p:txBody>
          <a:bodyPr wrap="none" lIns="19050" tIns="26988" rIns="19050" bIns="26988"/>
          <a:lstStyle/>
          <a:p>
            <a:pPr algn="ctr" eaLnBrk="0" hangingPunct="0">
              <a:lnSpc>
                <a:spcPts val="2800"/>
              </a:lnSpc>
              <a:spcAft>
                <a:spcPct val="30000"/>
              </a:spcAft>
              <a:tabLst>
                <a:tab pos="457200" algn="l"/>
                <a:tab pos="914400" algn="l"/>
                <a:tab pos="1371600" algn="l"/>
              </a:tabLst>
              <a:defRPr/>
            </a:pPr>
            <a:r>
              <a:rPr lang="en-US" b="1" dirty="0">
                <a:solidFill>
                  <a:srgbClr val="C00000"/>
                </a:solidFill>
                <a:effectLst>
                  <a:outerShdw blurRad="38100" dist="38100" dir="2700000" algn="tl">
                    <a:srgbClr val="C0C0C0"/>
                  </a:outerShdw>
                </a:effectLst>
              </a:rPr>
              <a:t>Most Compatible</a:t>
            </a:r>
          </a:p>
          <a:p>
            <a:pPr algn="ctr" eaLnBrk="0" hangingPunct="0">
              <a:lnSpc>
                <a:spcPts val="3400"/>
              </a:lnSpc>
              <a:tabLst>
                <a:tab pos="457200" algn="l"/>
                <a:tab pos="914400" algn="l"/>
                <a:tab pos="1371600" algn="l"/>
              </a:tabLst>
              <a:defRPr/>
            </a:pPr>
            <a:r>
              <a:rPr lang="en-US" b="1" dirty="0">
                <a:solidFill>
                  <a:srgbClr val="FFFFFF"/>
                </a:solidFill>
                <a:effectLst>
                  <a:outerShdw blurRad="38100" dist="38100" dir="2700000" algn="tl">
                    <a:srgbClr val="C0C0C0"/>
                  </a:outerShdw>
                </a:effectLst>
              </a:rPr>
              <a:t>  </a:t>
            </a:r>
            <a:r>
              <a:rPr lang="en-US" b="1" dirty="0">
                <a:solidFill>
                  <a:schemeClr val="tx2"/>
                </a:solidFill>
                <a:effectLst>
                  <a:outerShdw blurRad="38100" dist="38100" dir="2700000" algn="tl">
                    <a:srgbClr val="C0C0C0"/>
                  </a:outerShdw>
                </a:effectLst>
              </a:rPr>
              <a:t>Thinker-Relater</a:t>
            </a:r>
            <a:endParaRPr lang="en-US" b="1" dirty="0">
              <a:solidFill>
                <a:schemeClr val="tx2"/>
              </a:solidFill>
            </a:endParaRPr>
          </a:p>
          <a:p>
            <a:pPr algn="ctr" eaLnBrk="0" hangingPunct="0">
              <a:lnSpc>
                <a:spcPts val="3400"/>
              </a:lnSpc>
              <a:tabLst>
                <a:tab pos="457200" algn="l"/>
                <a:tab pos="914400" algn="l"/>
                <a:tab pos="1371600" algn="l"/>
              </a:tabLst>
              <a:defRPr/>
            </a:pPr>
            <a:r>
              <a:rPr lang="en-US" b="1" dirty="0">
                <a:solidFill>
                  <a:schemeClr val="tx2"/>
                </a:solidFill>
                <a:effectLst>
                  <a:outerShdw blurRad="38100" dist="38100" dir="2700000" algn="tl">
                    <a:srgbClr val="C0C0C0"/>
                  </a:outerShdw>
                </a:effectLst>
              </a:rPr>
              <a:t>  Director-Relater</a:t>
            </a:r>
            <a:endParaRPr lang="en-US" b="1" dirty="0">
              <a:solidFill>
                <a:schemeClr val="tx2"/>
              </a:solidFill>
            </a:endParaRPr>
          </a:p>
          <a:p>
            <a:pPr algn="ctr" eaLnBrk="0" hangingPunct="0">
              <a:lnSpc>
                <a:spcPts val="3400"/>
              </a:lnSpc>
              <a:tabLst>
                <a:tab pos="457200" algn="l"/>
                <a:tab pos="914400" algn="l"/>
                <a:tab pos="1371600" algn="l"/>
              </a:tabLst>
              <a:defRPr/>
            </a:pPr>
            <a:r>
              <a:rPr lang="en-US" b="1" dirty="0">
                <a:solidFill>
                  <a:schemeClr val="tx2"/>
                </a:solidFill>
                <a:effectLst>
                  <a:outerShdw blurRad="38100" dist="38100" dir="2700000" algn="tl">
                    <a:srgbClr val="C0C0C0"/>
                  </a:outerShdw>
                </a:effectLst>
              </a:rPr>
              <a:t>  Socializer-Relater</a:t>
            </a:r>
            <a:endParaRPr lang="en-US" b="1" dirty="0">
              <a:solidFill>
                <a:schemeClr val="tx2"/>
              </a:solidFill>
            </a:endParaRPr>
          </a:p>
        </p:txBody>
      </p:sp>
      <p:sp>
        <p:nvSpPr>
          <p:cNvPr id="717828" name="Rectangle 4">
            <a:extLst>
              <a:ext uri="{FF2B5EF4-FFF2-40B4-BE49-F238E27FC236}">
                <a16:creationId xmlns:a16="http://schemas.microsoft.com/office/drawing/2014/main" id="{87FD92C6-F85A-3EF2-49C0-82F6A4A1BCA6}"/>
              </a:ext>
            </a:extLst>
          </p:cNvPr>
          <p:cNvSpPr>
            <a:spLocks noChangeArrowheads="1"/>
          </p:cNvSpPr>
          <p:nvPr/>
        </p:nvSpPr>
        <p:spPr bwMode="auto">
          <a:xfrm>
            <a:off x="4819650" y="1658938"/>
            <a:ext cx="3721100" cy="2176462"/>
          </a:xfrm>
          <a:prstGeom prst="rect">
            <a:avLst/>
          </a:prstGeom>
          <a:noFill/>
          <a:ln w="19050">
            <a:solidFill>
              <a:schemeClr val="tx2"/>
            </a:solidFill>
            <a:miter lim="800000"/>
            <a:headEnd/>
            <a:tailEnd/>
          </a:ln>
          <a:effectLst/>
        </p:spPr>
        <p:txBody>
          <a:bodyPr wrap="none" lIns="19050" tIns="26988" rIns="19050" bIns="26988"/>
          <a:lstStyle/>
          <a:p>
            <a:pPr algn="ctr" eaLnBrk="0" hangingPunct="0">
              <a:lnSpc>
                <a:spcPts val="2800"/>
              </a:lnSpc>
              <a:spcAft>
                <a:spcPct val="30000"/>
              </a:spcAft>
              <a:tabLst>
                <a:tab pos="457200" algn="l"/>
                <a:tab pos="914400" algn="l"/>
                <a:tab pos="1371600" algn="l"/>
              </a:tabLst>
              <a:defRPr/>
            </a:pPr>
            <a:r>
              <a:rPr lang="en-US" b="1" dirty="0">
                <a:solidFill>
                  <a:srgbClr val="C00000"/>
                </a:solidFill>
                <a:effectLst>
                  <a:outerShdw blurRad="38100" dist="38100" dir="2700000" algn="tl">
                    <a:srgbClr val="C0C0C0"/>
                  </a:outerShdw>
                </a:effectLst>
              </a:rPr>
              <a:t>Moderately Compatible</a:t>
            </a:r>
          </a:p>
          <a:p>
            <a:pPr algn="ctr" eaLnBrk="0" hangingPunct="0">
              <a:lnSpc>
                <a:spcPts val="3400"/>
              </a:lnSpc>
              <a:tabLst>
                <a:tab pos="457200" algn="l"/>
                <a:tab pos="914400" algn="l"/>
                <a:tab pos="1371600" algn="l"/>
              </a:tabLst>
              <a:defRPr/>
            </a:pPr>
            <a:r>
              <a:rPr lang="en-US" b="1" dirty="0">
                <a:solidFill>
                  <a:schemeClr val="tx2"/>
                </a:solidFill>
                <a:effectLst>
                  <a:outerShdw blurRad="38100" dist="38100" dir="2700000" algn="tl">
                    <a:srgbClr val="C0C0C0"/>
                  </a:outerShdw>
                </a:effectLst>
              </a:rPr>
              <a:t>  Thinker-Thinker</a:t>
            </a:r>
            <a:endParaRPr lang="en-US" b="1" dirty="0">
              <a:solidFill>
                <a:schemeClr val="tx2"/>
              </a:solidFill>
            </a:endParaRPr>
          </a:p>
          <a:p>
            <a:pPr algn="ctr" eaLnBrk="0" hangingPunct="0">
              <a:lnSpc>
                <a:spcPts val="3400"/>
              </a:lnSpc>
              <a:tabLst>
                <a:tab pos="457200" algn="l"/>
                <a:tab pos="914400" algn="l"/>
                <a:tab pos="1371600" algn="l"/>
              </a:tabLst>
              <a:defRPr/>
            </a:pPr>
            <a:r>
              <a:rPr lang="en-US" b="1" dirty="0">
                <a:solidFill>
                  <a:schemeClr val="tx2"/>
                </a:solidFill>
                <a:effectLst>
                  <a:outerShdw blurRad="38100" dist="38100" dir="2700000" algn="tl">
                    <a:srgbClr val="C0C0C0"/>
                  </a:outerShdw>
                </a:effectLst>
              </a:rPr>
              <a:t>  Relater-Relater</a:t>
            </a:r>
            <a:endParaRPr lang="en-US" b="1" dirty="0">
              <a:solidFill>
                <a:schemeClr val="tx2"/>
              </a:solidFill>
            </a:endParaRPr>
          </a:p>
          <a:p>
            <a:pPr algn="ctr" eaLnBrk="0" hangingPunct="0">
              <a:lnSpc>
                <a:spcPts val="3400"/>
              </a:lnSpc>
              <a:tabLst>
                <a:tab pos="457200" algn="l"/>
                <a:tab pos="914400" algn="l"/>
                <a:tab pos="1371600" algn="l"/>
              </a:tabLst>
              <a:defRPr/>
            </a:pPr>
            <a:r>
              <a:rPr lang="en-US" b="1" dirty="0">
                <a:solidFill>
                  <a:schemeClr val="tx2"/>
                </a:solidFill>
                <a:effectLst>
                  <a:outerShdw blurRad="38100" dist="38100" dir="2700000" algn="tl">
                    <a:srgbClr val="C0C0C0"/>
                  </a:outerShdw>
                </a:effectLst>
              </a:rPr>
              <a:t>  Socializer-Thinker</a:t>
            </a:r>
            <a:endParaRPr lang="en-US" b="1" dirty="0">
              <a:solidFill>
                <a:schemeClr val="tx2"/>
              </a:solidFill>
            </a:endParaRPr>
          </a:p>
        </p:txBody>
      </p:sp>
      <p:sp>
        <p:nvSpPr>
          <p:cNvPr id="717829" name="Rectangle 5">
            <a:extLst>
              <a:ext uri="{FF2B5EF4-FFF2-40B4-BE49-F238E27FC236}">
                <a16:creationId xmlns:a16="http://schemas.microsoft.com/office/drawing/2014/main" id="{5008F41C-1E8E-7898-83D7-9D9C671BA41F}"/>
              </a:ext>
            </a:extLst>
          </p:cNvPr>
          <p:cNvSpPr>
            <a:spLocks noChangeArrowheads="1"/>
          </p:cNvSpPr>
          <p:nvPr/>
        </p:nvSpPr>
        <p:spPr bwMode="auto">
          <a:xfrm>
            <a:off x="2757488" y="4032250"/>
            <a:ext cx="3368675" cy="2344738"/>
          </a:xfrm>
          <a:prstGeom prst="rect">
            <a:avLst/>
          </a:prstGeom>
          <a:noFill/>
          <a:ln w="19050">
            <a:solidFill>
              <a:schemeClr val="tx2"/>
            </a:solidFill>
            <a:miter lim="800000"/>
            <a:headEnd/>
            <a:tailEnd/>
          </a:ln>
          <a:effectLst/>
        </p:spPr>
        <p:txBody>
          <a:bodyPr wrap="none" lIns="19050" tIns="26988" rIns="19050" bIns="26988"/>
          <a:lstStyle/>
          <a:p>
            <a:pPr algn="ctr" eaLnBrk="0" hangingPunct="0">
              <a:lnSpc>
                <a:spcPts val="2800"/>
              </a:lnSpc>
              <a:spcAft>
                <a:spcPct val="30000"/>
              </a:spcAft>
              <a:tabLst>
                <a:tab pos="457200" algn="l"/>
                <a:tab pos="914400" algn="l"/>
                <a:tab pos="1371600" algn="l"/>
              </a:tabLst>
              <a:defRPr/>
            </a:pPr>
            <a:r>
              <a:rPr lang="en-US" b="1" dirty="0">
                <a:solidFill>
                  <a:srgbClr val="C00000"/>
                </a:solidFill>
                <a:effectLst>
                  <a:outerShdw blurRad="38100" dist="38100" dir="2700000" algn="tl">
                    <a:srgbClr val="C0C0C0"/>
                  </a:outerShdw>
                </a:effectLst>
              </a:rPr>
              <a:t>Least Compatible</a:t>
            </a:r>
          </a:p>
          <a:p>
            <a:pPr algn="ctr" eaLnBrk="0" hangingPunct="0">
              <a:lnSpc>
                <a:spcPts val="3400"/>
              </a:lnSpc>
              <a:tabLst>
                <a:tab pos="457200" algn="l"/>
                <a:tab pos="914400" algn="l"/>
                <a:tab pos="1371600" algn="l"/>
              </a:tabLst>
              <a:defRPr/>
            </a:pPr>
            <a:r>
              <a:rPr lang="en-US" b="1" dirty="0">
                <a:solidFill>
                  <a:srgbClr val="FFFFFF"/>
                </a:solidFill>
                <a:effectLst>
                  <a:outerShdw blurRad="38100" dist="38100" dir="2700000" algn="tl">
                    <a:srgbClr val="C0C0C0"/>
                  </a:outerShdw>
                </a:effectLst>
              </a:rPr>
              <a:t>  </a:t>
            </a:r>
            <a:r>
              <a:rPr lang="en-US" b="1" dirty="0">
                <a:solidFill>
                  <a:schemeClr val="tx2"/>
                </a:solidFill>
                <a:effectLst>
                  <a:outerShdw blurRad="38100" dist="38100" dir="2700000" algn="tl">
                    <a:srgbClr val="C0C0C0"/>
                  </a:outerShdw>
                </a:effectLst>
              </a:rPr>
              <a:t>Director-Director</a:t>
            </a:r>
          </a:p>
          <a:p>
            <a:pPr algn="ctr" eaLnBrk="0" hangingPunct="0">
              <a:lnSpc>
                <a:spcPts val="3400"/>
              </a:lnSpc>
              <a:tabLst>
                <a:tab pos="457200" algn="l"/>
                <a:tab pos="914400" algn="l"/>
                <a:tab pos="1371600" algn="l"/>
              </a:tabLst>
              <a:defRPr/>
            </a:pPr>
            <a:r>
              <a:rPr lang="en-US" b="1" dirty="0">
                <a:solidFill>
                  <a:schemeClr val="tx2"/>
                </a:solidFill>
                <a:effectLst>
                  <a:outerShdw blurRad="38100" dist="38100" dir="2700000" algn="tl">
                    <a:srgbClr val="C0C0C0"/>
                  </a:outerShdw>
                </a:effectLst>
              </a:rPr>
              <a:t>  Director-Thinker</a:t>
            </a:r>
          </a:p>
          <a:p>
            <a:pPr algn="ctr" eaLnBrk="0" hangingPunct="0">
              <a:lnSpc>
                <a:spcPts val="3400"/>
              </a:lnSpc>
              <a:tabLst>
                <a:tab pos="457200" algn="l"/>
                <a:tab pos="914400" algn="l"/>
                <a:tab pos="1371600" algn="l"/>
              </a:tabLst>
              <a:defRPr/>
            </a:pPr>
            <a:r>
              <a:rPr lang="en-US" b="1" dirty="0">
                <a:solidFill>
                  <a:schemeClr val="tx2"/>
                </a:solidFill>
                <a:effectLst>
                  <a:outerShdw blurRad="38100" dist="38100" dir="2700000" algn="tl">
                    <a:srgbClr val="C0C0C0"/>
                  </a:outerShdw>
                </a:effectLst>
              </a:rPr>
              <a:t>  Director-Socializer</a:t>
            </a:r>
          </a:p>
          <a:p>
            <a:pPr algn="ctr" eaLnBrk="0" hangingPunct="0">
              <a:lnSpc>
                <a:spcPts val="3400"/>
              </a:lnSpc>
              <a:tabLst>
                <a:tab pos="457200" algn="l"/>
                <a:tab pos="914400" algn="l"/>
                <a:tab pos="1371600" algn="l"/>
              </a:tabLst>
              <a:defRPr/>
            </a:pPr>
            <a:r>
              <a:rPr lang="en-US" b="1" dirty="0">
                <a:solidFill>
                  <a:schemeClr val="tx2"/>
                </a:solidFill>
                <a:effectLst>
                  <a:outerShdw blurRad="38100" dist="38100" dir="2700000" algn="tl">
                    <a:srgbClr val="C0C0C0"/>
                  </a:outerShdw>
                </a:effectLst>
              </a:rPr>
              <a:t>  Socializer-Socializer</a:t>
            </a:r>
            <a:endParaRPr lang="en-US" b="1" dirty="0">
              <a:solidFill>
                <a:schemeClr val="tx2"/>
              </a:solidFill>
            </a:endParaRPr>
          </a:p>
        </p:txBody>
      </p:sp>
      <p:sp>
        <p:nvSpPr>
          <p:cNvPr id="9" name="Footer Placeholder 3">
            <a:extLst>
              <a:ext uri="{FF2B5EF4-FFF2-40B4-BE49-F238E27FC236}">
                <a16:creationId xmlns:a16="http://schemas.microsoft.com/office/drawing/2014/main" id="{89A74120-8A12-2526-E230-3BE438A26CF8}"/>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7827">
                                            <p:bg/>
                                          </p:spTgt>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nodeType="afterEffect">
                                  <p:stCondLst>
                                    <p:cond delay="0"/>
                                  </p:stCondLst>
                                  <p:childTnLst>
                                    <p:set>
                                      <p:cBhvr>
                                        <p:cTn id="9" dur="1" fill="hold">
                                          <p:stCondLst>
                                            <p:cond delay="0"/>
                                          </p:stCondLst>
                                        </p:cTn>
                                        <p:tgtEl>
                                          <p:spTgt spid="717827">
                                            <p:txEl>
                                              <p:pRg st="0" end="0"/>
                                            </p:txEl>
                                          </p:spTgt>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childTnLst>
                                    <p:set>
                                      <p:cBhvr>
                                        <p:cTn id="13" dur="1" fill="hold">
                                          <p:stCondLst>
                                            <p:cond delay="0"/>
                                          </p:stCondLst>
                                        </p:cTn>
                                        <p:tgtEl>
                                          <p:spTgt spid="717827">
                                            <p:txEl>
                                              <p:pRg st="1" end="1"/>
                                            </p:txEl>
                                          </p:spTgt>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nodeType="clickEffect">
                                  <p:stCondLst>
                                    <p:cond delay="0"/>
                                  </p:stCondLst>
                                  <p:childTnLst>
                                    <p:set>
                                      <p:cBhvr>
                                        <p:cTn id="17" dur="1" fill="hold">
                                          <p:stCondLst>
                                            <p:cond delay="0"/>
                                          </p:stCondLst>
                                        </p:cTn>
                                        <p:tgtEl>
                                          <p:spTgt spid="717827">
                                            <p:txEl>
                                              <p:pRg st="2" end="2"/>
                                            </p:txEl>
                                          </p:spTgt>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nodeType="clickEffect">
                                  <p:stCondLst>
                                    <p:cond delay="0"/>
                                  </p:stCondLst>
                                  <p:childTnLst>
                                    <p:set>
                                      <p:cBhvr>
                                        <p:cTn id="21" dur="1" fill="hold">
                                          <p:stCondLst>
                                            <p:cond delay="0"/>
                                          </p:stCondLst>
                                        </p:cTn>
                                        <p:tgtEl>
                                          <p:spTgt spid="717827">
                                            <p:txEl>
                                              <p:pRg st="3" end="3"/>
                                            </p:txEl>
                                          </p:spTgt>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ntr" presetSubtype="0" fill="hold" nodeType="clickEffect">
                                  <p:stCondLst>
                                    <p:cond delay="0"/>
                                  </p:stCondLst>
                                  <p:childTnLst>
                                    <p:set>
                                      <p:cBhvr>
                                        <p:cTn id="25" dur="1" fill="hold">
                                          <p:stCondLst>
                                            <p:cond delay="0"/>
                                          </p:stCondLst>
                                        </p:cTn>
                                        <p:tgtEl>
                                          <p:spTgt spid="717828">
                                            <p:bg/>
                                          </p:spTgt>
                                        </p:tgtEl>
                                        <p:attrNameLst>
                                          <p:attrName>style.visibility</p:attrName>
                                        </p:attrNameLst>
                                      </p:cBhvr>
                                      <p:to>
                                        <p:strVal val="visible"/>
                                      </p:to>
                                    </p:set>
                                  </p:childTnLst>
                                </p:cTn>
                              </p:par>
                            </p:childTnLst>
                          </p:cTn>
                        </p:par>
                        <p:par>
                          <p:cTn id="26" fill="hold" nodeType="afterGroup">
                            <p:stCondLst>
                              <p:cond delay="0"/>
                            </p:stCondLst>
                            <p:childTnLst>
                              <p:par>
                                <p:cTn id="27" presetID="1" presetClass="entr" presetSubtype="0" fill="hold" nodeType="afterEffect">
                                  <p:stCondLst>
                                    <p:cond delay="0"/>
                                  </p:stCondLst>
                                  <p:childTnLst>
                                    <p:set>
                                      <p:cBhvr>
                                        <p:cTn id="28" dur="1" fill="hold">
                                          <p:stCondLst>
                                            <p:cond delay="0"/>
                                          </p:stCondLst>
                                        </p:cTn>
                                        <p:tgtEl>
                                          <p:spTgt spid="717828">
                                            <p:txEl>
                                              <p:pRg st="0" end="0"/>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717828">
                                            <p:txEl>
                                              <p:pRg st="1" end="1"/>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717828">
                                            <p:txEl>
                                              <p:pRg st="2" end="2"/>
                                            </p:txEl>
                                          </p:spTgt>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nodeType="clickEffect">
                                  <p:stCondLst>
                                    <p:cond delay="0"/>
                                  </p:stCondLst>
                                  <p:childTnLst>
                                    <p:set>
                                      <p:cBhvr>
                                        <p:cTn id="40" dur="1" fill="hold">
                                          <p:stCondLst>
                                            <p:cond delay="0"/>
                                          </p:stCondLst>
                                        </p:cTn>
                                        <p:tgtEl>
                                          <p:spTgt spid="717828">
                                            <p:txEl>
                                              <p:pRg st="3" end="3"/>
                                            </p:txEl>
                                          </p:spTgt>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nodeType="clickEffect">
                                  <p:stCondLst>
                                    <p:cond delay="0"/>
                                  </p:stCondLst>
                                  <p:childTnLst>
                                    <p:set>
                                      <p:cBhvr>
                                        <p:cTn id="44" dur="1" fill="hold">
                                          <p:stCondLst>
                                            <p:cond delay="0"/>
                                          </p:stCondLst>
                                        </p:cTn>
                                        <p:tgtEl>
                                          <p:spTgt spid="717829">
                                            <p:bg/>
                                          </p:spTgt>
                                        </p:tgtEl>
                                        <p:attrNameLst>
                                          <p:attrName>style.visibility</p:attrName>
                                        </p:attrNameLst>
                                      </p:cBhvr>
                                      <p:to>
                                        <p:strVal val="visible"/>
                                      </p:to>
                                    </p:set>
                                  </p:childTnLst>
                                </p:cTn>
                              </p:par>
                            </p:childTnLst>
                          </p:cTn>
                        </p:par>
                        <p:par>
                          <p:cTn id="45" fill="hold" nodeType="afterGroup">
                            <p:stCondLst>
                              <p:cond delay="0"/>
                            </p:stCondLst>
                            <p:childTnLst>
                              <p:par>
                                <p:cTn id="46" presetID="1" presetClass="entr" presetSubtype="0" fill="hold" nodeType="afterEffect">
                                  <p:stCondLst>
                                    <p:cond delay="0"/>
                                  </p:stCondLst>
                                  <p:childTnLst>
                                    <p:set>
                                      <p:cBhvr>
                                        <p:cTn id="47" dur="1" fill="hold">
                                          <p:stCondLst>
                                            <p:cond delay="0"/>
                                          </p:stCondLst>
                                        </p:cTn>
                                        <p:tgtEl>
                                          <p:spTgt spid="717829">
                                            <p:txEl>
                                              <p:pRg st="0" end="0"/>
                                            </p:txEl>
                                          </p:spTgt>
                                        </p:tgtEl>
                                        <p:attrNameLst>
                                          <p:attrName>style.visibility</p:attrName>
                                        </p:attrNameLst>
                                      </p:cBhvr>
                                      <p:to>
                                        <p:strVal val="visible"/>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1" presetClass="entr" presetSubtype="0" fill="hold" nodeType="clickEffect">
                                  <p:stCondLst>
                                    <p:cond delay="0"/>
                                  </p:stCondLst>
                                  <p:childTnLst>
                                    <p:set>
                                      <p:cBhvr>
                                        <p:cTn id="51" dur="1" fill="hold">
                                          <p:stCondLst>
                                            <p:cond delay="0"/>
                                          </p:stCondLst>
                                        </p:cTn>
                                        <p:tgtEl>
                                          <p:spTgt spid="717829">
                                            <p:txEl>
                                              <p:pRg st="1" end="1"/>
                                            </p:txEl>
                                          </p:spTgt>
                                        </p:tgtEl>
                                        <p:attrNameLst>
                                          <p:attrName>style.visibility</p:attrName>
                                        </p:attrNameLst>
                                      </p:cBhvr>
                                      <p:to>
                                        <p:strVal val="visible"/>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1" presetClass="entr" presetSubtype="0" fill="hold" nodeType="clickEffect">
                                  <p:stCondLst>
                                    <p:cond delay="0"/>
                                  </p:stCondLst>
                                  <p:childTnLst>
                                    <p:set>
                                      <p:cBhvr>
                                        <p:cTn id="55" dur="1" fill="hold">
                                          <p:stCondLst>
                                            <p:cond delay="0"/>
                                          </p:stCondLst>
                                        </p:cTn>
                                        <p:tgtEl>
                                          <p:spTgt spid="717829">
                                            <p:txEl>
                                              <p:pRg st="2" end="2"/>
                                            </p:txEl>
                                          </p:spTgt>
                                        </p:tgtEl>
                                        <p:attrNameLst>
                                          <p:attrName>style.visibility</p:attrName>
                                        </p:attrNameLst>
                                      </p:cBhvr>
                                      <p:to>
                                        <p:strVal val="visible"/>
                                      </p:to>
                                    </p:set>
                                  </p:childTnLst>
                                </p:cTn>
                              </p:par>
                            </p:childTnLst>
                          </p:cTn>
                        </p:par>
                      </p:childTnLst>
                    </p:cTn>
                  </p:par>
                  <p:par>
                    <p:cTn id="56" fill="hold" nodeType="clickPar">
                      <p:stCondLst>
                        <p:cond delay="indefinite"/>
                      </p:stCondLst>
                      <p:childTnLst>
                        <p:par>
                          <p:cTn id="57" fill="hold" nodeType="withGroup">
                            <p:stCondLst>
                              <p:cond delay="0"/>
                            </p:stCondLst>
                            <p:childTnLst>
                              <p:par>
                                <p:cTn id="58" presetID="1" presetClass="entr" presetSubtype="0" fill="hold" nodeType="clickEffect">
                                  <p:stCondLst>
                                    <p:cond delay="0"/>
                                  </p:stCondLst>
                                  <p:childTnLst>
                                    <p:set>
                                      <p:cBhvr>
                                        <p:cTn id="59" dur="1" fill="hold">
                                          <p:stCondLst>
                                            <p:cond delay="0"/>
                                          </p:stCondLst>
                                        </p:cTn>
                                        <p:tgtEl>
                                          <p:spTgt spid="717829">
                                            <p:txEl>
                                              <p:pRg st="3" end="3"/>
                                            </p:txEl>
                                          </p:spTgt>
                                        </p:tgtEl>
                                        <p:attrNameLst>
                                          <p:attrName>style.visibility</p:attrName>
                                        </p:attrNameLst>
                                      </p:cBhvr>
                                      <p:to>
                                        <p:strVal val="visible"/>
                                      </p:to>
                                    </p:set>
                                  </p:childTnLst>
                                </p:cTn>
                              </p:par>
                            </p:childTnLst>
                          </p:cTn>
                        </p:par>
                      </p:childTnLst>
                    </p:cTn>
                  </p:par>
                  <p:par>
                    <p:cTn id="60" fill="hold" nodeType="clickPar">
                      <p:stCondLst>
                        <p:cond delay="indefinite"/>
                      </p:stCondLst>
                      <p:childTnLst>
                        <p:par>
                          <p:cTn id="61" fill="hold" nodeType="withGroup">
                            <p:stCondLst>
                              <p:cond delay="0"/>
                            </p:stCondLst>
                            <p:childTnLst>
                              <p:par>
                                <p:cTn id="62" presetID="1" presetClass="entr" presetSubtype="0" fill="hold" nodeType="clickEffect">
                                  <p:stCondLst>
                                    <p:cond delay="0"/>
                                  </p:stCondLst>
                                  <p:childTnLst>
                                    <p:set>
                                      <p:cBhvr>
                                        <p:cTn id="63" dur="1" fill="hold">
                                          <p:stCondLst>
                                            <p:cond delay="0"/>
                                          </p:stCondLst>
                                        </p:cTn>
                                        <p:tgtEl>
                                          <p:spTgt spid="71782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827" grpId="0" build="p" animBg="1"/>
      <p:bldP spid="717828" grpId="0" build="p" animBg="1"/>
      <p:bldP spid="717829"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a:extLst>
              <a:ext uri="{FF2B5EF4-FFF2-40B4-BE49-F238E27FC236}">
                <a16:creationId xmlns:a16="http://schemas.microsoft.com/office/drawing/2014/main" id="{ADCF8651-D0CA-694F-76B3-781BA1FF82AA}"/>
              </a:ext>
            </a:extLst>
          </p:cNvPr>
          <p:cNvSpPr>
            <a:spLocks noGrp="1" noChangeArrowheads="1"/>
          </p:cNvSpPr>
          <p:nvPr>
            <p:ph type="title"/>
          </p:nvPr>
        </p:nvSpPr>
        <p:spPr/>
        <p:txBody>
          <a:bodyPr wrap="none" lIns="19050" tIns="26988" rIns="19050" bIns="26988"/>
          <a:lstStyle/>
          <a:p>
            <a:pPr eaLnBrk="1" hangingPunct="1">
              <a:lnSpc>
                <a:spcPts val="5000"/>
              </a:lnSpc>
              <a:tabLst>
                <a:tab pos="914400" algn="l"/>
                <a:tab pos="1828800" algn="l"/>
                <a:tab pos="2743200" algn="l"/>
                <a:tab pos="3657600" algn="l"/>
                <a:tab pos="4572000" algn="l"/>
                <a:tab pos="5486400" algn="l"/>
                <a:tab pos="6400800" algn="l"/>
              </a:tabLst>
              <a:defRPr/>
            </a:pPr>
            <a:r>
              <a:rPr lang="en-US" dirty="0"/>
              <a:t>Social Compatibility</a:t>
            </a:r>
          </a:p>
        </p:txBody>
      </p:sp>
      <p:sp>
        <p:nvSpPr>
          <p:cNvPr id="717827" name="Rectangle 3">
            <a:extLst>
              <a:ext uri="{FF2B5EF4-FFF2-40B4-BE49-F238E27FC236}">
                <a16:creationId xmlns:a16="http://schemas.microsoft.com/office/drawing/2014/main" id="{2119632C-BC67-3161-2244-BE83D67EC009}"/>
              </a:ext>
            </a:extLst>
          </p:cNvPr>
          <p:cNvSpPr>
            <a:spLocks noChangeArrowheads="1"/>
          </p:cNvSpPr>
          <p:nvPr/>
        </p:nvSpPr>
        <p:spPr bwMode="auto">
          <a:xfrm>
            <a:off x="511175" y="1651000"/>
            <a:ext cx="3475038" cy="2197100"/>
          </a:xfrm>
          <a:prstGeom prst="rect">
            <a:avLst/>
          </a:prstGeom>
          <a:noFill/>
          <a:ln w="19050">
            <a:solidFill>
              <a:schemeClr val="tx2"/>
            </a:solidFill>
            <a:miter lim="800000"/>
            <a:headEnd/>
            <a:tailEnd/>
          </a:ln>
          <a:effectLst/>
        </p:spPr>
        <p:txBody>
          <a:bodyPr wrap="none" lIns="19050" tIns="26988" rIns="19050" bIns="26988"/>
          <a:lstStyle/>
          <a:p>
            <a:pPr algn="ctr" eaLnBrk="0" hangingPunct="0">
              <a:lnSpc>
                <a:spcPts val="2800"/>
              </a:lnSpc>
              <a:spcAft>
                <a:spcPct val="30000"/>
              </a:spcAft>
              <a:tabLst>
                <a:tab pos="457200" algn="l"/>
                <a:tab pos="914400" algn="l"/>
                <a:tab pos="1371600" algn="l"/>
              </a:tabLst>
              <a:defRPr/>
            </a:pPr>
            <a:r>
              <a:rPr lang="en-US" b="1" dirty="0">
                <a:solidFill>
                  <a:srgbClr val="C00000"/>
                </a:solidFill>
                <a:effectLst>
                  <a:outerShdw blurRad="38100" dist="38100" dir="2700000" algn="tl">
                    <a:srgbClr val="C0C0C0"/>
                  </a:outerShdw>
                </a:effectLst>
              </a:rPr>
              <a:t>Most Compatible</a:t>
            </a:r>
          </a:p>
          <a:p>
            <a:pPr algn="ctr" eaLnBrk="0" hangingPunct="0">
              <a:lnSpc>
                <a:spcPts val="3400"/>
              </a:lnSpc>
              <a:tabLst>
                <a:tab pos="457200" algn="l"/>
                <a:tab pos="914400" algn="l"/>
                <a:tab pos="1371600" algn="l"/>
              </a:tabLst>
              <a:defRPr/>
            </a:pPr>
            <a:r>
              <a:rPr lang="en-US" b="1" dirty="0">
                <a:solidFill>
                  <a:srgbClr val="FFFFFF"/>
                </a:solidFill>
                <a:effectLst>
                  <a:outerShdw blurRad="38100" dist="38100" dir="2700000" algn="tl">
                    <a:srgbClr val="C0C0C0"/>
                  </a:outerShdw>
                </a:effectLst>
              </a:rPr>
              <a:t>  </a:t>
            </a:r>
            <a:r>
              <a:rPr lang="en-US" b="1" dirty="0">
                <a:solidFill>
                  <a:schemeClr val="tx2"/>
                </a:solidFill>
                <a:effectLst>
                  <a:outerShdw blurRad="38100" dist="38100" dir="2700000" algn="tl">
                    <a:srgbClr val="C0C0C0"/>
                  </a:outerShdw>
                </a:effectLst>
              </a:rPr>
              <a:t>Thinker-Thinker</a:t>
            </a:r>
            <a:endParaRPr lang="en-US" b="1" dirty="0">
              <a:solidFill>
                <a:schemeClr val="tx2"/>
              </a:solidFill>
            </a:endParaRPr>
          </a:p>
          <a:p>
            <a:pPr algn="ctr" eaLnBrk="0" hangingPunct="0">
              <a:lnSpc>
                <a:spcPts val="3400"/>
              </a:lnSpc>
              <a:tabLst>
                <a:tab pos="457200" algn="l"/>
                <a:tab pos="914400" algn="l"/>
                <a:tab pos="1371600" algn="l"/>
              </a:tabLst>
              <a:defRPr/>
            </a:pPr>
            <a:r>
              <a:rPr lang="en-US" b="1" dirty="0">
                <a:solidFill>
                  <a:schemeClr val="tx2"/>
                </a:solidFill>
                <a:effectLst>
                  <a:outerShdw blurRad="38100" dist="38100" dir="2700000" algn="tl">
                    <a:srgbClr val="C0C0C0"/>
                  </a:outerShdw>
                </a:effectLst>
              </a:rPr>
              <a:t>  Relater-Relater</a:t>
            </a:r>
            <a:endParaRPr lang="en-US" b="1" dirty="0">
              <a:solidFill>
                <a:schemeClr val="tx2"/>
              </a:solidFill>
            </a:endParaRPr>
          </a:p>
          <a:p>
            <a:pPr algn="ctr" eaLnBrk="0" hangingPunct="0">
              <a:lnSpc>
                <a:spcPts val="3400"/>
              </a:lnSpc>
              <a:tabLst>
                <a:tab pos="457200" algn="l"/>
                <a:tab pos="914400" algn="l"/>
                <a:tab pos="1371600" algn="l"/>
              </a:tabLst>
              <a:defRPr/>
            </a:pPr>
            <a:r>
              <a:rPr lang="en-US" b="1" dirty="0">
                <a:solidFill>
                  <a:schemeClr val="tx2"/>
                </a:solidFill>
                <a:effectLst>
                  <a:outerShdw blurRad="38100" dist="38100" dir="2700000" algn="tl">
                    <a:srgbClr val="C0C0C0"/>
                  </a:outerShdw>
                </a:effectLst>
              </a:rPr>
              <a:t>  Socializer-Socializer</a:t>
            </a:r>
            <a:endParaRPr lang="en-US" b="1" dirty="0">
              <a:solidFill>
                <a:schemeClr val="tx2"/>
              </a:solidFill>
            </a:endParaRPr>
          </a:p>
        </p:txBody>
      </p:sp>
      <p:sp>
        <p:nvSpPr>
          <p:cNvPr id="717828" name="Rectangle 4">
            <a:extLst>
              <a:ext uri="{FF2B5EF4-FFF2-40B4-BE49-F238E27FC236}">
                <a16:creationId xmlns:a16="http://schemas.microsoft.com/office/drawing/2014/main" id="{19210B76-5F4F-2903-4054-B3C45F64002F}"/>
              </a:ext>
            </a:extLst>
          </p:cNvPr>
          <p:cNvSpPr>
            <a:spLocks noChangeArrowheads="1"/>
          </p:cNvSpPr>
          <p:nvPr/>
        </p:nvSpPr>
        <p:spPr bwMode="auto">
          <a:xfrm>
            <a:off x="4819650" y="1658938"/>
            <a:ext cx="3721100" cy="2176462"/>
          </a:xfrm>
          <a:prstGeom prst="rect">
            <a:avLst/>
          </a:prstGeom>
          <a:noFill/>
          <a:ln w="19050">
            <a:solidFill>
              <a:schemeClr val="tx2"/>
            </a:solidFill>
            <a:miter lim="800000"/>
            <a:headEnd/>
            <a:tailEnd/>
          </a:ln>
          <a:effectLst/>
        </p:spPr>
        <p:txBody>
          <a:bodyPr wrap="none" lIns="19050" tIns="26988" rIns="19050" bIns="26988"/>
          <a:lstStyle/>
          <a:p>
            <a:pPr algn="ctr" eaLnBrk="0" hangingPunct="0">
              <a:lnSpc>
                <a:spcPts val="2800"/>
              </a:lnSpc>
              <a:spcAft>
                <a:spcPct val="30000"/>
              </a:spcAft>
              <a:tabLst>
                <a:tab pos="457200" algn="l"/>
                <a:tab pos="914400" algn="l"/>
                <a:tab pos="1371600" algn="l"/>
              </a:tabLst>
              <a:defRPr/>
            </a:pPr>
            <a:r>
              <a:rPr lang="en-US" b="1" dirty="0">
                <a:solidFill>
                  <a:srgbClr val="C00000"/>
                </a:solidFill>
                <a:effectLst>
                  <a:outerShdw blurRad="38100" dist="38100" dir="2700000" algn="tl">
                    <a:srgbClr val="C0C0C0"/>
                  </a:outerShdw>
                </a:effectLst>
              </a:rPr>
              <a:t>Least Compatible</a:t>
            </a:r>
          </a:p>
          <a:p>
            <a:pPr algn="ctr" eaLnBrk="0" hangingPunct="0">
              <a:lnSpc>
                <a:spcPts val="3400"/>
              </a:lnSpc>
              <a:tabLst>
                <a:tab pos="457200" algn="l"/>
                <a:tab pos="914400" algn="l"/>
                <a:tab pos="1371600" algn="l"/>
              </a:tabLst>
              <a:defRPr/>
            </a:pPr>
            <a:r>
              <a:rPr lang="en-US" b="1" dirty="0">
                <a:solidFill>
                  <a:schemeClr val="tx2"/>
                </a:solidFill>
                <a:effectLst>
                  <a:outerShdw blurRad="38100" dist="38100" dir="2700000" algn="tl">
                    <a:srgbClr val="C0C0C0"/>
                  </a:outerShdw>
                </a:effectLst>
              </a:rPr>
              <a:t>  Director-Relater</a:t>
            </a:r>
          </a:p>
          <a:p>
            <a:pPr algn="ctr" eaLnBrk="0" hangingPunct="0">
              <a:lnSpc>
                <a:spcPts val="3400"/>
              </a:lnSpc>
              <a:tabLst>
                <a:tab pos="457200" algn="l"/>
                <a:tab pos="914400" algn="l"/>
                <a:tab pos="1371600" algn="l"/>
              </a:tabLst>
              <a:defRPr/>
            </a:pPr>
            <a:r>
              <a:rPr lang="en-US" b="1" dirty="0">
                <a:solidFill>
                  <a:schemeClr val="tx2"/>
                </a:solidFill>
                <a:effectLst>
                  <a:outerShdw blurRad="38100" dist="38100" dir="2700000" algn="tl">
                    <a:srgbClr val="C0C0C0"/>
                  </a:outerShdw>
                </a:effectLst>
              </a:rPr>
              <a:t>Socializer-Thinker</a:t>
            </a:r>
          </a:p>
          <a:p>
            <a:pPr algn="ctr" eaLnBrk="0" hangingPunct="0">
              <a:lnSpc>
                <a:spcPts val="3400"/>
              </a:lnSpc>
              <a:tabLst>
                <a:tab pos="457200" algn="l"/>
                <a:tab pos="914400" algn="l"/>
                <a:tab pos="1371600" algn="l"/>
              </a:tabLst>
              <a:defRPr/>
            </a:pPr>
            <a:r>
              <a:rPr lang="en-US" b="1" dirty="0">
                <a:solidFill>
                  <a:schemeClr val="tx2"/>
                </a:solidFill>
                <a:effectLst>
                  <a:outerShdw blurRad="38100" dist="38100" dir="2700000" algn="tl">
                    <a:srgbClr val="C0C0C0"/>
                  </a:outerShdw>
                </a:effectLst>
              </a:rPr>
              <a:t>Director-Thinker</a:t>
            </a:r>
            <a:endParaRPr lang="en-US" b="1" dirty="0">
              <a:solidFill>
                <a:schemeClr val="tx2"/>
              </a:solidFill>
            </a:endParaRPr>
          </a:p>
        </p:txBody>
      </p:sp>
      <p:sp>
        <p:nvSpPr>
          <p:cNvPr id="717829" name="Rectangle 5">
            <a:extLst>
              <a:ext uri="{FF2B5EF4-FFF2-40B4-BE49-F238E27FC236}">
                <a16:creationId xmlns:a16="http://schemas.microsoft.com/office/drawing/2014/main" id="{9AD89E97-682C-5E2F-09B3-69F45DA7534E}"/>
              </a:ext>
            </a:extLst>
          </p:cNvPr>
          <p:cNvSpPr>
            <a:spLocks noChangeArrowheads="1"/>
          </p:cNvSpPr>
          <p:nvPr/>
        </p:nvSpPr>
        <p:spPr bwMode="auto">
          <a:xfrm>
            <a:off x="2365375" y="4032250"/>
            <a:ext cx="4154488" cy="2344738"/>
          </a:xfrm>
          <a:prstGeom prst="rect">
            <a:avLst/>
          </a:prstGeom>
          <a:noFill/>
          <a:ln w="19050">
            <a:solidFill>
              <a:schemeClr val="tx2"/>
            </a:solidFill>
            <a:miter lim="800000"/>
            <a:headEnd/>
            <a:tailEnd/>
          </a:ln>
          <a:effectLst/>
        </p:spPr>
        <p:txBody>
          <a:bodyPr wrap="none" lIns="19050" tIns="26988" rIns="19050" bIns="26988"/>
          <a:lstStyle/>
          <a:p>
            <a:pPr algn="ctr" eaLnBrk="0" hangingPunct="0">
              <a:lnSpc>
                <a:spcPts val="2800"/>
              </a:lnSpc>
              <a:spcAft>
                <a:spcPct val="30000"/>
              </a:spcAft>
              <a:tabLst>
                <a:tab pos="457200" algn="l"/>
                <a:tab pos="914400" algn="l"/>
                <a:tab pos="1371600" algn="l"/>
              </a:tabLst>
              <a:defRPr/>
            </a:pPr>
            <a:r>
              <a:rPr lang="en-US" b="1" dirty="0">
                <a:solidFill>
                  <a:srgbClr val="C00000"/>
                </a:solidFill>
                <a:effectLst>
                  <a:outerShdw blurRad="38100" dist="38100" dir="2700000" algn="tl">
                    <a:srgbClr val="C0C0C0"/>
                  </a:outerShdw>
                </a:effectLst>
              </a:rPr>
              <a:t>Moderately Compatible</a:t>
            </a:r>
          </a:p>
          <a:p>
            <a:pPr algn="ctr" eaLnBrk="0" hangingPunct="0">
              <a:lnSpc>
                <a:spcPts val="3400"/>
              </a:lnSpc>
              <a:tabLst>
                <a:tab pos="457200" algn="l"/>
                <a:tab pos="914400" algn="l"/>
                <a:tab pos="1371600" algn="l"/>
              </a:tabLst>
              <a:defRPr/>
            </a:pPr>
            <a:r>
              <a:rPr lang="en-US" b="1" dirty="0">
                <a:solidFill>
                  <a:srgbClr val="FFFFFF"/>
                </a:solidFill>
                <a:effectLst>
                  <a:outerShdw blurRad="38100" dist="38100" dir="2700000" algn="tl">
                    <a:srgbClr val="C0C0C0"/>
                  </a:outerShdw>
                </a:effectLst>
              </a:rPr>
              <a:t>  </a:t>
            </a:r>
            <a:r>
              <a:rPr lang="en-US" b="1" dirty="0">
                <a:solidFill>
                  <a:schemeClr val="tx2"/>
                </a:solidFill>
                <a:effectLst>
                  <a:outerShdw blurRad="38100" dist="38100" dir="2700000" algn="tl">
                    <a:srgbClr val="C0C0C0"/>
                  </a:outerShdw>
                </a:effectLst>
              </a:rPr>
              <a:t>Director-Director</a:t>
            </a:r>
          </a:p>
          <a:p>
            <a:pPr algn="ctr" eaLnBrk="0" hangingPunct="0">
              <a:lnSpc>
                <a:spcPts val="3400"/>
              </a:lnSpc>
              <a:tabLst>
                <a:tab pos="457200" algn="l"/>
                <a:tab pos="914400" algn="l"/>
                <a:tab pos="1371600" algn="l"/>
              </a:tabLst>
              <a:defRPr/>
            </a:pPr>
            <a:r>
              <a:rPr lang="en-US" b="1" dirty="0">
                <a:solidFill>
                  <a:schemeClr val="tx2"/>
                </a:solidFill>
                <a:effectLst>
                  <a:outerShdw blurRad="38100" dist="38100" dir="2700000" algn="tl">
                    <a:srgbClr val="C0C0C0"/>
                  </a:outerShdw>
                </a:effectLst>
              </a:rPr>
              <a:t>Relater-Thinker</a:t>
            </a:r>
          </a:p>
          <a:p>
            <a:pPr algn="ctr" eaLnBrk="0" hangingPunct="0">
              <a:lnSpc>
                <a:spcPts val="3400"/>
              </a:lnSpc>
              <a:tabLst>
                <a:tab pos="457200" algn="l"/>
                <a:tab pos="914400" algn="l"/>
                <a:tab pos="1371600" algn="l"/>
              </a:tabLst>
              <a:defRPr/>
            </a:pPr>
            <a:r>
              <a:rPr lang="en-US" b="1" dirty="0">
                <a:solidFill>
                  <a:schemeClr val="tx2"/>
                </a:solidFill>
                <a:effectLst>
                  <a:outerShdw blurRad="38100" dist="38100" dir="2700000" algn="tl">
                    <a:srgbClr val="C0C0C0"/>
                  </a:outerShdw>
                </a:effectLst>
              </a:rPr>
              <a:t>  Director-Socializer</a:t>
            </a:r>
          </a:p>
          <a:p>
            <a:pPr algn="ctr" eaLnBrk="0" hangingPunct="0">
              <a:lnSpc>
                <a:spcPts val="3400"/>
              </a:lnSpc>
              <a:tabLst>
                <a:tab pos="457200" algn="l"/>
                <a:tab pos="914400" algn="l"/>
                <a:tab pos="1371600" algn="l"/>
              </a:tabLst>
              <a:defRPr/>
            </a:pPr>
            <a:r>
              <a:rPr lang="en-US" b="1" dirty="0">
                <a:solidFill>
                  <a:schemeClr val="tx2"/>
                </a:solidFill>
                <a:effectLst>
                  <a:outerShdw blurRad="38100" dist="38100" dir="2700000" algn="tl">
                    <a:srgbClr val="C0C0C0"/>
                  </a:outerShdw>
                </a:effectLst>
              </a:rPr>
              <a:t>  Socializer-Relater</a:t>
            </a:r>
            <a:endParaRPr lang="en-US" b="1" dirty="0">
              <a:solidFill>
                <a:schemeClr val="tx2"/>
              </a:solidFill>
            </a:endParaRPr>
          </a:p>
        </p:txBody>
      </p:sp>
      <p:sp>
        <p:nvSpPr>
          <p:cNvPr id="9" name="Footer Placeholder 3">
            <a:extLst>
              <a:ext uri="{FF2B5EF4-FFF2-40B4-BE49-F238E27FC236}">
                <a16:creationId xmlns:a16="http://schemas.microsoft.com/office/drawing/2014/main" id="{2BE17A20-2DB3-54A7-D6E3-AF286EAC537E}"/>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7827">
                                            <p:bg/>
                                          </p:spTgt>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nodeType="afterEffect">
                                  <p:stCondLst>
                                    <p:cond delay="0"/>
                                  </p:stCondLst>
                                  <p:childTnLst>
                                    <p:set>
                                      <p:cBhvr>
                                        <p:cTn id="9" dur="1" fill="hold">
                                          <p:stCondLst>
                                            <p:cond delay="0"/>
                                          </p:stCondLst>
                                        </p:cTn>
                                        <p:tgtEl>
                                          <p:spTgt spid="717827">
                                            <p:txEl>
                                              <p:pRg st="0" end="0"/>
                                            </p:txEl>
                                          </p:spTgt>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childTnLst>
                                    <p:set>
                                      <p:cBhvr>
                                        <p:cTn id="13" dur="1" fill="hold">
                                          <p:stCondLst>
                                            <p:cond delay="0"/>
                                          </p:stCondLst>
                                        </p:cTn>
                                        <p:tgtEl>
                                          <p:spTgt spid="717827">
                                            <p:txEl>
                                              <p:pRg st="1" end="1"/>
                                            </p:txEl>
                                          </p:spTgt>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nodeType="clickEffect">
                                  <p:stCondLst>
                                    <p:cond delay="0"/>
                                  </p:stCondLst>
                                  <p:childTnLst>
                                    <p:set>
                                      <p:cBhvr>
                                        <p:cTn id="17" dur="1" fill="hold">
                                          <p:stCondLst>
                                            <p:cond delay="0"/>
                                          </p:stCondLst>
                                        </p:cTn>
                                        <p:tgtEl>
                                          <p:spTgt spid="717827">
                                            <p:txEl>
                                              <p:pRg st="2" end="2"/>
                                            </p:txEl>
                                          </p:spTgt>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nodeType="clickEffect">
                                  <p:stCondLst>
                                    <p:cond delay="0"/>
                                  </p:stCondLst>
                                  <p:childTnLst>
                                    <p:set>
                                      <p:cBhvr>
                                        <p:cTn id="21" dur="1" fill="hold">
                                          <p:stCondLst>
                                            <p:cond delay="0"/>
                                          </p:stCondLst>
                                        </p:cTn>
                                        <p:tgtEl>
                                          <p:spTgt spid="717827">
                                            <p:txEl>
                                              <p:pRg st="3" end="3"/>
                                            </p:txEl>
                                          </p:spTgt>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ntr" presetSubtype="0" fill="hold" nodeType="clickEffect">
                                  <p:stCondLst>
                                    <p:cond delay="0"/>
                                  </p:stCondLst>
                                  <p:childTnLst>
                                    <p:set>
                                      <p:cBhvr>
                                        <p:cTn id="25" dur="1" fill="hold">
                                          <p:stCondLst>
                                            <p:cond delay="0"/>
                                          </p:stCondLst>
                                        </p:cTn>
                                        <p:tgtEl>
                                          <p:spTgt spid="717828">
                                            <p:bg/>
                                          </p:spTgt>
                                        </p:tgtEl>
                                        <p:attrNameLst>
                                          <p:attrName>style.visibility</p:attrName>
                                        </p:attrNameLst>
                                      </p:cBhvr>
                                      <p:to>
                                        <p:strVal val="visible"/>
                                      </p:to>
                                    </p:set>
                                  </p:childTnLst>
                                </p:cTn>
                              </p:par>
                            </p:childTnLst>
                          </p:cTn>
                        </p:par>
                        <p:par>
                          <p:cTn id="26" fill="hold" nodeType="afterGroup">
                            <p:stCondLst>
                              <p:cond delay="0"/>
                            </p:stCondLst>
                            <p:childTnLst>
                              <p:par>
                                <p:cTn id="27" presetID="1" presetClass="entr" presetSubtype="0" fill="hold" nodeType="afterEffect">
                                  <p:stCondLst>
                                    <p:cond delay="0"/>
                                  </p:stCondLst>
                                  <p:childTnLst>
                                    <p:set>
                                      <p:cBhvr>
                                        <p:cTn id="28" dur="1" fill="hold">
                                          <p:stCondLst>
                                            <p:cond delay="0"/>
                                          </p:stCondLst>
                                        </p:cTn>
                                        <p:tgtEl>
                                          <p:spTgt spid="717828">
                                            <p:txEl>
                                              <p:pRg st="0" end="0"/>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717828">
                                            <p:txEl>
                                              <p:pRg st="1" end="1"/>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717828">
                                            <p:txEl>
                                              <p:pRg st="2" end="2"/>
                                            </p:txEl>
                                          </p:spTgt>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nodeType="clickEffect">
                                  <p:stCondLst>
                                    <p:cond delay="0"/>
                                  </p:stCondLst>
                                  <p:childTnLst>
                                    <p:set>
                                      <p:cBhvr>
                                        <p:cTn id="40" dur="1" fill="hold">
                                          <p:stCondLst>
                                            <p:cond delay="0"/>
                                          </p:stCondLst>
                                        </p:cTn>
                                        <p:tgtEl>
                                          <p:spTgt spid="717828">
                                            <p:txEl>
                                              <p:pRg st="3" end="3"/>
                                            </p:txEl>
                                          </p:spTgt>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nodeType="clickEffect">
                                  <p:stCondLst>
                                    <p:cond delay="0"/>
                                  </p:stCondLst>
                                  <p:childTnLst>
                                    <p:set>
                                      <p:cBhvr>
                                        <p:cTn id="44" dur="1" fill="hold">
                                          <p:stCondLst>
                                            <p:cond delay="0"/>
                                          </p:stCondLst>
                                        </p:cTn>
                                        <p:tgtEl>
                                          <p:spTgt spid="717829">
                                            <p:bg/>
                                          </p:spTgt>
                                        </p:tgtEl>
                                        <p:attrNameLst>
                                          <p:attrName>style.visibility</p:attrName>
                                        </p:attrNameLst>
                                      </p:cBhvr>
                                      <p:to>
                                        <p:strVal val="visible"/>
                                      </p:to>
                                    </p:set>
                                  </p:childTnLst>
                                </p:cTn>
                              </p:par>
                            </p:childTnLst>
                          </p:cTn>
                        </p:par>
                        <p:par>
                          <p:cTn id="45" fill="hold" nodeType="afterGroup">
                            <p:stCondLst>
                              <p:cond delay="0"/>
                            </p:stCondLst>
                            <p:childTnLst>
                              <p:par>
                                <p:cTn id="46" presetID="1" presetClass="entr" presetSubtype="0" fill="hold" nodeType="afterEffect">
                                  <p:stCondLst>
                                    <p:cond delay="0"/>
                                  </p:stCondLst>
                                  <p:childTnLst>
                                    <p:set>
                                      <p:cBhvr>
                                        <p:cTn id="47" dur="1" fill="hold">
                                          <p:stCondLst>
                                            <p:cond delay="0"/>
                                          </p:stCondLst>
                                        </p:cTn>
                                        <p:tgtEl>
                                          <p:spTgt spid="717829">
                                            <p:txEl>
                                              <p:pRg st="0" end="0"/>
                                            </p:txEl>
                                          </p:spTgt>
                                        </p:tgtEl>
                                        <p:attrNameLst>
                                          <p:attrName>style.visibility</p:attrName>
                                        </p:attrNameLst>
                                      </p:cBhvr>
                                      <p:to>
                                        <p:strVal val="visible"/>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1" presetClass="entr" presetSubtype="0" fill="hold" nodeType="clickEffect">
                                  <p:stCondLst>
                                    <p:cond delay="0"/>
                                  </p:stCondLst>
                                  <p:childTnLst>
                                    <p:set>
                                      <p:cBhvr>
                                        <p:cTn id="51" dur="1" fill="hold">
                                          <p:stCondLst>
                                            <p:cond delay="0"/>
                                          </p:stCondLst>
                                        </p:cTn>
                                        <p:tgtEl>
                                          <p:spTgt spid="717829">
                                            <p:txEl>
                                              <p:pRg st="1" end="1"/>
                                            </p:txEl>
                                          </p:spTgt>
                                        </p:tgtEl>
                                        <p:attrNameLst>
                                          <p:attrName>style.visibility</p:attrName>
                                        </p:attrNameLst>
                                      </p:cBhvr>
                                      <p:to>
                                        <p:strVal val="visible"/>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1" presetClass="entr" presetSubtype="0" fill="hold" nodeType="clickEffect">
                                  <p:stCondLst>
                                    <p:cond delay="0"/>
                                  </p:stCondLst>
                                  <p:childTnLst>
                                    <p:set>
                                      <p:cBhvr>
                                        <p:cTn id="55" dur="1" fill="hold">
                                          <p:stCondLst>
                                            <p:cond delay="0"/>
                                          </p:stCondLst>
                                        </p:cTn>
                                        <p:tgtEl>
                                          <p:spTgt spid="717829">
                                            <p:txEl>
                                              <p:pRg st="2" end="2"/>
                                            </p:txEl>
                                          </p:spTgt>
                                        </p:tgtEl>
                                        <p:attrNameLst>
                                          <p:attrName>style.visibility</p:attrName>
                                        </p:attrNameLst>
                                      </p:cBhvr>
                                      <p:to>
                                        <p:strVal val="visible"/>
                                      </p:to>
                                    </p:set>
                                  </p:childTnLst>
                                </p:cTn>
                              </p:par>
                            </p:childTnLst>
                          </p:cTn>
                        </p:par>
                      </p:childTnLst>
                    </p:cTn>
                  </p:par>
                  <p:par>
                    <p:cTn id="56" fill="hold" nodeType="clickPar">
                      <p:stCondLst>
                        <p:cond delay="indefinite"/>
                      </p:stCondLst>
                      <p:childTnLst>
                        <p:par>
                          <p:cTn id="57" fill="hold" nodeType="withGroup">
                            <p:stCondLst>
                              <p:cond delay="0"/>
                            </p:stCondLst>
                            <p:childTnLst>
                              <p:par>
                                <p:cTn id="58" presetID="1" presetClass="entr" presetSubtype="0" fill="hold" nodeType="clickEffect">
                                  <p:stCondLst>
                                    <p:cond delay="0"/>
                                  </p:stCondLst>
                                  <p:childTnLst>
                                    <p:set>
                                      <p:cBhvr>
                                        <p:cTn id="59" dur="1" fill="hold">
                                          <p:stCondLst>
                                            <p:cond delay="0"/>
                                          </p:stCondLst>
                                        </p:cTn>
                                        <p:tgtEl>
                                          <p:spTgt spid="717829">
                                            <p:txEl>
                                              <p:pRg st="3" end="3"/>
                                            </p:txEl>
                                          </p:spTgt>
                                        </p:tgtEl>
                                        <p:attrNameLst>
                                          <p:attrName>style.visibility</p:attrName>
                                        </p:attrNameLst>
                                      </p:cBhvr>
                                      <p:to>
                                        <p:strVal val="visible"/>
                                      </p:to>
                                    </p:set>
                                  </p:childTnLst>
                                </p:cTn>
                              </p:par>
                            </p:childTnLst>
                          </p:cTn>
                        </p:par>
                      </p:childTnLst>
                    </p:cTn>
                  </p:par>
                  <p:par>
                    <p:cTn id="60" fill="hold" nodeType="clickPar">
                      <p:stCondLst>
                        <p:cond delay="indefinite"/>
                      </p:stCondLst>
                      <p:childTnLst>
                        <p:par>
                          <p:cTn id="61" fill="hold" nodeType="withGroup">
                            <p:stCondLst>
                              <p:cond delay="0"/>
                            </p:stCondLst>
                            <p:childTnLst>
                              <p:par>
                                <p:cTn id="62" presetID="1" presetClass="entr" presetSubtype="0" fill="hold" nodeType="clickEffect">
                                  <p:stCondLst>
                                    <p:cond delay="0"/>
                                  </p:stCondLst>
                                  <p:childTnLst>
                                    <p:set>
                                      <p:cBhvr>
                                        <p:cTn id="63" dur="1" fill="hold">
                                          <p:stCondLst>
                                            <p:cond delay="0"/>
                                          </p:stCondLst>
                                        </p:cTn>
                                        <p:tgtEl>
                                          <p:spTgt spid="71782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827" grpId="0" build="p" animBg="1"/>
      <p:bldP spid="717828" grpId="0" build="p" animBg="1"/>
      <p:bldP spid="717829"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3">
            <a:extLst>
              <a:ext uri="{FF2B5EF4-FFF2-40B4-BE49-F238E27FC236}">
                <a16:creationId xmlns:a16="http://schemas.microsoft.com/office/drawing/2014/main" id="{CBDA0F22-CACA-930A-A5C0-E3B62337E19C}"/>
              </a:ext>
            </a:extLst>
          </p:cNvPr>
          <p:cNvSpPr>
            <a:spLocks noGrp="1" noChangeArrowheads="1"/>
          </p:cNvSpPr>
          <p:nvPr>
            <p:ph type="title"/>
          </p:nvPr>
        </p:nvSpPr>
        <p:spPr/>
        <p:txBody>
          <a:bodyPr/>
          <a:lstStyle/>
          <a:p>
            <a:pPr eaLnBrk="1" hangingPunct="1">
              <a:defRPr/>
            </a:pPr>
            <a:r>
              <a:rPr lang="en-US"/>
              <a:t>Directors Need To...</a:t>
            </a:r>
          </a:p>
        </p:txBody>
      </p:sp>
      <p:sp>
        <p:nvSpPr>
          <p:cNvPr id="24579" name="Rectangle 2">
            <a:extLst>
              <a:ext uri="{FF2B5EF4-FFF2-40B4-BE49-F238E27FC236}">
                <a16:creationId xmlns:a16="http://schemas.microsoft.com/office/drawing/2014/main" id="{23483348-E30A-5F57-D057-7EFFE6A7C86D}"/>
              </a:ext>
            </a:extLst>
          </p:cNvPr>
          <p:cNvSpPr>
            <a:spLocks noGrp="1" noChangeArrowheads="1"/>
          </p:cNvSpPr>
          <p:nvPr>
            <p:ph idx="1"/>
          </p:nvPr>
        </p:nvSpPr>
        <p:spPr>
          <a:xfrm>
            <a:off x="0" y="1936750"/>
            <a:ext cx="9144000" cy="3916363"/>
          </a:xfrm>
        </p:spPr>
        <p:txBody>
          <a:bodyPr/>
          <a:lstStyle/>
          <a:p>
            <a:pPr eaLnBrk="1" hangingPunct="1"/>
            <a:r>
              <a:rPr lang="en-US" altLang="en-US" sz="3600" b="0">
                <a:cs typeface="MV Boli" panose="02000500030200090000" pitchFamily="2" charset="0"/>
              </a:rPr>
              <a:t>Practice “active” listening</a:t>
            </a:r>
          </a:p>
          <a:p>
            <a:pPr eaLnBrk="1" hangingPunct="1"/>
            <a:r>
              <a:rPr lang="en-US" altLang="en-US" sz="3600" b="0">
                <a:cs typeface="MV Boli" panose="02000500030200090000" pitchFamily="2" charset="0"/>
              </a:rPr>
              <a:t>Project a more relaxed image </a:t>
            </a:r>
          </a:p>
          <a:p>
            <a:pPr eaLnBrk="1" hangingPunct="1"/>
            <a:r>
              <a:rPr lang="en-US" altLang="en-US" sz="3600" b="0">
                <a:cs typeface="MV Boli" panose="02000500030200090000" pitchFamily="2" charset="0"/>
              </a:rPr>
              <a:t>Develop patience, humility, sensitivity and empathy</a:t>
            </a:r>
          </a:p>
          <a:p>
            <a:pPr eaLnBrk="1" hangingPunct="1"/>
            <a:r>
              <a:rPr lang="en-US" altLang="en-US" sz="3600" b="0">
                <a:cs typeface="MV Boli" panose="02000500030200090000" pitchFamily="2" charset="0"/>
              </a:rPr>
              <a:t>Verbalize the reasons for conclusions</a:t>
            </a:r>
          </a:p>
          <a:p>
            <a:pPr eaLnBrk="1" hangingPunct="1"/>
            <a:r>
              <a:rPr lang="en-US" altLang="en-US" sz="3600" b="0">
                <a:cs typeface="MV Boli" panose="02000500030200090000" pitchFamily="2" charset="0"/>
              </a:rPr>
              <a:t>Be aware of existing sanctions</a:t>
            </a:r>
          </a:p>
          <a:p>
            <a:pPr eaLnBrk="1" hangingPunct="1"/>
            <a:r>
              <a:rPr lang="en-US" altLang="en-US" sz="3600" b="0">
                <a:cs typeface="MV Boli" panose="02000500030200090000" pitchFamily="2" charset="0"/>
              </a:rPr>
              <a:t>Verbalize compliments to others</a:t>
            </a:r>
          </a:p>
        </p:txBody>
      </p:sp>
      <p:sp>
        <p:nvSpPr>
          <p:cNvPr id="6" name="Footer Placeholder 3">
            <a:extLst>
              <a:ext uri="{FF2B5EF4-FFF2-40B4-BE49-F238E27FC236}">
                <a16:creationId xmlns:a16="http://schemas.microsoft.com/office/drawing/2014/main" id="{24DF4B7B-0195-67EC-C8E0-7398C21A6651}"/>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a:extLst>
              <a:ext uri="{FF2B5EF4-FFF2-40B4-BE49-F238E27FC236}">
                <a16:creationId xmlns:a16="http://schemas.microsoft.com/office/drawing/2014/main" id="{73AEFDBB-368A-0DF4-81E6-5CDAE2E67B3F}"/>
              </a:ext>
            </a:extLst>
          </p:cNvPr>
          <p:cNvSpPr>
            <a:spLocks noGrp="1" noChangeArrowheads="1"/>
          </p:cNvSpPr>
          <p:nvPr>
            <p:ph type="title"/>
          </p:nvPr>
        </p:nvSpPr>
        <p:spPr/>
        <p:txBody>
          <a:bodyPr/>
          <a:lstStyle/>
          <a:p>
            <a:pPr eaLnBrk="1" hangingPunct="1">
              <a:defRPr/>
            </a:pPr>
            <a:r>
              <a:rPr lang="en-US"/>
              <a:t>Thinkers Need To...</a:t>
            </a:r>
          </a:p>
        </p:txBody>
      </p:sp>
      <p:sp>
        <p:nvSpPr>
          <p:cNvPr id="25603" name="Rectangle 3">
            <a:extLst>
              <a:ext uri="{FF2B5EF4-FFF2-40B4-BE49-F238E27FC236}">
                <a16:creationId xmlns:a16="http://schemas.microsoft.com/office/drawing/2014/main" id="{4424B56C-ED1C-B844-09D7-B19D4276DFF7}"/>
              </a:ext>
            </a:extLst>
          </p:cNvPr>
          <p:cNvSpPr>
            <a:spLocks noGrp="1" noChangeArrowheads="1"/>
          </p:cNvSpPr>
          <p:nvPr>
            <p:ph idx="1"/>
          </p:nvPr>
        </p:nvSpPr>
        <p:spPr>
          <a:xfrm>
            <a:off x="0" y="1971675"/>
            <a:ext cx="9144000" cy="3916363"/>
          </a:xfrm>
        </p:spPr>
        <p:txBody>
          <a:bodyPr/>
          <a:lstStyle/>
          <a:p>
            <a:pPr eaLnBrk="1" hangingPunct="1">
              <a:lnSpc>
                <a:spcPct val="90000"/>
              </a:lnSpc>
            </a:pPr>
            <a:r>
              <a:rPr lang="en-US" altLang="en-US" sz="3600" b="0">
                <a:cs typeface="MV Boli" panose="02000500030200090000" pitchFamily="2" charset="0"/>
              </a:rPr>
              <a:t>Openly show appreciation</a:t>
            </a:r>
            <a:r>
              <a:rPr lang="en-US" altLang="en-US" sz="4000">
                <a:cs typeface="MV Boli" panose="02000500030200090000" pitchFamily="2" charset="0"/>
              </a:rPr>
              <a:t> </a:t>
            </a:r>
          </a:p>
          <a:p>
            <a:pPr eaLnBrk="1" hangingPunct="1">
              <a:lnSpc>
                <a:spcPct val="90000"/>
              </a:lnSpc>
            </a:pPr>
            <a:r>
              <a:rPr lang="en-US" altLang="en-US" sz="3600" b="0">
                <a:cs typeface="MV Boli" panose="02000500030200090000" pitchFamily="2" charset="0"/>
              </a:rPr>
              <a:t>Try short cuts and time savers</a:t>
            </a:r>
          </a:p>
          <a:p>
            <a:pPr eaLnBrk="1" hangingPunct="1">
              <a:lnSpc>
                <a:spcPct val="90000"/>
              </a:lnSpc>
            </a:pPr>
            <a:r>
              <a:rPr lang="en-US" altLang="en-US" sz="3600" b="0">
                <a:cs typeface="MV Boli" panose="02000500030200090000" pitchFamily="2" charset="0"/>
              </a:rPr>
              <a:t>Adjust more readily to change and disorganization</a:t>
            </a:r>
          </a:p>
          <a:p>
            <a:pPr eaLnBrk="1" hangingPunct="1">
              <a:lnSpc>
                <a:spcPct val="90000"/>
              </a:lnSpc>
            </a:pPr>
            <a:r>
              <a:rPr lang="en-US" altLang="en-US" sz="3600" b="0">
                <a:cs typeface="MV Boli" panose="02000500030200090000" pitchFamily="2" charset="0"/>
              </a:rPr>
              <a:t>Work on timely decision making</a:t>
            </a:r>
          </a:p>
          <a:p>
            <a:pPr eaLnBrk="1" hangingPunct="1">
              <a:lnSpc>
                <a:spcPct val="90000"/>
              </a:lnSpc>
            </a:pPr>
            <a:r>
              <a:rPr lang="en-US" altLang="en-US" sz="3600" b="0">
                <a:cs typeface="MV Boli" panose="02000500030200090000" pitchFamily="2" charset="0"/>
              </a:rPr>
              <a:t>Compromise with others</a:t>
            </a:r>
          </a:p>
          <a:p>
            <a:pPr eaLnBrk="1" hangingPunct="1">
              <a:lnSpc>
                <a:spcPct val="90000"/>
              </a:lnSpc>
            </a:pPr>
            <a:r>
              <a:rPr lang="en-US" altLang="en-US" sz="3600" b="0">
                <a:cs typeface="MV Boli" panose="02000500030200090000" pitchFamily="2" charset="0"/>
              </a:rPr>
              <a:t>Use policies as guidelines, not laws</a:t>
            </a:r>
          </a:p>
        </p:txBody>
      </p:sp>
      <p:sp>
        <p:nvSpPr>
          <p:cNvPr id="6" name="Footer Placeholder 3">
            <a:extLst>
              <a:ext uri="{FF2B5EF4-FFF2-40B4-BE49-F238E27FC236}">
                <a16:creationId xmlns:a16="http://schemas.microsoft.com/office/drawing/2014/main" id="{DA8EB267-8066-1BA6-BE70-74BD78F4F58B}"/>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a:extLst>
              <a:ext uri="{FF2B5EF4-FFF2-40B4-BE49-F238E27FC236}">
                <a16:creationId xmlns:a16="http://schemas.microsoft.com/office/drawing/2014/main" id="{CAC2A411-C603-71CB-1861-3C957BE22A59}"/>
              </a:ext>
            </a:extLst>
          </p:cNvPr>
          <p:cNvSpPr>
            <a:spLocks noGrp="1" noChangeArrowheads="1"/>
          </p:cNvSpPr>
          <p:nvPr>
            <p:ph type="title"/>
          </p:nvPr>
        </p:nvSpPr>
        <p:spPr/>
        <p:txBody>
          <a:bodyPr/>
          <a:lstStyle/>
          <a:p>
            <a:pPr eaLnBrk="1" hangingPunct="1">
              <a:defRPr/>
            </a:pPr>
            <a:r>
              <a:rPr lang="en-US"/>
              <a:t>Relaters Need To...</a:t>
            </a:r>
          </a:p>
        </p:txBody>
      </p:sp>
      <p:sp>
        <p:nvSpPr>
          <p:cNvPr id="26627" name="Rectangle 3">
            <a:extLst>
              <a:ext uri="{FF2B5EF4-FFF2-40B4-BE49-F238E27FC236}">
                <a16:creationId xmlns:a16="http://schemas.microsoft.com/office/drawing/2014/main" id="{CA8B813E-CA82-CF54-FDC9-6E1DD7A5AD8C}"/>
              </a:ext>
            </a:extLst>
          </p:cNvPr>
          <p:cNvSpPr>
            <a:spLocks noGrp="1" noChangeArrowheads="1"/>
          </p:cNvSpPr>
          <p:nvPr>
            <p:ph idx="1"/>
          </p:nvPr>
        </p:nvSpPr>
        <p:spPr>
          <a:xfrm>
            <a:off x="0" y="1936750"/>
            <a:ext cx="9144000" cy="3916363"/>
          </a:xfrm>
        </p:spPr>
        <p:txBody>
          <a:bodyPr/>
          <a:lstStyle/>
          <a:p>
            <a:pPr eaLnBrk="1" hangingPunct="1">
              <a:lnSpc>
                <a:spcPct val="90000"/>
              </a:lnSpc>
            </a:pPr>
            <a:r>
              <a:rPr lang="en-US" altLang="en-US" sz="3600" b="0">
                <a:cs typeface="MV Boli" panose="02000500030200090000" pitchFamily="2" charset="0"/>
              </a:rPr>
              <a:t>Say “No” occasionally</a:t>
            </a:r>
          </a:p>
          <a:p>
            <a:pPr eaLnBrk="1" hangingPunct="1">
              <a:lnSpc>
                <a:spcPct val="90000"/>
              </a:lnSpc>
            </a:pPr>
            <a:r>
              <a:rPr lang="en-US" altLang="en-US" sz="3600" b="0">
                <a:cs typeface="MV Boli" panose="02000500030200090000" pitchFamily="2" charset="0"/>
              </a:rPr>
              <a:t>Complete tasks without an oversensitivity to others’ feelings</a:t>
            </a:r>
          </a:p>
          <a:p>
            <a:pPr eaLnBrk="1" hangingPunct="1">
              <a:lnSpc>
                <a:spcPct val="90000"/>
              </a:lnSpc>
            </a:pPr>
            <a:r>
              <a:rPr lang="en-US" altLang="en-US" sz="3600" b="0">
                <a:cs typeface="MV Boli" panose="02000500030200090000" pitchFamily="2" charset="0"/>
              </a:rPr>
              <a:t>Take risks by stretching beyond your comfort zone</a:t>
            </a:r>
          </a:p>
          <a:p>
            <a:pPr eaLnBrk="1" hangingPunct="1">
              <a:lnSpc>
                <a:spcPct val="90000"/>
              </a:lnSpc>
            </a:pPr>
            <a:r>
              <a:rPr lang="en-US" altLang="en-US" sz="3600" b="0">
                <a:cs typeface="MV Boli" panose="02000500030200090000" pitchFamily="2" charset="0"/>
              </a:rPr>
              <a:t>Delegate to others</a:t>
            </a:r>
          </a:p>
          <a:p>
            <a:pPr eaLnBrk="1" hangingPunct="1">
              <a:lnSpc>
                <a:spcPct val="90000"/>
              </a:lnSpc>
            </a:pPr>
            <a:r>
              <a:rPr lang="en-US" altLang="en-US" sz="3600" b="0">
                <a:cs typeface="MV Boli" panose="02000500030200090000" pitchFamily="2" charset="0"/>
              </a:rPr>
              <a:t>Accept changes in procedures </a:t>
            </a:r>
          </a:p>
          <a:p>
            <a:pPr eaLnBrk="1" hangingPunct="1">
              <a:lnSpc>
                <a:spcPct val="90000"/>
              </a:lnSpc>
            </a:pPr>
            <a:r>
              <a:rPr lang="en-US" altLang="en-US" sz="3600" b="0">
                <a:cs typeface="MV Boli" panose="02000500030200090000" pitchFamily="2" charset="0"/>
              </a:rPr>
              <a:t>Verbalize feelings and thoughts</a:t>
            </a:r>
            <a:r>
              <a:rPr lang="en-US" altLang="en-US" sz="2800" b="0">
                <a:solidFill>
                  <a:schemeClr val="tx1"/>
                </a:solidFill>
                <a:cs typeface="MV Boli" panose="02000500030200090000" pitchFamily="2" charset="0"/>
              </a:rPr>
              <a:t> </a:t>
            </a:r>
            <a:endParaRPr lang="en-US" altLang="en-US" sz="2800">
              <a:cs typeface="MV Boli" panose="02000500030200090000" pitchFamily="2" charset="0"/>
            </a:endParaRPr>
          </a:p>
        </p:txBody>
      </p:sp>
      <p:sp>
        <p:nvSpPr>
          <p:cNvPr id="5" name="Footer Placeholder 3">
            <a:extLst>
              <a:ext uri="{FF2B5EF4-FFF2-40B4-BE49-F238E27FC236}">
                <a16:creationId xmlns:a16="http://schemas.microsoft.com/office/drawing/2014/main" id="{4BC9D99B-68D0-56D3-EFA0-F3A5A84912D0}"/>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a:extLst>
              <a:ext uri="{FF2B5EF4-FFF2-40B4-BE49-F238E27FC236}">
                <a16:creationId xmlns:a16="http://schemas.microsoft.com/office/drawing/2014/main" id="{F66A9E73-D328-E3D1-6E44-CAF497DCC4E4}"/>
              </a:ext>
            </a:extLst>
          </p:cNvPr>
          <p:cNvSpPr>
            <a:spLocks noGrp="1" noChangeArrowheads="1"/>
          </p:cNvSpPr>
          <p:nvPr>
            <p:ph type="title"/>
          </p:nvPr>
        </p:nvSpPr>
        <p:spPr/>
        <p:txBody>
          <a:bodyPr/>
          <a:lstStyle/>
          <a:p>
            <a:pPr eaLnBrk="1" hangingPunct="1">
              <a:defRPr/>
            </a:pPr>
            <a:r>
              <a:rPr lang="en-US"/>
              <a:t>Socializers Need To...</a:t>
            </a:r>
          </a:p>
        </p:txBody>
      </p:sp>
      <p:sp>
        <p:nvSpPr>
          <p:cNvPr id="27651" name="Rectangle 3">
            <a:extLst>
              <a:ext uri="{FF2B5EF4-FFF2-40B4-BE49-F238E27FC236}">
                <a16:creationId xmlns:a16="http://schemas.microsoft.com/office/drawing/2014/main" id="{4E96E860-6B56-D0CF-4826-10A35DC04893}"/>
              </a:ext>
            </a:extLst>
          </p:cNvPr>
          <p:cNvSpPr>
            <a:spLocks noGrp="1" noChangeArrowheads="1"/>
          </p:cNvSpPr>
          <p:nvPr>
            <p:ph idx="1"/>
          </p:nvPr>
        </p:nvSpPr>
        <p:spPr>
          <a:xfrm>
            <a:off x="0" y="2209800"/>
            <a:ext cx="9144000" cy="3916363"/>
          </a:xfrm>
        </p:spPr>
        <p:txBody>
          <a:bodyPr/>
          <a:lstStyle/>
          <a:p>
            <a:pPr eaLnBrk="1" hangingPunct="1">
              <a:lnSpc>
                <a:spcPct val="90000"/>
              </a:lnSpc>
            </a:pPr>
            <a:r>
              <a:rPr lang="en-US" altLang="en-US" sz="3600" b="0">
                <a:cs typeface="MV Boli" panose="02000500030200090000" pitchFamily="2" charset="0"/>
              </a:rPr>
              <a:t>Control time and emotions</a:t>
            </a:r>
          </a:p>
          <a:p>
            <a:pPr eaLnBrk="1" hangingPunct="1">
              <a:lnSpc>
                <a:spcPct val="90000"/>
              </a:lnSpc>
            </a:pPr>
            <a:r>
              <a:rPr lang="en-US" altLang="en-US" sz="3600" b="0">
                <a:cs typeface="MV Boli" panose="02000500030200090000" pitchFamily="2" charset="0"/>
              </a:rPr>
              <a:t>Spend more time checking, verifying,  specifying and organizing</a:t>
            </a:r>
          </a:p>
          <a:p>
            <a:pPr eaLnBrk="1" hangingPunct="1">
              <a:lnSpc>
                <a:spcPct val="90000"/>
              </a:lnSpc>
            </a:pPr>
            <a:r>
              <a:rPr lang="en-US" altLang="en-US" sz="3600" b="0">
                <a:cs typeface="MV Boli" panose="02000500030200090000" pitchFamily="2" charset="0"/>
              </a:rPr>
              <a:t>Follow through on agreements</a:t>
            </a:r>
          </a:p>
          <a:p>
            <a:pPr eaLnBrk="1" hangingPunct="1">
              <a:lnSpc>
                <a:spcPct val="90000"/>
              </a:lnSpc>
            </a:pPr>
            <a:r>
              <a:rPr lang="en-US" altLang="en-US" sz="3600" b="0">
                <a:cs typeface="MV Boli" panose="02000500030200090000" pitchFamily="2" charset="0"/>
              </a:rPr>
              <a:t>Concentrate on the task at hand</a:t>
            </a:r>
          </a:p>
          <a:p>
            <a:pPr eaLnBrk="1" hangingPunct="1">
              <a:lnSpc>
                <a:spcPct val="90000"/>
              </a:lnSpc>
            </a:pPr>
            <a:r>
              <a:rPr lang="en-US" altLang="en-US" sz="3600" b="0">
                <a:cs typeface="MV Boli" panose="02000500030200090000" pitchFamily="2" charset="0"/>
              </a:rPr>
              <a:t>Take a more logical approach</a:t>
            </a:r>
          </a:p>
          <a:p>
            <a:pPr eaLnBrk="1" hangingPunct="1">
              <a:lnSpc>
                <a:spcPct val="90000"/>
              </a:lnSpc>
            </a:pPr>
            <a:r>
              <a:rPr lang="en-US" altLang="en-US" sz="3600" b="0">
                <a:cs typeface="MV Boli" panose="02000500030200090000" pitchFamily="2" charset="0"/>
              </a:rPr>
              <a:t>Complete more of what you start</a:t>
            </a:r>
          </a:p>
        </p:txBody>
      </p:sp>
      <p:sp>
        <p:nvSpPr>
          <p:cNvPr id="5" name="Footer Placeholder 3">
            <a:extLst>
              <a:ext uri="{FF2B5EF4-FFF2-40B4-BE49-F238E27FC236}">
                <a16:creationId xmlns:a16="http://schemas.microsoft.com/office/drawing/2014/main" id="{E13B3974-C6FB-F92C-AB43-30E6D9526C89}"/>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3">
            <a:extLst>
              <a:ext uri="{FF2B5EF4-FFF2-40B4-BE49-F238E27FC236}">
                <a16:creationId xmlns:a16="http://schemas.microsoft.com/office/drawing/2014/main" id="{21364835-6961-2A84-6C76-8DC750EE9A23}"/>
              </a:ext>
            </a:extLst>
          </p:cNvPr>
          <p:cNvSpPr>
            <a:spLocks noGrp="1" noChangeArrowheads="1"/>
          </p:cNvSpPr>
          <p:nvPr>
            <p:ph type="title"/>
          </p:nvPr>
        </p:nvSpPr>
        <p:spPr>
          <a:xfrm>
            <a:off x="1371600" y="0"/>
            <a:ext cx="7772400" cy="1381125"/>
          </a:xfrm>
        </p:spPr>
        <p:txBody>
          <a:bodyPr>
            <a:noAutofit/>
          </a:bodyPr>
          <a:lstStyle/>
          <a:p>
            <a:pPr eaLnBrk="1" hangingPunct="1">
              <a:defRPr/>
            </a:pPr>
            <a:r>
              <a:rPr lang="en-US" sz="4400" dirty="0"/>
              <a:t>In Relationship With Directors</a:t>
            </a:r>
            <a:endParaRPr lang="en-US" sz="4800" dirty="0"/>
          </a:p>
        </p:txBody>
      </p:sp>
      <p:sp>
        <p:nvSpPr>
          <p:cNvPr id="6" name="Footer Placeholder 3">
            <a:extLst>
              <a:ext uri="{FF2B5EF4-FFF2-40B4-BE49-F238E27FC236}">
                <a16:creationId xmlns:a16="http://schemas.microsoft.com/office/drawing/2014/main" id="{A7380109-9533-A830-A3C5-0F3D219DE397}"/>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
        <p:nvSpPr>
          <p:cNvPr id="28676" name="Rectangle 2">
            <a:extLst>
              <a:ext uri="{FF2B5EF4-FFF2-40B4-BE49-F238E27FC236}">
                <a16:creationId xmlns:a16="http://schemas.microsoft.com/office/drawing/2014/main" id="{51DB2F64-57D0-87FE-C762-970EEC0987BD}"/>
              </a:ext>
            </a:extLst>
          </p:cNvPr>
          <p:cNvSpPr>
            <a:spLocks noGrp="1" noChangeArrowheads="1"/>
          </p:cNvSpPr>
          <p:nvPr>
            <p:ph idx="1"/>
          </p:nvPr>
        </p:nvSpPr>
        <p:spPr>
          <a:xfrm>
            <a:off x="0" y="1936750"/>
            <a:ext cx="9144000" cy="3916363"/>
          </a:xfrm>
        </p:spPr>
        <p:txBody>
          <a:bodyPr/>
          <a:lstStyle/>
          <a:p>
            <a:pPr eaLnBrk="1" hangingPunct="1"/>
            <a:r>
              <a:rPr lang="en-US" altLang="en-US" sz="3600" b="0">
                <a:cs typeface="MV Boli" panose="02000500030200090000" pitchFamily="2" charset="0"/>
              </a:rPr>
              <a:t>Support their goals and objectives</a:t>
            </a:r>
          </a:p>
          <a:p>
            <a:pPr eaLnBrk="1" hangingPunct="1"/>
            <a:r>
              <a:rPr lang="en-US" altLang="en-US" sz="3600" b="0">
                <a:cs typeface="MV Boli" panose="02000500030200090000" pitchFamily="2" charset="0"/>
              </a:rPr>
              <a:t>Keep your relationship businesslike and task-oriented</a:t>
            </a:r>
          </a:p>
          <a:p>
            <a:pPr eaLnBrk="1" hangingPunct="1"/>
            <a:r>
              <a:rPr lang="en-US" altLang="en-US" sz="3600" b="0">
                <a:cs typeface="MV Boli" panose="02000500030200090000" pitchFamily="2" charset="0"/>
              </a:rPr>
              <a:t>Recognize their ideas and accomplishments</a:t>
            </a:r>
          </a:p>
          <a:p>
            <a:pPr eaLnBrk="1" hangingPunct="1"/>
            <a:r>
              <a:rPr lang="en-US" altLang="en-US" sz="3600" b="0">
                <a:cs typeface="MV Boli" panose="02000500030200090000" pitchFamily="2" charset="0"/>
              </a:rPr>
              <a:t>Be precise, efficient and well organized</a:t>
            </a:r>
          </a:p>
          <a:p>
            <a:pPr eaLnBrk="1" hangingPunct="1"/>
            <a:r>
              <a:rPr lang="en-US" altLang="en-US" sz="3600" b="0">
                <a:cs typeface="MV Boli" panose="02000500030200090000" pitchFamily="2" charset="0"/>
              </a:rPr>
              <a:t>Provide alternative actions with brief supporting analysis</a:t>
            </a:r>
          </a:p>
          <a:p>
            <a:pPr eaLnBrk="1" hangingPunct="1"/>
            <a:endParaRPr lang="en-US" altLang="en-US" sz="3600" b="0">
              <a:cs typeface="MV Boli" panose="02000500030200090000" pitchFamily="2"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a:extLst>
              <a:ext uri="{FF2B5EF4-FFF2-40B4-BE49-F238E27FC236}">
                <a16:creationId xmlns:a16="http://schemas.microsoft.com/office/drawing/2014/main" id="{47092DDD-ED75-AFF3-9420-4BE8D4A44D01}"/>
              </a:ext>
            </a:extLst>
          </p:cNvPr>
          <p:cNvSpPr>
            <a:spLocks noGrp="1" noChangeArrowheads="1"/>
          </p:cNvSpPr>
          <p:nvPr>
            <p:ph type="title"/>
          </p:nvPr>
        </p:nvSpPr>
        <p:spPr>
          <a:xfrm>
            <a:off x="1371600" y="0"/>
            <a:ext cx="7772400" cy="1381125"/>
          </a:xfrm>
        </p:spPr>
        <p:txBody>
          <a:bodyPr>
            <a:noAutofit/>
          </a:bodyPr>
          <a:lstStyle/>
          <a:p>
            <a:pPr eaLnBrk="1" hangingPunct="1">
              <a:defRPr/>
            </a:pPr>
            <a:r>
              <a:rPr lang="en-US" sz="4800" dirty="0"/>
              <a:t>In Relationship with Thinkers</a:t>
            </a:r>
          </a:p>
        </p:txBody>
      </p:sp>
      <p:sp>
        <p:nvSpPr>
          <p:cNvPr id="29699" name="Rectangle 2">
            <a:extLst>
              <a:ext uri="{FF2B5EF4-FFF2-40B4-BE49-F238E27FC236}">
                <a16:creationId xmlns:a16="http://schemas.microsoft.com/office/drawing/2014/main" id="{026608D6-98D6-5F9C-6477-8D1C865F5B03}"/>
              </a:ext>
            </a:extLst>
          </p:cNvPr>
          <p:cNvSpPr txBox="1">
            <a:spLocks noChangeArrowheads="1"/>
          </p:cNvSpPr>
          <p:nvPr/>
        </p:nvSpPr>
        <p:spPr bwMode="auto">
          <a:xfrm>
            <a:off x="0" y="1733550"/>
            <a:ext cx="9144000" cy="295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20000"/>
              </a:spcBef>
              <a:buFont typeface="Arial" panose="020B0604020202020204" pitchFamily="34" charset="0"/>
              <a:buChar char="•"/>
            </a:pPr>
            <a:r>
              <a:rPr lang="en-US" altLang="en-US" sz="3600">
                <a:solidFill>
                  <a:srgbClr val="12357C"/>
                </a:solidFill>
                <a:latin typeface="Arial Narrow" panose="020B0606020202030204" pitchFamily="34" charset="0"/>
                <a:ea typeface="Dotum" panose="020B0503020000020004" pitchFamily="34" charset="-127"/>
                <a:cs typeface="MV Boli" panose="02000500030200090000" pitchFamily="2" charset="0"/>
              </a:rPr>
              <a:t>Support their organized approach</a:t>
            </a:r>
          </a:p>
          <a:p>
            <a:pPr eaLnBrk="1" hangingPunct="1">
              <a:spcBef>
                <a:spcPct val="20000"/>
              </a:spcBef>
              <a:buFont typeface="Arial" panose="020B0604020202020204" pitchFamily="34" charset="0"/>
              <a:buChar char="•"/>
            </a:pPr>
            <a:r>
              <a:rPr lang="en-US" altLang="en-US" sz="3600">
                <a:solidFill>
                  <a:srgbClr val="12357C"/>
                </a:solidFill>
                <a:latin typeface="Arial Narrow" panose="020B0606020202030204" pitchFamily="34" charset="0"/>
                <a:ea typeface="Dotum" panose="020B0503020000020004" pitchFamily="34" charset="-127"/>
                <a:cs typeface="MV Boli" panose="02000500030200090000" pitchFamily="2" charset="0"/>
              </a:rPr>
              <a:t>Demonstrate with actions, not words</a:t>
            </a:r>
          </a:p>
          <a:p>
            <a:pPr eaLnBrk="1" hangingPunct="1">
              <a:spcBef>
                <a:spcPct val="20000"/>
              </a:spcBef>
              <a:buFont typeface="Arial" panose="020B0604020202020204" pitchFamily="34" charset="0"/>
              <a:buChar char="•"/>
            </a:pPr>
            <a:r>
              <a:rPr lang="en-US" altLang="en-US" sz="3600">
                <a:solidFill>
                  <a:srgbClr val="12357C"/>
                </a:solidFill>
                <a:latin typeface="Arial Narrow" panose="020B0606020202030204" pitchFamily="34" charset="0"/>
                <a:ea typeface="Dotum" panose="020B0503020000020004" pitchFamily="34" charset="-127"/>
                <a:cs typeface="MV Boli" panose="02000500030200090000" pitchFamily="2" charset="0"/>
              </a:rPr>
              <a:t>Be systematic, exact and prepared</a:t>
            </a:r>
          </a:p>
          <a:p>
            <a:pPr eaLnBrk="1" hangingPunct="1">
              <a:spcBef>
                <a:spcPct val="20000"/>
              </a:spcBef>
              <a:buFont typeface="Arial" panose="020B0604020202020204" pitchFamily="34" charset="0"/>
              <a:buChar char="•"/>
            </a:pPr>
            <a:r>
              <a:rPr lang="en-US" altLang="en-US" sz="3600">
                <a:solidFill>
                  <a:srgbClr val="12357C"/>
                </a:solidFill>
                <a:latin typeface="Arial Narrow" panose="020B0606020202030204" pitchFamily="34" charset="0"/>
                <a:ea typeface="Dotum" panose="020B0503020000020004" pitchFamily="34" charset="-127"/>
                <a:cs typeface="MV Boli" panose="02000500030200090000" pitchFamily="2" charset="0"/>
              </a:rPr>
              <a:t>List advantages and obvious disadvantages of any plan</a:t>
            </a:r>
          </a:p>
          <a:p>
            <a:pPr eaLnBrk="1" hangingPunct="1">
              <a:spcBef>
                <a:spcPct val="20000"/>
              </a:spcBef>
              <a:buFont typeface="Arial" panose="020B0604020202020204" pitchFamily="34" charset="0"/>
              <a:buChar char="•"/>
            </a:pPr>
            <a:r>
              <a:rPr lang="en-US" altLang="en-US" sz="3600">
                <a:solidFill>
                  <a:srgbClr val="12357C"/>
                </a:solidFill>
                <a:latin typeface="Arial Narrow" panose="020B0606020202030204" pitchFamily="34" charset="0"/>
                <a:ea typeface="Dotum" panose="020B0503020000020004" pitchFamily="34" charset="-127"/>
                <a:cs typeface="MV Boli" panose="02000500030200090000" pitchFamily="2" charset="0"/>
              </a:rPr>
              <a:t>Provide guarantees and proof that actions can’t backfire</a:t>
            </a:r>
          </a:p>
          <a:p>
            <a:pPr eaLnBrk="1" hangingPunct="1">
              <a:spcBef>
                <a:spcPct val="20000"/>
              </a:spcBef>
              <a:buFont typeface="Arial" panose="020B0604020202020204" pitchFamily="34" charset="0"/>
              <a:buChar char="•"/>
            </a:pPr>
            <a:endParaRPr lang="en-US" altLang="en-US" sz="3600">
              <a:solidFill>
                <a:srgbClr val="12357C"/>
              </a:solidFill>
              <a:latin typeface="Arial Narrow" panose="020B0606020202030204" pitchFamily="34" charset="0"/>
              <a:ea typeface="Dotum" panose="020B0503020000020004" pitchFamily="34" charset="-127"/>
              <a:cs typeface="MV Boli" panose="02000500030200090000" pitchFamily="2" charset="0"/>
            </a:endParaRPr>
          </a:p>
          <a:p>
            <a:pPr eaLnBrk="1" hangingPunct="1">
              <a:spcBef>
                <a:spcPct val="20000"/>
              </a:spcBef>
              <a:buFont typeface="Arial" panose="020B0604020202020204" pitchFamily="34" charset="0"/>
              <a:buChar char="•"/>
            </a:pPr>
            <a:endParaRPr lang="en-US" altLang="en-US" sz="3600">
              <a:solidFill>
                <a:srgbClr val="12357C"/>
              </a:solidFill>
              <a:latin typeface="Arial Narrow" panose="020B0606020202030204" pitchFamily="34" charset="0"/>
              <a:ea typeface="Dotum" panose="020B0503020000020004" pitchFamily="34" charset="-127"/>
              <a:cs typeface="MV Boli" panose="02000500030200090000" pitchFamily="2" charset="0"/>
            </a:endParaRPr>
          </a:p>
        </p:txBody>
      </p:sp>
      <p:sp>
        <p:nvSpPr>
          <p:cNvPr id="7" name="Footer Placeholder 3">
            <a:extLst>
              <a:ext uri="{FF2B5EF4-FFF2-40B4-BE49-F238E27FC236}">
                <a16:creationId xmlns:a16="http://schemas.microsoft.com/office/drawing/2014/main" id="{A4C27E5C-B919-D3AD-E35D-638CD25DAEA7}"/>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a:extLst>
              <a:ext uri="{FF2B5EF4-FFF2-40B4-BE49-F238E27FC236}">
                <a16:creationId xmlns:a16="http://schemas.microsoft.com/office/drawing/2014/main" id="{0BDFEC45-CD49-835F-7E6C-FB56C946826A}"/>
              </a:ext>
            </a:extLst>
          </p:cNvPr>
          <p:cNvSpPr>
            <a:spLocks noGrp="1" noChangeArrowheads="1"/>
          </p:cNvSpPr>
          <p:nvPr>
            <p:ph type="title"/>
          </p:nvPr>
        </p:nvSpPr>
        <p:spPr>
          <a:xfrm>
            <a:off x="1371600" y="0"/>
            <a:ext cx="7772400" cy="1381125"/>
          </a:xfrm>
        </p:spPr>
        <p:txBody>
          <a:bodyPr>
            <a:noAutofit/>
          </a:bodyPr>
          <a:lstStyle/>
          <a:p>
            <a:pPr eaLnBrk="1" hangingPunct="1">
              <a:defRPr/>
            </a:pPr>
            <a:r>
              <a:rPr lang="en-US" sz="4800" dirty="0"/>
              <a:t>In Relationship with Relaters</a:t>
            </a:r>
          </a:p>
        </p:txBody>
      </p:sp>
      <p:sp>
        <p:nvSpPr>
          <p:cNvPr id="30723" name="Rectangle 2">
            <a:extLst>
              <a:ext uri="{FF2B5EF4-FFF2-40B4-BE49-F238E27FC236}">
                <a16:creationId xmlns:a16="http://schemas.microsoft.com/office/drawing/2014/main" id="{3AB65E5A-A3C1-D596-16B4-AE02F718F2F8}"/>
              </a:ext>
            </a:extLst>
          </p:cNvPr>
          <p:cNvSpPr txBox="1">
            <a:spLocks noChangeArrowheads="1"/>
          </p:cNvSpPr>
          <p:nvPr/>
        </p:nvSpPr>
        <p:spPr bwMode="auto">
          <a:xfrm>
            <a:off x="0" y="1733550"/>
            <a:ext cx="9144000" cy="295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20000"/>
              </a:spcBef>
              <a:buFont typeface="Arial" panose="020B0604020202020204" pitchFamily="34" charset="0"/>
              <a:buChar char="•"/>
            </a:pPr>
            <a:r>
              <a:rPr lang="en-US" altLang="en-US" sz="3600">
                <a:solidFill>
                  <a:srgbClr val="12357C"/>
                </a:solidFill>
                <a:latin typeface="Arial Narrow" panose="020B0606020202030204" pitchFamily="34" charset="0"/>
                <a:ea typeface="Dotum" panose="020B0503020000020004" pitchFamily="34" charset="-127"/>
                <a:cs typeface="MV Boli" panose="02000500030200090000" pitchFamily="2" charset="0"/>
              </a:rPr>
              <a:t>Support their feelings by showing personal interest and actively listening</a:t>
            </a:r>
          </a:p>
          <a:p>
            <a:pPr eaLnBrk="1" hangingPunct="1">
              <a:spcBef>
                <a:spcPct val="20000"/>
              </a:spcBef>
              <a:buFont typeface="Arial" panose="020B0604020202020204" pitchFamily="34" charset="0"/>
              <a:buChar char="•"/>
            </a:pPr>
            <a:r>
              <a:rPr lang="en-US" altLang="en-US" sz="3600">
                <a:solidFill>
                  <a:srgbClr val="12357C"/>
                </a:solidFill>
                <a:latin typeface="Arial Narrow" panose="020B0606020202030204" pitchFamily="34" charset="0"/>
                <a:ea typeface="Dotum" panose="020B0503020000020004" pitchFamily="34" charset="-127"/>
                <a:cs typeface="MV Boli" panose="02000500030200090000" pitchFamily="2" charset="0"/>
              </a:rPr>
              <a:t>Move along in an informal, slow manner</a:t>
            </a:r>
          </a:p>
          <a:p>
            <a:pPr eaLnBrk="1" hangingPunct="1">
              <a:spcBef>
                <a:spcPct val="20000"/>
              </a:spcBef>
              <a:buFont typeface="Arial" panose="020B0604020202020204" pitchFamily="34" charset="0"/>
              <a:buChar char="•"/>
            </a:pPr>
            <a:r>
              <a:rPr lang="en-US" altLang="en-US" sz="3600">
                <a:solidFill>
                  <a:srgbClr val="12357C"/>
                </a:solidFill>
                <a:latin typeface="Arial Narrow" panose="020B0606020202030204" pitchFamily="34" charset="0"/>
                <a:ea typeface="Dotum" panose="020B0503020000020004" pitchFamily="34" charset="-127"/>
                <a:cs typeface="MV Boli" panose="02000500030200090000" pitchFamily="2" charset="0"/>
              </a:rPr>
              <a:t>Allow them time to trust you</a:t>
            </a:r>
          </a:p>
          <a:p>
            <a:pPr eaLnBrk="1" hangingPunct="1">
              <a:spcBef>
                <a:spcPct val="20000"/>
              </a:spcBef>
              <a:buFont typeface="Arial" panose="020B0604020202020204" pitchFamily="34" charset="0"/>
              <a:buChar char="•"/>
            </a:pPr>
            <a:r>
              <a:rPr lang="en-US" altLang="en-US" sz="3600">
                <a:solidFill>
                  <a:srgbClr val="12357C"/>
                </a:solidFill>
                <a:latin typeface="Arial Narrow" panose="020B0606020202030204" pitchFamily="34" charset="0"/>
                <a:ea typeface="Dotum" panose="020B0503020000020004" pitchFamily="34" charset="-127"/>
                <a:cs typeface="MV Boli" panose="02000500030200090000" pitchFamily="2" charset="0"/>
              </a:rPr>
              <a:t>When you disagree, discuss personal feelings</a:t>
            </a:r>
          </a:p>
          <a:p>
            <a:pPr eaLnBrk="1" hangingPunct="1">
              <a:spcBef>
                <a:spcPct val="20000"/>
              </a:spcBef>
              <a:buFont typeface="Arial" panose="020B0604020202020204" pitchFamily="34" charset="0"/>
              <a:buChar char="•"/>
            </a:pPr>
            <a:r>
              <a:rPr lang="en-US" altLang="en-US" sz="3600">
                <a:solidFill>
                  <a:srgbClr val="12357C"/>
                </a:solidFill>
                <a:latin typeface="Arial Narrow" panose="020B0606020202030204" pitchFamily="34" charset="0"/>
                <a:ea typeface="Dotum" panose="020B0503020000020004" pitchFamily="34" charset="-127"/>
                <a:cs typeface="MV Boli" panose="02000500030200090000" pitchFamily="2" charset="0"/>
              </a:rPr>
              <a:t>Provide guarantees and personal assurances</a:t>
            </a:r>
          </a:p>
          <a:p>
            <a:pPr eaLnBrk="1" hangingPunct="1">
              <a:spcBef>
                <a:spcPct val="20000"/>
              </a:spcBef>
              <a:buFont typeface="Arial" panose="020B0604020202020204" pitchFamily="34" charset="0"/>
              <a:buChar char="•"/>
            </a:pPr>
            <a:endParaRPr lang="en-US" altLang="en-US" sz="3600">
              <a:solidFill>
                <a:srgbClr val="12357C"/>
              </a:solidFill>
              <a:latin typeface="Arial Narrow" panose="020B0606020202030204" pitchFamily="34" charset="0"/>
              <a:ea typeface="Dotum" panose="020B0503020000020004" pitchFamily="34" charset="-127"/>
              <a:cs typeface="MV Boli" panose="02000500030200090000" pitchFamily="2" charset="0"/>
            </a:endParaRPr>
          </a:p>
          <a:p>
            <a:pPr eaLnBrk="1" hangingPunct="1">
              <a:spcBef>
                <a:spcPct val="20000"/>
              </a:spcBef>
              <a:buFont typeface="Arial" panose="020B0604020202020204" pitchFamily="34" charset="0"/>
              <a:buChar char="•"/>
            </a:pPr>
            <a:endParaRPr lang="en-US" altLang="en-US" sz="3600">
              <a:solidFill>
                <a:srgbClr val="12357C"/>
              </a:solidFill>
              <a:latin typeface="Arial Narrow" panose="020B0606020202030204" pitchFamily="34" charset="0"/>
              <a:ea typeface="Dotum" panose="020B0503020000020004" pitchFamily="34" charset="-127"/>
              <a:cs typeface="MV Boli" panose="02000500030200090000" pitchFamily="2" charset="0"/>
            </a:endParaRPr>
          </a:p>
        </p:txBody>
      </p:sp>
      <p:sp>
        <p:nvSpPr>
          <p:cNvPr id="8" name="Footer Placeholder 3">
            <a:extLst>
              <a:ext uri="{FF2B5EF4-FFF2-40B4-BE49-F238E27FC236}">
                <a16:creationId xmlns:a16="http://schemas.microsoft.com/office/drawing/2014/main" id="{3B759A2A-9452-D228-46E6-6D7381199E41}"/>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74B058B-87F4-48B9-2511-A52022EFBA3B}"/>
              </a:ext>
            </a:extLst>
          </p:cNvPr>
          <p:cNvSpPr>
            <a:spLocks noGrp="1"/>
          </p:cNvSpPr>
          <p:nvPr>
            <p:ph type="title"/>
          </p:nvPr>
        </p:nvSpPr>
        <p:spPr/>
        <p:txBody>
          <a:bodyPr>
            <a:normAutofit/>
          </a:bodyPr>
          <a:lstStyle/>
          <a:p>
            <a:pPr eaLnBrk="1" fontAlgn="auto" hangingPunct="1">
              <a:spcAft>
                <a:spcPts val="0"/>
              </a:spcAft>
              <a:defRPr/>
            </a:pPr>
            <a:r>
              <a:rPr lang="en-US" sz="4400" dirty="0"/>
              <a:t>Behavioral Style Grid</a:t>
            </a:r>
          </a:p>
        </p:txBody>
      </p:sp>
      <p:grpSp>
        <p:nvGrpSpPr>
          <p:cNvPr id="2" name="Group 8">
            <a:extLst>
              <a:ext uri="{FF2B5EF4-FFF2-40B4-BE49-F238E27FC236}">
                <a16:creationId xmlns:a16="http://schemas.microsoft.com/office/drawing/2014/main" id="{8571CF15-36C0-34D0-4A40-2C28013800BA}"/>
              </a:ext>
            </a:extLst>
          </p:cNvPr>
          <p:cNvGrpSpPr>
            <a:grpSpLocks/>
          </p:cNvGrpSpPr>
          <p:nvPr/>
        </p:nvGrpSpPr>
        <p:grpSpPr bwMode="auto">
          <a:xfrm>
            <a:off x="2667000" y="1828800"/>
            <a:ext cx="3810000" cy="4343400"/>
            <a:chOff x="2667000" y="1828800"/>
            <a:chExt cx="3810000" cy="4343400"/>
          </a:xfrm>
        </p:grpSpPr>
        <p:sp>
          <p:nvSpPr>
            <p:cNvPr id="4" name="TextBox 3">
              <a:extLst>
                <a:ext uri="{FF2B5EF4-FFF2-40B4-BE49-F238E27FC236}">
                  <a16:creationId xmlns:a16="http://schemas.microsoft.com/office/drawing/2014/main" id="{A24BBFAA-5263-ADFA-BC8D-10DF64EF59E9}"/>
                </a:ext>
              </a:extLst>
            </p:cNvPr>
            <p:cNvSpPr txBox="1"/>
            <p:nvPr/>
          </p:nvSpPr>
          <p:spPr>
            <a:xfrm>
              <a:off x="2667000" y="1828800"/>
              <a:ext cx="3810000" cy="769938"/>
            </a:xfrm>
            <a:prstGeom prst="rect">
              <a:avLst/>
            </a:prstGeom>
            <a:noFill/>
          </p:spPr>
          <p:txBody>
            <a:bodyPr>
              <a:spAutoFit/>
            </a:bodyPr>
            <a:lstStyle/>
            <a:p>
              <a:pPr algn="ctr">
                <a:defRPr/>
              </a:pPr>
              <a:r>
                <a:rPr lang="en-US" sz="4400" b="1" dirty="0">
                  <a:solidFill>
                    <a:schemeClr val="bg1"/>
                  </a:solidFill>
                  <a:effectLst>
                    <a:outerShdw blurRad="50800" dist="50800" dir="16200000" sx="104000" sy="104000" algn="ctr" rotWithShape="0">
                      <a:schemeClr val="tx1">
                        <a:alpha val="88000"/>
                      </a:schemeClr>
                    </a:outerShdw>
                  </a:effectLst>
                  <a:latin typeface="Arial Narrow" pitchFamily="34" charset="0"/>
                </a:rPr>
                <a:t>OPEN</a:t>
              </a:r>
            </a:p>
          </p:txBody>
        </p:sp>
        <p:sp>
          <p:nvSpPr>
            <p:cNvPr id="5" name="TextBox 4">
              <a:extLst>
                <a:ext uri="{FF2B5EF4-FFF2-40B4-BE49-F238E27FC236}">
                  <a16:creationId xmlns:a16="http://schemas.microsoft.com/office/drawing/2014/main" id="{8058A5FC-DBFE-B21D-F6BE-4A4E640F10CE}"/>
                </a:ext>
              </a:extLst>
            </p:cNvPr>
            <p:cNvSpPr txBox="1"/>
            <p:nvPr/>
          </p:nvSpPr>
          <p:spPr>
            <a:xfrm>
              <a:off x="2667000" y="5402263"/>
              <a:ext cx="3810000" cy="769937"/>
            </a:xfrm>
            <a:prstGeom prst="rect">
              <a:avLst/>
            </a:prstGeom>
            <a:noFill/>
          </p:spPr>
          <p:txBody>
            <a:bodyPr>
              <a:spAutoFit/>
            </a:bodyPr>
            <a:lstStyle/>
            <a:p>
              <a:pPr algn="ctr">
                <a:defRPr/>
              </a:pPr>
              <a:r>
                <a:rPr lang="en-US" sz="4400" b="1" dirty="0">
                  <a:solidFill>
                    <a:schemeClr val="bg1"/>
                  </a:solidFill>
                  <a:effectLst>
                    <a:outerShdw blurRad="50800" dist="50800" dir="5400000" sx="104000" sy="104000" algn="ctr" rotWithShape="0">
                      <a:schemeClr val="tx1">
                        <a:alpha val="88000"/>
                      </a:schemeClr>
                    </a:outerShdw>
                  </a:effectLst>
                  <a:latin typeface="Arial Narrow" pitchFamily="34" charset="0"/>
                </a:rPr>
                <a:t>GUARDED</a:t>
              </a:r>
            </a:p>
          </p:txBody>
        </p:sp>
      </p:grpSp>
      <p:grpSp>
        <p:nvGrpSpPr>
          <p:cNvPr id="3" name="Group 9">
            <a:extLst>
              <a:ext uri="{FF2B5EF4-FFF2-40B4-BE49-F238E27FC236}">
                <a16:creationId xmlns:a16="http://schemas.microsoft.com/office/drawing/2014/main" id="{EB98DBCF-789F-7BD7-D0A5-BDF0EFF7B4F5}"/>
              </a:ext>
            </a:extLst>
          </p:cNvPr>
          <p:cNvGrpSpPr>
            <a:grpSpLocks/>
          </p:cNvGrpSpPr>
          <p:nvPr/>
        </p:nvGrpSpPr>
        <p:grpSpPr bwMode="auto">
          <a:xfrm>
            <a:off x="-533400" y="3571875"/>
            <a:ext cx="9448800" cy="769938"/>
            <a:chOff x="-533400" y="3571875"/>
            <a:chExt cx="9448800" cy="769441"/>
          </a:xfrm>
        </p:grpSpPr>
        <p:sp>
          <p:nvSpPr>
            <p:cNvPr id="7" name="TextBox 6">
              <a:extLst>
                <a:ext uri="{FF2B5EF4-FFF2-40B4-BE49-F238E27FC236}">
                  <a16:creationId xmlns:a16="http://schemas.microsoft.com/office/drawing/2014/main" id="{52C6C16C-6FE5-A0A7-9857-7D1E37F9F877}"/>
                </a:ext>
              </a:extLst>
            </p:cNvPr>
            <p:cNvSpPr txBox="1"/>
            <p:nvPr/>
          </p:nvSpPr>
          <p:spPr>
            <a:xfrm>
              <a:off x="-533400" y="3571875"/>
              <a:ext cx="3810000" cy="769441"/>
            </a:xfrm>
            <a:prstGeom prst="rect">
              <a:avLst/>
            </a:prstGeom>
            <a:noFill/>
          </p:spPr>
          <p:txBody>
            <a:bodyPr>
              <a:spAutoFit/>
            </a:bodyPr>
            <a:lstStyle/>
            <a:p>
              <a:pPr algn="ctr">
                <a:defRPr/>
              </a:pPr>
              <a:r>
                <a:rPr lang="en-US" sz="4400" b="1" dirty="0">
                  <a:solidFill>
                    <a:schemeClr val="bg1"/>
                  </a:solidFill>
                  <a:effectLst>
                    <a:outerShdw blurRad="50800" dist="50800" dir="10800000" sx="103000" sy="103000" algn="ctr" rotWithShape="0">
                      <a:schemeClr val="tx1">
                        <a:alpha val="88000"/>
                      </a:schemeClr>
                    </a:outerShdw>
                  </a:effectLst>
                  <a:latin typeface="Arial Narrow" pitchFamily="34" charset="0"/>
                </a:rPr>
                <a:t>INDIRECT</a:t>
              </a:r>
            </a:p>
          </p:txBody>
        </p:sp>
        <p:sp>
          <p:nvSpPr>
            <p:cNvPr id="8" name="TextBox 7">
              <a:extLst>
                <a:ext uri="{FF2B5EF4-FFF2-40B4-BE49-F238E27FC236}">
                  <a16:creationId xmlns:a16="http://schemas.microsoft.com/office/drawing/2014/main" id="{DA34498D-8867-6155-8D45-7D8EA7138D97}"/>
                </a:ext>
              </a:extLst>
            </p:cNvPr>
            <p:cNvSpPr txBox="1"/>
            <p:nvPr/>
          </p:nvSpPr>
          <p:spPr>
            <a:xfrm>
              <a:off x="6400800" y="3571875"/>
              <a:ext cx="2514600" cy="769441"/>
            </a:xfrm>
            <a:prstGeom prst="rect">
              <a:avLst/>
            </a:prstGeom>
            <a:noFill/>
          </p:spPr>
          <p:txBody>
            <a:bodyPr>
              <a:spAutoFit/>
            </a:bodyPr>
            <a:lstStyle/>
            <a:p>
              <a:pPr algn="ctr">
                <a:defRPr/>
              </a:pPr>
              <a:r>
                <a:rPr lang="en-US" sz="4400" b="1" dirty="0">
                  <a:solidFill>
                    <a:schemeClr val="bg1"/>
                  </a:solidFill>
                  <a:effectLst>
                    <a:outerShdw blurRad="50800" dist="50800" sx="103000" sy="103000" algn="ctr" rotWithShape="0">
                      <a:schemeClr val="tx1">
                        <a:alpha val="88000"/>
                      </a:schemeClr>
                    </a:outerShdw>
                  </a:effectLst>
                  <a:latin typeface="Arial Narrow" pitchFamily="34" charset="0"/>
                </a:rPr>
                <a:t>DIRECT</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2000"/>
                                        <p:tgtEl>
                                          <p:spTgt spid="3"/>
                                        </p:tgtEl>
                                      </p:cBhvr>
                                    </p:animEffect>
                                  </p:childTnLst>
                                </p:cTn>
                              </p:par>
                              <p:par>
                                <p:cTn id="13" presetID="1" presetClass="exit" presetSubtype="0" fill="hold" nodeType="withEffect">
                                  <p:stCondLst>
                                    <p:cond delay="0"/>
                                  </p:stCondLst>
                                  <p:childTnLst>
                                    <p:set>
                                      <p:cBhvr>
                                        <p:cTn id="14"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a:extLst>
              <a:ext uri="{FF2B5EF4-FFF2-40B4-BE49-F238E27FC236}">
                <a16:creationId xmlns:a16="http://schemas.microsoft.com/office/drawing/2014/main" id="{C8B37B8F-FE66-3ED5-97FF-F8AB251A491D}"/>
              </a:ext>
            </a:extLst>
          </p:cNvPr>
          <p:cNvSpPr>
            <a:spLocks noGrp="1" noChangeArrowheads="1"/>
          </p:cNvSpPr>
          <p:nvPr>
            <p:ph type="title"/>
          </p:nvPr>
        </p:nvSpPr>
        <p:spPr>
          <a:xfrm>
            <a:off x="1371600" y="0"/>
            <a:ext cx="7772400" cy="1381125"/>
          </a:xfrm>
        </p:spPr>
        <p:txBody>
          <a:bodyPr>
            <a:noAutofit/>
          </a:bodyPr>
          <a:lstStyle/>
          <a:p>
            <a:pPr eaLnBrk="1" hangingPunct="1">
              <a:defRPr/>
            </a:pPr>
            <a:r>
              <a:rPr lang="en-US" sz="4800" dirty="0"/>
              <a:t>In Relationship with Socializers</a:t>
            </a:r>
          </a:p>
        </p:txBody>
      </p:sp>
      <p:sp>
        <p:nvSpPr>
          <p:cNvPr id="31747" name="Rectangle 2">
            <a:extLst>
              <a:ext uri="{FF2B5EF4-FFF2-40B4-BE49-F238E27FC236}">
                <a16:creationId xmlns:a16="http://schemas.microsoft.com/office/drawing/2014/main" id="{74D8B0F4-A514-5379-7F66-754A3B79EA39}"/>
              </a:ext>
            </a:extLst>
          </p:cNvPr>
          <p:cNvSpPr txBox="1">
            <a:spLocks noChangeArrowheads="1"/>
          </p:cNvSpPr>
          <p:nvPr/>
        </p:nvSpPr>
        <p:spPr bwMode="auto">
          <a:xfrm>
            <a:off x="0" y="1733550"/>
            <a:ext cx="9144000" cy="295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20000"/>
              </a:spcBef>
              <a:buFont typeface="Arial" panose="020B0604020202020204" pitchFamily="34" charset="0"/>
              <a:buChar char="•"/>
            </a:pPr>
            <a:r>
              <a:rPr lang="en-US" altLang="en-US" sz="3600">
                <a:solidFill>
                  <a:srgbClr val="12357C"/>
                </a:solidFill>
                <a:latin typeface="Arial Narrow" panose="020B0606020202030204" pitchFamily="34" charset="0"/>
                <a:ea typeface="Dotum" panose="020B0503020000020004" pitchFamily="34" charset="-127"/>
                <a:cs typeface="MV Boli" panose="02000500030200090000" pitchFamily="2" charset="0"/>
              </a:rPr>
              <a:t>Support their ideas and dreams</a:t>
            </a:r>
          </a:p>
          <a:p>
            <a:pPr eaLnBrk="1" hangingPunct="1">
              <a:spcBef>
                <a:spcPct val="20000"/>
              </a:spcBef>
              <a:buFont typeface="Arial" panose="020B0604020202020204" pitchFamily="34" charset="0"/>
              <a:buChar char="•"/>
            </a:pPr>
            <a:r>
              <a:rPr lang="en-US" altLang="en-US" sz="3600">
                <a:solidFill>
                  <a:srgbClr val="12357C"/>
                </a:solidFill>
                <a:latin typeface="Arial Narrow" panose="020B0606020202030204" pitchFamily="34" charset="0"/>
                <a:ea typeface="Dotum" panose="020B0503020000020004" pitchFamily="34" charset="-127"/>
                <a:cs typeface="MV Boli" panose="02000500030200090000" pitchFamily="2" charset="0"/>
              </a:rPr>
              <a:t>Be entertaining and fast moving; don’t hurry the discussion</a:t>
            </a:r>
          </a:p>
          <a:p>
            <a:pPr eaLnBrk="1" hangingPunct="1">
              <a:spcBef>
                <a:spcPct val="20000"/>
              </a:spcBef>
              <a:buFont typeface="Arial" panose="020B0604020202020204" pitchFamily="34" charset="0"/>
              <a:buChar char="•"/>
            </a:pPr>
            <a:r>
              <a:rPr lang="en-US" altLang="en-US" sz="3600">
                <a:solidFill>
                  <a:srgbClr val="12357C"/>
                </a:solidFill>
                <a:latin typeface="Arial Narrow" panose="020B0606020202030204" pitchFamily="34" charset="0"/>
                <a:ea typeface="Dotum" panose="020B0503020000020004" pitchFamily="34" charset="-127"/>
                <a:cs typeface="MV Boli" panose="02000500030200090000" pitchFamily="2" charset="0"/>
              </a:rPr>
              <a:t>Try not to argue – you seldom win</a:t>
            </a:r>
          </a:p>
          <a:p>
            <a:pPr eaLnBrk="1" hangingPunct="1">
              <a:spcBef>
                <a:spcPct val="20000"/>
              </a:spcBef>
              <a:buFont typeface="Arial" panose="020B0604020202020204" pitchFamily="34" charset="0"/>
              <a:buChar char="•"/>
            </a:pPr>
            <a:r>
              <a:rPr lang="en-US" altLang="en-US" sz="3600">
                <a:solidFill>
                  <a:srgbClr val="12357C"/>
                </a:solidFill>
                <a:latin typeface="Arial Narrow" panose="020B0606020202030204" pitchFamily="34" charset="0"/>
                <a:ea typeface="Dotum" panose="020B0503020000020004" pitchFamily="34" charset="-127"/>
                <a:cs typeface="MV Boli" panose="02000500030200090000" pitchFamily="2" charset="0"/>
              </a:rPr>
              <a:t>Summarize in writing who is to do what, where, and when</a:t>
            </a:r>
          </a:p>
          <a:p>
            <a:pPr eaLnBrk="1" hangingPunct="1">
              <a:spcBef>
                <a:spcPct val="20000"/>
              </a:spcBef>
              <a:buFont typeface="Arial" panose="020B0604020202020204" pitchFamily="34" charset="0"/>
              <a:buChar char="•"/>
            </a:pPr>
            <a:r>
              <a:rPr lang="en-US" altLang="en-US" sz="3600">
                <a:solidFill>
                  <a:srgbClr val="12357C"/>
                </a:solidFill>
                <a:latin typeface="Arial Narrow" panose="020B0606020202030204" pitchFamily="34" charset="0"/>
                <a:ea typeface="Dotum" panose="020B0503020000020004" pitchFamily="34" charset="-127"/>
                <a:cs typeface="MV Boli" panose="02000500030200090000" pitchFamily="2" charset="0"/>
              </a:rPr>
              <a:t>Use testimonials and incentives to positively affect decisions</a:t>
            </a:r>
          </a:p>
        </p:txBody>
      </p:sp>
      <p:sp>
        <p:nvSpPr>
          <p:cNvPr id="7" name="Footer Placeholder 3">
            <a:extLst>
              <a:ext uri="{FF2B5EF4-FFF2-40B4-BE49-F238E27FC236}">
                <a16:creationId xmlns:a16="http://schemas.microsoft.com/office/drawing/2014/main" id="{7E9C3E20-AD6A-5A4D-F408-37B56F7CAD16}"/>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71EB9ED-CEE9-1461-7CCC-02CA8BDB8325}"/>
              </a:ext>
            </a:extLst>
          </p:cNvPr>
          <p:cNvSpPr>
            <a:spLocks noGrp="1"/>
          </p:cNvSpPr>
          <p:nvPr>
            <p:ph type="title"/>
          </p:nvPr>
        </p:nvSpPr>
        <p:spPr/>
        <p:txBody>
          <a:bodyPr>
            <a:normAutofit/>
          </a:bodyPr>
          <a:lstStyle/>
          <a:p>
            <a:pPr eaLnBrk="1" fontAlgn="auto" hangingPunct="1">
              <a:spcAft>
                <a:spcPts val="0"/>
              </a:spcAft>
              <a:defRPr/>
            </a:pPr>
            <a:r>
              <a:rPr lang="en-US" sz="5400" dirty="0"/>
              <a:t>Treat them…</a:t>
            </a:r>
          </a:p>
        </p:txBody>
      </p:sp>
      <p:sp>
        <p:nvSpPr>
          <p:cNvPr id="9" name="TextBox 8">
            <a:extLst>
              <a:ext uri="{FF2B5EF4-FFF2-40B4-BE49-F238E27FC236}">
                <a16:creationId xmlns:a16="http://schemas.microsoft.com/office/drawing/2014/main" id="{AAEC2D97-81F0-E0E4-A156-B32E4AA352EF}"/>
              </a:ext>
            </a:extLst>
          </p:cNvPr>
          <p:cNvSpPr txBox="1"/>
          <p:nvPr/>
        </p:nvSpPr>
        <p:spPr>
          <a:xfrm>
            <a:off x="249238" y="2286000"/>
            <a:ext cx="3941762" cy="923925"/>
          </a:xfrm>
          <a:prstGeom prst="rect">
            <a:avLst/>
          </a:prstGeom>
          <a:noFill/>
        </p:spPr>
        <p:txBody>
          <a:bodyPr>
            <a:spAutoFit/>
          </a:bodyPr>
          <a:lstStyle/>
          <a:p>
            <a:pPr algn="ctr">
              <a:defRPr/>
            </a:pPr>
            <a:r>
              <a:rPr lang="en-US" sz="5400" b="1" dirty="0">
                <a:solidFill>
                  <a:schemeClr val="bg1"/>
                </a:solidFill>
                <a:effectLst>
                  <a:outerShdw blurRad="88900" dist="88900" dir="12600000" sx="104000" sy="104000" algn="ctr" rotWithShape="0">
                    <a:schemeClr val="tx1">
                      <a:alpha val="88000"/>
                    </a:schemeClr>
                  </a:outerShdw>
                </a:effectLst>
                <a:latin typeface="Arial Narrow" pitchFamily="34" charset="0"/>
              </a:rPr>
              <a:t>Friendly</a:t>
            </a:r>
          </a:p>
        </p:txBody>
      </p:sp>
      <p:sp>
        <p:nvSpPr>
          <p:cNvPr id="10" name="TextBox 9">
            <a:extLst>
              <a:ext uri="{FF2B5EF4-FFF2-40B4-BE49-F238E27FC236}">
                <a16:creationId xmlns:a16="http://schemas.microsoft.com/office/drawing/2014/main" id="{8B55E2F6-FD05-5754-15F7-F889D4760F90}"/>
              </a:ext>
            </a:extLst>
          </p:cNvPr>
          <p:cNvSpPr txBox="1"/>
          <p:nvPr/>
        </p:nvSpPr>
        <p:spPr>
          <a:xfrm>
            <a:off x="4962525" y="5124450"/>
            <a:ext cx="3956050" cy="1016000"/>
          </a:xfrm>
          <a:prstGeom prst="rect">
            <a:avLst/>
          </a:prstGeom>
          <a:noFill/>
        </p:spPr>
        <p:txBody>
          <a:bodyPr>
            <a:spAutoFit/>
          </a:bodyPr>
          <a:lstStyle/>
          <a:p>
            <a:pPr algn="ctr">
              <a:defRPr/>
            </a:pPr>
            <a:r>
              <a:rPr lang="en-US" sz="6000" b="1" dirty="0">
                <a:solidFill>
                  <a:schemeClr val="bg1"/>
                </a:solidFill>
                <a:effectLst>
                  <a:outerShdw blurRad="88900" dist="88900" dir="2400000" sx="104000" sy="104000" algn="ctr" rotWithShape="0">
                    <a:schemeClr val="tx1">
                      <a:alpha val="88000"/>
                    </a:schemeClr>
                  </a:outerShdw>
                </a:effectLst>
                <a:latin typeface="Arial Narrow" pitchFamily="34" charset="0"/>
              </a:rPr>
              <a:t>Rapidly</a:t>
            </a:r>
          </a:p>
        </p:txBody>
      </p:sp>
      <p:sp>
        <p:nvSpPr>
          <p:cNvPr id="11" name="TextBox 10">
            <a:extLst>
              <a:ext uri="{FF2B5EF4-FFF2-40B4-BE49-F238E27FC236}">
                <a16:creationId xmlns:a16="http://schemas.microsoft.com/office/drawing/2014/main" id="{B2ECB2AC-CF1D-2FE9-BDC8-0B180B1E7487}"/>
              </a:ext>
            </a:extLst>
          </p:cNvPr>
          <p:cNvSpPr txBox="1"/>
          <p:nvPr/>
        </p:nvSpPr>
        <p:spPr>
          <a:xfrm>
            <a:off x="228600" y="5105400"/>
            <a:ext cx="3810000" cy="1016000"/>
          </a:xfrm>
          <a:prstGeom prst="rect">
            <a:avLst/>
          </a:prstGeom>
          <a:noFill/>
        </p:spPr>
        <p:txBody>
          <a:bodyPr>
            <a:spAutoFit/>
          </a:bodyPr>
          <a:lstStyle/>
          <a:p>
            <a:pPr algn="ctr">
              <a:defRPr/>
            </a:pPr>
            <a:r>
              <a:rPr lang="en-US" sz="6000" b="1" dirty="0">
                <a:solidFill>
                  <a:schemeClr val="bg1"/>
                </a:solidFill>
                <a:effectLst>
                  <a:outerShdw blurRad="88900" dist="88900" dir="9000000" sx="103000" sy="103000" algn="ctr" rotWithShape="0">
                    <a:schemeClr val="tx1">
                      <a:alpha val="88000"/>
                    </a:schemeClr>
                  </a:outerShdw>
                </a:effectLst>
                <a:latin typeface="Arial Narrow" pitchFamily="34" charset="0"/>
              </a:rPr>
              <a:t>Precisely</a:t>
            </a:r>
            <a:endParaRPr lang="en-US" sz="4400" b="1" dirty="0">
              <a:solidFill>
                <a:schemeClr val="bg1"/>
              </a:solidFill>
              <a:effectLst>
                <a:outerShdw blurRad="88900" dist="88900" dir="9000000" sx="103000" sy="103000" algn="ctr" rotWithShape="0">
                  <a:schemeClr val="tx1">
                    <a:alpha val="88000"/>
                  </a:schemeClr>
                </a:outerShdw>
              </a:effectLst>
              <a:latin typeface="Arial Narrow" pitchFamily="34" charset="0"/>
            </a:endParaRPr>
          </a:p>
        </p:txBody>
      </p:sp>
      <p:sp>
        <p:nvSpPr>
          <p:cNvPr id="12" name="TextBox 11">
            <a:extLst>
              <a:ext uri="{FF2B5EF4-FFF2-40B4-BE49-F238E27FC236}">
                <a16:creationId xmlns:a16="http://schemas.microsoft.com/office/drawing/2014/main" id="{70531671-42B1-DAD7-B5B9-F18F8259B08F}"/>
              </a:ext>
            </a:extLst>
          </p:cNvPr>
          <p:cNvSpPr txBox="1"/>
          <p:nvPr/>
        </p:nvSpPr>
        <p:spPr>
          <a:xfrm>
            <a:off x="4876800" y="2286000"/>
            <a:ext cx="4191000" cy="1016000"/>
          </a:xfrm>
          <a:prstGeom prst="rect">
            <a:avLst/>
          </a:prstGeom>
          <a:noFill/>
        </p:spPr>
        <p:txBody>
          <a:bodyPr>
            <a:spAutoFit/>
          </a:bodyPr>
          <a:lstStyle/>
          <a:p>
            <a:pPr algn="ctr">
              <a:defRPr/>
            </a:pPr>
            <a:r>
              <a:rPr lang="en-US" sz="6000" b="1" dirty="0">
                <a:solidFill>
                  <a:schemeClr val="bg1"/>
                </a:solidFill>
                <a:effectLst>
                  <a:outerShdw blurRad="88900" dist="88900" dir="20700000" sx="103000" sy="103000" algn="ctr" rotWithShape="0">
                    <a:schemeClr val="tx1">
                      <a:alpha val="88000"/>
                    </a:schemeClr>
                  </a:outerShdw>
                </a:effectLst>
                <a:latin typeface="Arial Narrow" pitchFamily="34" charset="0"/>
              </a:rPr>
              <a:t>Dynamically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2000"/>
                                        <p:tgtEl>
                                          <p:spTgt spid="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a:extLst>
              <a:ext uri="{FF2B5EF4-FFF2-40B4-BE49-F238E27FC236}">
                <a16:creationId xmlns:a16="http://schemas.microsoft.com/office/drawing/2014/main" id="{BAD1ED5F-275E-E404-1357-72FD8FD17854}"/>
              </a:ext>
            </a:extLst>
          </p:cNvPr>
          <p:cNvSpPr>
            <a:spLocks noGrp="1" noChangeArrowheads="1"/>
          </p:cNvSpPr>
          <p:nvPr>
            <p:ph type="title"/>
          </p:nvPr>
        </p:nvSpPr>
        <p:spPr/>
        <p:txBody>
          <a:bodyPr/>
          <a:lstStyle/>
          <a:p>
            <a:pPr eaLnBrk="1" hangingPunct="1">
              <a:defRPr/>
            </a:pPr>
            <a:r>
              <a:rPr lang="en-US" dirty="0"/>
              <a:t>Using Individual Differences </a:t>
            </a:r>
          </a:p>
        </p:txBody>
      </p:sp>
      <p:sp>
        <p:nvSpPr>
          <p:cNvPr id="33795" name="Rectangle 3">
            <a:extLst>
              <a:ext uri="{FF2B5EF4-FFF2-40B4-BE49-F238E27FC236}">
                <a16:creationId xmlns:a16="http://schemas.microsoft.com/office/drawing/2014/main" id="{6100113F-F460-2229-A270-84A74799DA91}"/>
              </a:ext>
            </a:extLst>
          </p:cNvPr>
          <p:cNvSpPr>
            <a:spLocks noGrp="1" noChangeArrowheads="1"/>
          </p:cNvSpPr>
          <p:nvPr>
            <p:ph idx="1"/>
          </p:nvPr>
        </p:nvSpPr>
        <p:spPr/>
        <p:txBody>
          <a:bodyPr/>
          <a:lstStyle/>
          <a:p>
            <a:pPr marL="0" indent="0" eaLnBrk="1" hangingPunct="1">
              <a:buFont typeface="Arial" panose="020B0604020202020204" pitchFamily="34" charset="0"/>
              <a:buNone/>
            </a:pPr>
            <a:r>
              <a:rPr altLang="en-US">
                <a:cs typeface="MV Boli" panose="02000500030200090000" pitchFamily="2" charset="0"/>
              </a:rPr>
              <a:t>By understanding how groups work and how individual styles mesh (or clash with one another), you can help create a whole that's much larger than the sum of its parts. </a:t>
            </a:r>
          </a:p>
        </p:txBody>
      </p:sp>
      <p:sp>
        <p:nvSpPr>
          <p:cNvPr id="8" name="Footer Placeholder 3">
            <a:extLst>
              <a:ext uri="{FF2B5EF4-FFF2-40B4-BE49-F238E27FC236}">
                <a16:creationId xmlns:a16="http://schemas.microsoft.com/office/drawing/2014/main" id="{D0032FBC-4100-56B2-B8F0-D47D0FDB6794}"/>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2">
            <a:extLst>
              <a:ext uri="{FF2B5EF4-FFF2-40B4-BE49-F238E27FC236}">
                <a16:creationId xmlns:a16="http://schemas.microsoft.com/office/drawing/2014/main" id="{5A3562EF-6A90-0CC7-F2DE-E23E4D825A1B}"/>
              </a:ext>
            </a:extLst>
          </p:cNvPr>
          <p:cNvSpPr>
            <a:spLocks noGrp="1" noChangeArrowheads="1"/>
          </p:cNvSpPr>
          <p:nvPr>
            <p:ph type="title"/>
          </p:nvPr>
        </p:nvSpPr>
        <p:spPr/>
        <p:txBody>
          <a:bodyPr/>
          <a:lstStyle/>
          <a:p>
            <a:pPr eaLnBrk="1" hangingPunct="1">
              <a:defRPr/>
            </a:pPr>
            <a:r>
              <a:rPr lang="en-US"/>
              <a:t>Spotty Track Record </a:t>
            </a:r>
          </a:p>
        </p:txBody>
      </p:sp>
      <p:sp>
        <p:nvSpPr>
          <p:cNvPr id="43012" name="Rectangle 3">
            <a:extLst>
              <a:ext uri="{FF2B5EF4-FFF2-40B4-BE49-F238E27FC236}">
                <a16:creationId xmlns:a16="http://schemas.microsoft.com/office/drawing/2014/main" id="{80105DD4-6A95-7F57-0C61-258ED53BC6ED}"/>
              </a:ext>
            </a:extLst>
          </p:cNvPr>
          <p:cNvSpPr>
            <a:spLocks noGrp="1" noChangeArrowheads="1"/>
          </p:cNvSpPr>
          <p:nvPr>
            <p:ph idx="1"/>
          </p:nvPr>
        </p:nvSpPr>
        <p:spPr/>
        <p:txBody>
          <a:bodyPr>
            <a:normAutofit lnSpcReduction="10000"/>
          </a:bodyPr>
          <a:lstStyle/>
          <a:p>
            <a:pPr marL="0" indent="0" eaLnBrk="1" hangingPunct="1">
              <a:buFont typeface="Arial" charset="0"/>
              <a:buNone/>
              <a:defRPr/>
            </a:pPr>
            <a:r>
              <a:t>One of the reasons for the spotty track record of work groups is that we're generally naive about them. Too often we assume that </a:t>
            </a:r>
            <a:br>
              <a:rPr/>
            </a:br>
            <a:r>
              <a:t>a group can automatically be </a:t>
            </a:r>
            <a:br>
              <a:rPr/>
            </a:br>
            <a:r>
              <a:t>a team. As the gendarme said in </a:t>
            </a:r>
            <a:r>
              <a:rPr i="1"/>
              <a:t>Casablanca</a:t>
            </a:r>
            <a:r>
              <a:t>…</a:t>
            </a:r>
          </a:p>
        </p:txBody>
      </p:sp>
      <p:sp>
        <p:nvSpPr>
          <p:cNvPr id="5" name="Footer Placeholder 3">
            <a:extLst>
              <a:ext uri="{FF2B5EF4-FFF2-40B4-BE49-F238E27FC236}">
                <a16:creationId xmlns:a16="http://schemas.microsoft.com/office/drawing/2014/main" id="{CBCC4D34-1F72-E986-7353-87DA2438AE39}"/>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a:extLst>
              <a:ext uri="{FF2B5EF4-FFF2-40B4-BE49-F238E27FC236}">
                <a16:creationId xmlns:a16="http://schemas.microsoft.com/office/drawing/2014/main" id="{EEBFF965-14E8-164D-C295-4D803E10644A}"/>
              </a:ext>
            </a:extLst>
          </p:cNvPr>
          <p:cNvSpPr>
            <a:spLocks noGrp="1" noChangeArrowheads="1"/>
          </p:cNvSpPr>
          <p:nvPr>
            <p:ph type="title"/>
          </p:nvPr>
        </p:nvSpPr>
        <p:spPr/>
        <p:txBody>
          <a:bodyPr/>
          <a:lstStyle/>
          <a:p>
            <a:pPr eaLnBrk="1" hangingPunct="1">
              <a:defRPr/>
            </a:pPr>
            <a:r>
              <a:rPr lang="en-US"/>
              <a:t>Effective Teams </a:t>
            </a:r>
          </a:p>
        </p:txBody>
      </p:sp>
      <p:sp>
        <p:nvSpPr>
          <p:cNvPr id="35843" name="Rectangle 3">
            <a:extLst>
              <a:ext uri="{FF2B5EF4-FFF2-40B4-BE49-F238E27FC236}">
                <a16:creationId xmlns:a16="http://schemas.microsoft.com/office/drawing/2014/main" id="{59DCD00F-A022-0B37-6562-39C622A090F6}"/>
              </a:ext>
            </a:extLst>
          </p:cNvPr>
          <p:cNvSpPr>
            <a:spLocks noGrp="1" noChangeArrowheads="1"/>
          </p:cNvSpPr>
          <p:nvPr>
            <p:ph idx="1"/>
          </p:nvPr>
        </p:nvSpPr>
        <p:spPr/>
        <p:txBody>
          <a:bodyPr/>
          <a:lstStyle/>
          <a:p>
            <a:pPr marL="0" indent="0" eaLnBrk="1" hangingPunct="1">
              <a:buFont typeface="Arial" panose="020B0604020202020204" pitchFamily="34" charset="0"/>
              <a:buNone/>
            </a:pPr>
            <a:r>
              <a:rPr altLang="en-US">
                <a:cs typeface="MV Boli" panose="02000500030200090000" pitchFamily="2" charset="0"/>
              </a:rPr>
              <a:t>The key building an effective team </a:t>
            </a:r>
            <a:br>
              <a:rPr altLang="en-US">
                <a:cs typeface="MV Boli" panose="02000500030200090000" pitchFamily="2" charset="0"/>
              </a:rPr>
            </a:br>
            <a:r>
              <a:rPr altLang="en-US">
                <a:cs typeface="MV Boli" panose="02000500030200090000" pitchFamily="2" charset="0"/>
              </a:rPr>
              <a:t>is to </a:t>
            </a:r>
            <a:r>
              <a:rPr altLang="en-US">
                <a:solidFill>
                  <a:srgbClr val="C00000"/>
                </a:solidFill>
                <a:cs typeface="MV Boli" panose="02000500030200090000" pitchFamily="2" charset="0"/>
              </a:rPr>
              <a:t>analyze the objective </a:t>
            </a:r>
            <a:r>
              <a:rPr altLang="en-US">
                <a:cs typeface="MV Boli" panose="02000500030200090000" pitchFamily="2" charset="0"/>
              </a:rPr>
              <a:t>before </a:t>
            </a:r>
            <a:br>
              <a:rPr altLang="en-US">
                <a:cs typeface="MV Boli" panose="02000500030200090000" pitchFamily="2" charset="0"/>
              </a:rPr>
            </a:br>
            <a:r>
              <a:rPr altLang="en-US">
                <a:cs typeface="MV Boli" panose="02000500030200090000" pitchFamily="2" charset="0"/>
              </a:rPr>
              <a:t>you recruit a group and then create </a:t>
            </a:r>
            <a:br>
              <a:rPr altLang="en-US">
                <a:cs typeface="MV Boli" panose="02000500030200090000" pitchFamily="2" charset="0"/>
              </a:rPr>
            </a:br>
            <a:r>
              <a:rPr altLang="en-US">
                <a:cs typeface="MV Boli" panose="02000500030200090000" pitchFamily="2" charset="0"/>
              </a:rPr>
              <a:t>a team that best matches the </a:t>
            </a:r>
            <a:br>
              <a:rPr altLang="en-US">
                <a:cs typeface="MV Boli" panose="02000500030200090000" pitchFamily="2" charset="0"/>
              </a:rPr>
            </a:br>
            <a:r>
              <a:rPr altLang="en-US">
                <a:cs typeface="MV Boli" panose="02000500030200090000" pitchFamily="2" charset="0"/>
              </a:rPr>
              <a:t>desired results. </a:t>
            </a:r>
          </a:p>
        </p:txBody>
      </p:sp>
      <p:sp>
        <p:nvSpPr>
          <p:cNvPr id="5" name="Footer Placeholder 3">
            <a:extLst>
              <a:ext uri="{FF2B5EF4-FFF2-40B4-BE49-F238E27FC236}">
                <a16:creationId xmlns:a16="http://schemas.microsoft.com/office/drawing/2014/main" id="{A3EECEA2-C566-E9EC-4476-6E617B6EB73B}"/>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a:extLst>
              <a:ext uri="{FF2B5EF4-FFF2-40B4-BE49-F238E27FC236}">
                <a16:creationId xmlns:a16="http://schemas.microsoft.com/office/drawing/2014/main" id="{A58ADF78-A528-59D1-8179-9F99BCA4E58E}"/>
              </a:ext>
            </a:extLst>
          </p:cNvPr>
          <p:cNvSpPr>
            <a:spLocks noGrp="1" noChangeArrowheads="1"/>
          </p:cNvSpPr>
          <p:nvPr>
            <p:ph type="title"/>
          </p:nvPr>
        </p:nvSpPr>
        <p:spPr/>
        <p:txBody>
          <a:bodyPr>
            <a:normAutofit/>
          </a:bodyPr>
          <a:lstStyle/>
          <a:p>
            <a:pPr eaLnBrk="1" hangingPunct="1">
              <a:defRPr/>
            </a:pPr>
            <a:r>
              <a:rPr lang="en-US"/>
              <a:t>Team Misfires</a:t>
            </a:r>
          </a:p>
        </p:txBody>
      </p:sp>
      <p:sp>
        <p:nvSpPr>
          <p:cNvPr id="36867" name="Rectangle 3">
            <a:extLst>
              <a:ext uri="{FF2B5EF4-FFF2-40B4-BE49-F238E27FC236}">
                <a16:creationId xmlns:a16="http://schemas.microsoft.com/office/drawing/2014/main" id="{0A8EC592-9241-B2F7-E880-603628502DAC}"/>
              </a:ext>
            </a:extLst>
          </p:cNvPr>
          <p:cNvSpPr>
            <a:spLocks noGrp="1" noChangeArrowheads="1"/>
          </p:cNvSpPr>
          <p:nvPr>
            <p:ph idx="1"/>
          </p:nvPr>
        </p:nvSpPr>
        <p:spPr/>
        <p:txBody>
          <a:bodyPr/>
          <a:lstStyle/>
          <a:p>
            <a:pPr marL="0" indent="0" eaLnBrk="1" hangingPunct="1">
              <a:buFont typeface="Arial" panose="020B0604020202020204" pitchFamily="34" charset="0"/>
              <a:buNone/>
            </a:pPr>
            <a:r>
              <a:rPr altLang="en-US">
                <a:cs typeface="MV Boli" panose="02000500030200090000" pitchFamily="2" charset="0"/>
              </a:rPr>
              <a:t>One of the biggest single reasons that teams misfire is that </a:t>
            </a:r>
            <a:r>
              <a:rPr altLang="en-US">
                <a:solidFill>
                  <a:srgbClr val="C00000"/>
                </a:solidFill>
                <a:cs typeface="MV Boli" panose="02000500030200090000" pitchFamily="2" charset="0"/>
              </a:rPr>
              <a:t>personality differences</a:t>
            </a:r>
            <a:r>
              <a:rPr altLang="en-US">
                <a:cs typeface="MV Boli" panose="02000500030200090000" pitchFamily="2" charset="0"/>
              </a:rPr>
              <a:t> are ignored.</a:t>
            </a:r>
          </a:p>
        </p:txBody>
      </p:sp>
      <p:sp>
        <p:nvSpPr>
          <p:cNvPr id="5" name="Footer Placeholder 3">
            <a:extLst>
              <a:ext uri="{FF2B5EF4-FFF2-40B4-BE49-F238E27FC236}">
                <a16:creationId xmlns:a16="http://schemas.microsoft.com/office/drawing/2014/main" id="{5FBDB9FA-5D12-0292-47B4-F667C03ED293}"/>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a:extLst>
              <a:ext uri="{FF2B5EF4-FFF2-40B4-BE49-F238E27FC236}">
                <a16:creationId xmlns:a16="http://schemas.microsoft.com/office/drawing/2014/main" id="{836AE192-C653-6EDE-2366-3D9EFC833879}"/>
              </a:ext>
            </a:extLst>
          </p:cNvPr>
          <p:cNvSpPr>
            <a:spLocks noGrp="1" noChangeArrowheads="1"/>
          </p:cNvSpPr>
          <p:nvPr>
            <p:ph type="title"/>
          </p:nvPr>
        </p:nvSpPr>
        <p:spPr/>
        <p:txBody>
          <a:bodyPr/>
          <a:lstStyle/>
          <a:p>
            <a:pPr eaLnBrk="1" hangingPunct="1">
              <a:defRPr/>
            </a:pPr>
            <a:r>
              <a:rPr lang="en-US"/>
              <a:t>The Four Styles in Groups</a:t>
            </a:r>
            <a:r>
              <a:rPr lang="en-US" sz="3200"/>
              <a:t> </a:t>
            </a:r>
          </a:p>
        </p:txBody>
      </p:sp>
      <p:sp>
        <p:nvSpPr>
          <p:cNvPr id="37891" name="Rectangle 3">
            <a:extLst>
              <a:ext uri="{FF2B5EF4-FFF2-40B4-BE49-F238E27FC236}">
                <a16:creationId xmlns:a16="http://schemas.microsoft.com/office/drawing/2014/main" id="{C802520A-40DA-60D2-5656-B07B7ED2DAC0}"/>
              </a:ext>
            </a:extLst>
          </p:cNvPr>
          <p:cNvSpPr>
            <a:spLocks noGrp="1" noChangeArrowheads="1"/>
          </p:cNvSpPr>
          <p:nvPr>
            <p:ph idx="1"/>
          </p:nvPr>
        </p:nvSpPr>
        <p:spPr/>
        <p:txBody>
          <a:bodyPr/>
          <a:lstStyle/>
          <a:p>
            <a:pPr marL="914400" indent="-914400" eaLnBrk="1" hangingPunct="1">
              <a:buFontTx/>
              <a:buNone/>
            </a:pPr>
            <a:r>
              <a:rPr altLang="en-US">
                <a:cs typeface="MV Boli" panose="02000500030200090000" pitchFamily="2" charset="0"/>
              </a:rPr>
              <a:t>1.</a:t>
            </a:r>
            <a:r>
              <a:rPr altLang="en-US" b="0">
                <a:cs typeface="MV Boli" panose="02000500030200090000" pitchFamily="2" charset="0"/>
              </a:rPr>
              <a:t>  </a:t>
            </a:r>
            <a:r>
              <a:rPr altLang="en-US">
                <a:cs typeface="MV Boli" panose="02000500030200090000" pitchFamily="2" charset="0"/>
              </a:rPr>
              <a:t>How they communicate</a:t>
            </a:r>
          </a:p>
          <a:p>
            <a:pPr marL="914400" indent="-914400" eaLnBrk="1" hangingPunct="1">
              <a:buFontTx/>
              <a:buNone/>
            </a:pPr>
            <a:r>
              <a:rPr altLang="en-US">
                <a:cs typeface="MV Boli" panose="02000500030200090000" pitchFamily="2" charset="0"/>
              </a:rPr>
              <a:t>2.  How they use influence</a:t>
            </a:r>
          </a:p>
          <a:p>
            <a:pPr marL="914400" indent="-914400" eaLnBrk="1" hangingPunct="1">
              <a:buFontTx/>
              <a:buNone/>
            </a:pPr>
            <a:r>
              <a:rPr altLang="en-US">
                <a:cs typeface="MV Boli" panose="02000500030200090000" pitchFamily="2" charset="0"/>
              </a:rPr>
              <a:t>3.  How they set goals</a:t>
            </a:r>
          </a:p>
          <a:p>
            <a:pPr marL="914400" indent="-914400" eaLnBrk="1" hangingPunct="1">
              <a:buFontTx/>
              <a:buNone/>
            </a:pPr>
            <a:r>
              <a:rPr altLang="en-US">
                <a:cs typeface="MV Boli" panose="02000500030200090000" pitchFamily="2" charset="0"/>
              </a:rPr>
              <a:t>4.  How they involve others</a:t>
            </a:r>
          </a:p>
          <a:p>
            <a:pPr marL="914400" indent="-914400" eaLnBrk="1" hangingPunct="1">
              <a:buFontTx/>
              <a:buNone/>
            </a:pPr>
            <a:r>
              <a:rPr altLang="en-US">
                <a:cs typeface="MV Boli" panose="02000500030200090000" pitchFamily="2" charset="0"/>
              </a:rPr>
              <a:t>5.  How they make decisions </a:t>
            </a:r>
          </a:p>
        </p:txBody>
      </p:sp>
      <p:sp>
        <p:nvSpPr>
          <p:cNvPr id="5" name="Footer Placeholder 3">
            <a:extLst>
              <a:ext uri="{FF2B5EF4-FFF2-40B4-BE49-F238E27FC236}">
                <a16:creationId xmlns:a16="http://schemas.microsoft.com/office/drawing/2014/main" id="{127AA8C7-4018-3B34-66EF-BE5999A3C04F}"/>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2">
            <a:extLst>
              <a:ext uri="{FF2B5EF4-FFF2-40B4-BE49-F238E27FC236}">
                <a16:creationId xmlns:a16="http://schemas.microsoft.com/office/drawing/2014/main" id="{9D202013-869A-9006-DBF7-A703E2AFDF46}"/>
              </a:ext>
            </a:extLst>
          </p:cNvPr>
          <p:cNvSpPr>
            <a:spLocks noGrp="1" noChangeArrowheads="1"/>
          </p:cNvSpPr>
          <p:nvPr>
            <p:ph type="title"/>
          </p:nvPr>
        </p:nvSpPr>
        <p:spPr/>
        <p:txBody>
          <a:bodyPr/>
          <a:lstStyle/>
          <a:p>
            <a:pPr eaLnBrk="1" hangingPunct="1">
              <a:defRPr/>
            </a:pPr>
            <a:r>
              <a:rPr lang="en-US"/>
              <a:t>How They Communicate</a:t>
            </a:r>
          </a:p>
        </p:txBody>
      </p:sp>
      <p:sp>
        <p:nvSpPr>
          <p:cNvPr id="38915" name="Rectangle 3">
            <a:extLst>
              <a:ext uri="{FF2B5EF4-FFF2-40B4-BE49-F238E27FC236}">
                <a16:creationId xmlns:a16="http://schemas.microsoft.com/office/drawing/2014/main" id="{4F92AC56-A859-1F64-EE5D-8A969F1E1EE0}"/>
              </a:ext>
            </a:extLst>
          </p:cNvPr>
          <p:cNvSpPr>
            <a:spLocks noGrp="1" noChangeArrowheads="1"/>
          </p:cNvSpPr>
          <p:nvPr>
            <p:ph idx="1"/>
          </p:nvPr>
        </p:nvSpPr>
        <p:spPr>
          <a:xfrm>
            <a:off x="0" y="1878013"/>
            <a:ext cx="9144000" cy="3916362"/>
          </a:xfrm>
        </p:spPr>
        <p:txBody>
          <a:bodyPr/>
          <a:lstStyle/>
          <a:p>
            <a:pPr eaLnBrk="1" hangingPunct="1">
              <a:lnSpc>
                <a:spcPct val="90000"/>
              </a:lnSpc>
            </a:pPr>
            <a:r>
              <a:rPr lang="en-US" altLang="en-US" sz="3600">
                <a:cs typeface="MV Boli" panose="02000500030200090000" pitchFamily="2" charset="0"/>
              </a:rPr>
              <a:t>Use short, task-oriented comments</a:t>
            </a:r>
          </a:p>
          <a:p>
            <a:pPr eaLnBrk="1" hangingPunct="1">
              <a:lnSpc>
                <a:spcPct val="90000"/>
              </a:lnSpc>
            </a:pPr>
            <a:r>
              <a:rPr lang="en-US" altLang="en-US" sz="3600">
                <a:cs typeface="MV Boli" panose="02000500030200090000" pitchFamily="2" charset="0"/>
              </a:rPr>
              <a:t>Assume control at the beginning</a:t>
            </a:r>
          </a:p>
          <a:p>
            <a:pPr eaLnBrk="1" hangingPunct="1">
              <a:lnSpc>
                <a:spcPct val="90000"/>
              </a:lnSpc>
            </a:pPr>
            <a:r>
              <a:rPr lang="en-US" altLang="en-US" sz="3600">
                <a:cs typeface="MV Boli" panose="02000500030200090000" pitchFamily="2" charset="0"/>
              </a:rPr>
              <a:t>Have a clear agenda to keep meeting </a:t>
            </a:r>
            <a:br>
              <a:rPr lang="en-US" altLang="en-US" sz="3600">
                <a:cs typeface="MV Boli" panose="02000500030200090000" pitchFamily="2" charset="0"/>
              </a:rPr>
            </a:br>
            <a:r>
              <a:rPr lang="en-US" altLang="en-US" sz="3600">
                <a:cs typeface="MV Boli" panose="02000500030200090000" pitchFamily="2" charset="0"/>
              </a:rPr>
              <a:t>on track and on time</a:t>
            </a:r>
          </a:p>
          <a:p>
            <a:pPr eaLnBrk="1" hangingPunct="1">
              <a:lnSpc>
                <a:spcPct val="90000"/>
              </a:lnSpc>
            </a:pPr>
            <a:r>
              <a:rPr lang="en-US" altLang="en-US" sz="3600">
                <a:cs typeface="MV Boli" panose="02000500030200090000" pitchFamily="2" charset="0"/>
              </a:rPr>
              <a:t>Create a sense of urgency; getting  frustrated with failure to make rapid, tangible progress</a:t>
            </a:r>
          </a:p>
          <a:p>
            <a:pPr eaLnBrk="1" hangingPunct="1">
              <a:lnSpc>
                <a:spcPct val="90000"/>
              </a:lnSpc>
            </a:pPr>
            <a:r>
              <a:rPr lang="en-US" altLang="en-US" sz="3600">
                <a:cs typeface="MV Boli" panose="02000500030200090000" pitchFamily="2" charset="0"/>
              </a:rPr>
              <a:t>Press for closure and concrete decisions</a:t>
            </a:r>
          </a:p>
        </p:txBody>
      </p:sp>
      <p:sp>
        <p:nvSpPr>
          <p:cNvPr id="5" name="Footer Placeholder 3">
            <a:extLst>
              <a:ext uri="{FF2B5EF4-FFF2-40B4-BE49-F238E27FC236}">
                <a16:creationId xmlns:a16="http://schemas.microsoft.com/office/drawing/2014/main" id="{9914D404-EAF7-2C3D-A1AF-B736FB4215AB}"/>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2">
            <a:extLst>
              <a:ext uri="{FF2B5EF4-FFF2-40B4-BE49-F238E27FC236}">
                <a16:creationId xmlns:a16="http://schemas.microsoft.com/office/drawing/2014/main" id="{2D67F5E1-EFB7-D446-0405-1F2704E5754F}"/>
              </a:ext>
            </a:extLst>
          </p:cNvPr>
          <p:cNvSpPr>
            <a:spLocks noGrp="1" noChangeArrowheads="1"/>
          </p:cNvSpPr>
          <p:nvPr>
            <p:ph type="title"/>
          </p:nvPr>
        </p:nvSpPr>
        <p:spPr/>
        <p:txBody>
          <a:bodyPr/>
          <a:lstStyle/>
          <a:p>
            <a:pPr eaLnBrk="1" hangingPunct="1">
              <a:defRPr/>
            </a:pPr>
            <a:r>
              <a:rPr lang="en-US"/>
              <a:t>How They Communicate</a:t>
            </a:r>
          </a:p>
        </p:txBody>
      </p:sp>
      <p:sp>
        <p:nvSpPr>
          <p:cNvPr id="39939" name="Rectangle 7">
            <a:extLst>
              <a:ext uri="{FF2B5EF4-FFF2-40B4-BE49-F238E27FC236}">
                <a16:creationId xmlns:a16="http://schemas.microsoft.com/office/drawing/2014/main" id="{1DE8C191-D6FA-A5ED-633B-1D99C020BB81}"/>
              </a:ext>
            </a:extLst>
          </p:cNvPr>
          <p:cNvSpPr>
            <a:spLocks noGrp="1" noChangeArrowheads="1"/>
          </p:cNvSpPr>
          <p:nvPr>
            <p:ph idx="1"/>
          </p:nvPr>
        </p:nvSpPr>
        <p:spPr>
          <a:xfrm>
            <a:off x="0" y="1800225"/>
            <a:ext cx="9144000" cy="3916363"/>
          </a:xfrm>
        </p:spPr>
        <p:txBody>
          <a:bodyPr/>
          <a:lstStyle/>
          <a:p>
            <a:pPr eaLnBrk="1" hangingPunct="1"/>
            <a:r>
              <a:rPr lang="en-US" altLang="en-US" sz="3600">
                <a:cs typeface="MV Boli" panose="02000500030200090000" pitchFamily="2" charset="0"/>
              </a:rPr>
              <a:t>Quietly observe to fully grasp an issue</a:t>
            </a:r>
          </a:p>
          <a:p>
            <a:pPr eaLnBrk="1" hangingPunct="1"/>
            <a:r>
              <a:rPr lang="en-US" altLang="en-US" sz="3600">
                <a:cs typeface="MV Boli" panose="02000500030200090000" pitchFamily="2" charset="0"/>
              </a:rPr>
              <a:t>Figure out in detail what they want to say and if they’ll feel comfortable saying it </a:t>
            </a:r>
          </a:p>
          <a:p>
            <a:pPr eaLnBrk="1" hangingPunct="1"/>
            <a:r>
              <a:rPr lang="en-US" altLang="en-US" sz="3600">
                <a:cs typeface="MV Boli" panose="02000500030200090000" pitchFamily="2" charset="0"/>
              </a:rPr>
              <a:t>Ask a few well-chosen questions</a:t>
            </a:r>
          </a:p>
          <a:p>
            <a:pPr eaLnBrk="1" hangingPunct="1"/>
            <a:r>
              <a:rPr lang="en-US" altLang="en-US" sz="3600">
                <a:cs typeface="MV Boli" panose="02000500030200090000" pitchFamily="2" charset="0"/>
              </a:rPr>
              <a:t>May make a direct statement about what they believe is the actual answer, if the climate seems receptive</a:t>
            </a:r>
          </a:p>
          <a:p>
            <a:pPr lvl="1" eaLnBrk="1" hangingPunct="1"/>
            <a:endParaRPr lang="en-US" altLang="en-US"/>
          </a:p>
        </p:txBody>
      </p:sp>
      <p:sp>
        <p:nvSpPr>
          <p:cNvPr id="5" name="Footer Placeholder 3">
            <a:extLst>
              <a:ext uri="{FF2B5EF4-FFF2-40B4-BE49-F238E27FC236}">
                <a16:creationId xmlns:a16="http://schemas.microsoft.com/office/drawing/2014/main" id="{81A9C5EA-1871-024F-8D78-55A93159FE60}"/>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2">
            <a:extLst>
              <a:ext uri="{FF2B5EF4-FFF2-40B4-BE49-F238E27FC236}">
                <a16:creationId xmlns:a16="http://schemas.microsoft.com/office/drawing/2014/main" id="{8375C64D-B87E-37ED-2193-F00A19699FF3}"/>
              </a:ext>
            </a:extLst>
          </p:cNvPr>
          <p:cNvSpPr>
            <a:spLocks noGrp="1" noChangeArrowheads="1"/>
          </p:cNvSpPr>
          <p:nvPr>
            <p:ph type="title"/>
          </p:nvPr>
        </p:nvSpPr>
        <p:spPr/>
        <p:txBody>
          <a:bodyPr/>
          <a:lstStyle/>
          <a:p>
            <a:pPr eaLnBrk="1" hangingPunct="1">
              <a:defRPr/>
            </a:pPr>
            <a:r>
              <a:rPr lang="en-US"/>
              <a:t>How They Communicate</a:t>
            </a:r>
          </a:p>
        </p:txBody>
      </p:sp>
      <p:sp>
        <p:nvSpPr>
          <p:cNvPr id="40963" name="Rectangle 3">
            <a:extLst>
              <a:ext uri="{FF2B5EF4-FFF2-40B4-BE49-F238E27FC236}">
                <a16:creationId xmlns:a16="http://schemas.microsoft.com/office/drawing/2014/main" id="{7BF69C71-7B96-F60D-0BA4-B9CC20184A52}"/>
              </a:ext>
            </a:extLst>
          </p:cNvPr>
          <p:cNvSpPr>
            <a:spLocks noGrp="1" noChangeArrowheads="1"/>
          </p:cNvSpPr>
          <p:nvPr>
            <p:ph idx="1"/>
          </p:nvPr>
        </p:nvSpPr>
        <p:spPr>
          <a:xfrm>
            <a:off x="0" y="2209800"/>
            <a:ext cx="9144000" cy="3916363"/>
          </a:xfrm>
        </p:spPr>
        <p:txBody>
          <a:bodyPr/>
          <a:lstStyle/>
          <a:p>
            <a:pPr eaLnBrk="1" hangingPunct="1"/>
            <a:r>
              <a:rPr lang="en-US" altLang="en-US" sz="3600">
                <a:cs typeface="MV Boli" panose="02000500030200090000" pitchFamily="2" charset="0"/>
              </a:rPr>
              <a:t>Remain interested throughout the whole meeting</a:t>
            </a:r>
          </a:p>
          <a:p>
            <a:pPr eaLnBrk="1" hangingPunct="1"/>
            <a:r>
              <a:rPr lang="en-US" altLang="en-US" sz="3600">
                <a:cs typeface="MV Boli" panose="02000500030200090000" pitchFamily="2" charset="0"/>
              </a:rPr>
              <a:t>May ask specific questions to understand others’ points of view or what follow-through is expected</a:t>
            </a:r>
          </a:p>
          <a:p>
            <a:pPr eaLnBrk="1" hangingPunct="1"/>
            <a:r>
              <a:rPr lang="en-US" altLang="en-US" sz="3600">
                <a:cs typeface="MV Boli" panose="02000500030200090000" pitchFamily="2" charset="0"/>
              </a:rPr>
              <a:t>Are natural facilitators</a:t>
            </a:r>
            <a:r>
              <a:rPr lang="en-US" altLang="en-US" sz="3600" b="0">
                <a:cs typeface="MV Boli" panose="02000500030200090000" pitchFamily="2" charset="0"/>
              </a:rPr>
              <a:t> </a:t>
            </a:r>
            <a:endParaRPr lang="en-US" altLang="en-US" sz="3600">
              <a:cs typeface="MV Boli" panose="02000500030200090000" pitchFamily="2" charset="0"/>
            </a:endParaRPr>
          </a:p>
          <a:p>
            <a:pPr eaLnBrk="1" hangingPunct="1">
              <a:buFontTx/>
              <a:buNone/>
            </a:pPr>
            <a:r>
              <a:rPr lang="en-US" altLang="en-US">
                <a:cs typeface="MV Boli" panose="02000500030200090000" pitchFamily="2" charset="0"/>
              </a:rPr>
              <a:t> </a:t>
            </a:r>
          </a:p>
        </p:txBody>
      </p:sp>
      <p:sp>
        <p:nvSpPr>
          <p:cNvPr id="5" name="Footer Placeholder 3">
            <a:extLst>
              <a:ext uri="{FF2B5EF4-FFF2-40B4-BE49-F238E27FC236}">
                <a16:creationId xmlns:a16="http://schemas.microsoft.com/office/drawing/2014/main" id="{9D08034E-F13A-AA48-8B25-6A22DF662303}"/>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63F7C74-F158-AD09-6542-15DB544CC8A4}"/>
              </a:ext>
            </a:extLst>
          </p:cNvPr>
          <p:cNvSpPr>
            <a:spLocks noGrp="1"/>
          </p:cNvSpPr>
          <p:nvPr>
            <p:ph type="title"/>
          </p:nvPr>
        </p:nvSpPr>
        <p:spPr/>
        <p:txBody>
          <a:bodyPr>
            <a:normAutofit/>
          </a:bodyPr>
          <a:lstStyle/>
          <a:p>
            <a:pPr eaLnBrk="1" fontAlgn="auto" hangingPunct="1">
              <a:spcAft>
                <a:spcPts val="0"/>
              </a:spcAft>
              <a:defRPr/>
            </a:pPr>
            <a:r>
              <a:rPr lang="en-US" sz="6000" dirty="0"/>
              <a:t>Four Core Styles</a:t>
            </a:r>
          </a:p>
        </p:txBody>
      </p:sp>
      <p:sp>
        <p:nvSpPr>
          <p:cNvPr id="4" name="TextBox 3">
            <a:extLst>
              <a:ext uri="{FF2B5EF4-FFF2-40B4-BE49-F238E27FC236}">
                <a16:creationId xmlns:a16="http://schemas.microsoft.com/office/drawing/2014/main" id="{D05DE616-E1FA-C9C6-C05B-1E214FE9030F}"/>
              </a:ext>
            </a:extLst>
          </p:cNvPr>
          <p:cNvSpPr txBox="1"/>
          <p:nvPr/>
        </p:nvSpPr>
        <p:spPr>
          <a:xfrm>
            <a:off x="381000" y="2286000"/>
            <a:ext cx="3810000" cy="708025"/>
          </a:xfrm>
          <a:prstGeom prst="rect">
            <a:avLst/>
          </a:prstGeom>
          <a:noFill/>
        </p:spPr>
        <p:txBody>
          <a:bodyPr>
            <a:spAutoFit/>
          </a:bodyPr>
          <a:lstStyle/>
          <a:p>
            <a:pPr algn="ctr">
              <a:defRPr/>
            </a:pPr>
            <a:r>
              <a:rPr lang="en-US" sz="4000" dirty="0">
                <a:solidFill>
                  <a:schemeClr val="bg1"/>
                </a:solidFill>
                <a:effectLst>
                  <a:outerShdw blurRad="88900" dist="88900" dir="12600000" sx="104000" sy="104000" algn="ctr" rotWithShape="0">
                    <a:schemeClr val="tx1">
                      <a:alpha val="88000"/>
                    </a:schemeClr>
                  </a:outerShdw>
                </a:effectLst>
                <a:latin typeface="Arial Black" pitchFamily="34" charset="0"/>
              </a:rPr>
              <a:t>RELATER</a:t>
            </a:r>
          </a:p>
        </p:txBody>
      </p:sp>
      <p:sp>
        <p:nvSpPr>
          <p:cNvPr id="5" name="TextBox 4">
            <a:extLst>
              <a:ext uri="{FF2B5EF4-FFF2-40B4-BE49-F238E27FC236}">
                <a16:creationId xmlns:a16="http://schemas.microsoft.com/office/drawing/2014/main" id="{0A2D74AF-E4AE-682B-83AB-79AB51BDCDFF}"/>
              </a:ext>
            </a:extLst>
          </p:cNvPr>
          <p:cNvSpPr txBox="1"/>
          <p:nvPr/>
        </p:nvSpPr>
        <p:spPr>
          <a:xfrm>
            <a:off x="4962525" y="5124450"/>
            <a:ext cx="3810000" cy="708025"/>
          </a:xfrm>
          <a:prstGeom prst="rect">
            <a:avLst/>
          </a:prstGeom>
          <a:noFill/>
        </p:spPr>
        <p:txBody>
          <a:bodyPr>
            <a:spAutoFit/>
          </a:bodyPr>
          <a:lstStyle/>
          <a:p>
            <a:pPr algn="ctr">
              <a:defRPr/>
            </a:pPr>
            <a:r>
              <a:rPr lang="en-US" sz="4000" dirty="0">
                <a:solidFill>
                  <a:schemeClr val="bg1"/>
                </a:solidFill>
                <a:effectLst>
                  <a:outerShdw blurRad="88900" dist="88900" dir="2400000" sx="104000" sy="104000" algn="ctr" rotWithShape="0">
                    <a:schemeClr val="tx1">
                      <a:alpha val="88000"/>
                    </a:schemeClr>
                  </a:outerShdw>
                </a:effectLst>
                <a:latin typeface="Arial Black" pitchFamily="34" charset="0"/>
              </a:rPr>
              <a:t>DIRECTOR</a:t>
            </a:r>
          </a:p>
        </p:txBody>
      </p:sp>
      <p:sp>
        <p:nvSpPr>
          <p:cNvPr id="7" name="TextBox 6">
            <a:extLst>
              <a:ext uri="{FF2B5EF4-FFF2-40B4-BE49-F238E27FC236}">
                <a16:creationId xmlns:a16="http://schemas.microsoft.com/office/drawing/2014/main" id="{02836FEE-6877-F954-AF5A-534CBB2C3AC7}"/>
              </a:ext>
            </a:extLst>
          </p:cNvPr>
          <p:cNvSpPr txBox="1"/>
          <p:nvPr/>
        </p:nvSpPr>
        <p:spPr>
          <a:xfrm>
            <a:off x="228600" y="5105400"/>
            <a:ext cx="3810000" cy="708025"/>
          </a:xfrm>
          <a:prstGeom prst="rect">
            <a:avLst/>
          </a:prstGeom>
          <a:noFill/>
        </p:spPr>
        <p:txBody>
          <a:bodyPr>
            <a:spAutoFit/>
          </a:bodyPr>
          <a:lstStyle/>
          <a:p>
            <a:pPr algn="ctr">
              <a:defRPr/>
            </a:pPr>
            <a:r>
              <a:rPr lang="en-US" sz="4000" dirty="0">
                <a:solidFill>
                  <a:schemeClr val="bg1"/>
                </a:solidFill>
                <a:effectLst>
                  <a:outerShdw blurRad="88900" dist="88900" dir="9000000" sx="103000" sy="103000" algn="ctr" rotWithShape="0">
                    <a:schemeClr val="tx1">
                      <a:alpha val="88000"/>
                    </a:schemeClr>
                  </a:outerShdw>
                </a:effectLst>
                <a:latin typeface="Arial Black" pitchFamily="34" charset="0"/>
              </a:rPr>
              <a:t>THINKER</a:t>
            </a:r>
          </a:p>
        </p:txBody>
      </p:sp>
      <p:sp>
        <p:nvSpPr>
          <p:cNvPr id="8" name="TextBox 7">
            <a:extLst>
              <a:ext uri="{FF2B5EF4-FFF2-40B4-BE49-F238E27FC236}">
                <a16:creationId xmlns:a16="http://schemas.microsoft.com/office/drawing/2014/main" id="{71AD5DBD-807E-15DD-9165-B828063225E7}"/>
              </a:ext>
            </a:extLst>
          </p:cNvPr>
          <p:cNvSpPr txBox="1"/>
          <p:nvPr/>
        </p:nvSpPr>
        <p:spPr>
          <a:xfrm>
            <a:off x="4876800" y="2286000"/>
            <a:ext cx="4191000" cy="708025"/>
          </a:xfrm>
          <a:prstGeom prst="rect">
            <a:avLst/>
          </a:prstGeom>
          <a:noFill/>
        </p:spPr>
        <p:txBody>
          <a:bodyPr>
            <a:spAutoFit/>
          </a:bodyPr>
          <a:lstStyle/>
          <a:p>
            <a:pPr algn="ctr">
              <a:defRPr/>
            </a:pPr>
            <a:r>
              <a:rPr lang="en-US" sz="4000" dirty="0">
                <a:solidFill>
                  <a:schemeClr val="bg1"/>
                </a:solidFill>
                <a:effectLst>
                  <a:outerShdw blurRad="88900" dist="88900" dir="20700000" sx="103000" sy="103000" algn="ctr" rotWithShape="0">
                    <a:schemeClr val="tx1">
                      <a:alpha val="88000"/>
                    </a:schemeClr>
                  </a:outerShdw>
                </a:effectLst>
                <a:latin typeface="Arial Black" pitchFamily="34" charset="0"/>
              </a:rPr>
              <a:t>SOCIALIZER</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2000"/>
                                        <p:tgtEl>
                                          <p:spTgt spid="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8"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2">
            <a:extLst>
              <a:ext uri="{FF2B5EF4-FFF2-40B4-BE49-F238E27FC236}">
                <a16:creationId xmlns:a16="http://schemas.microsoft.com/office/drawing/2014/main" id="{8333C169-2397-9436-4A80-19E62DD25B90}"/>
              </a:ext>
            </a:extLst>
          </p:cNvPr>
          <p:cNvSpPr>
            <a:spLocks noGrp="1" noChangeArrowheads="1"/>
          </p:cNvSpPr>
          <p:nvPr>
            <p:ph type="title"/>
          </p:nvPr>
        </p:nvSpPr>
        <p:spPr/>
        <p:txBody>
          <a:bodyPr/>
          <a:lstStyle/>
          <a:p>
            <a:pPr eaLnBrk="1" hangingPunct="1">
              <a:defRPr/>
            </a:pPr>
            <a:r>
              <a:rPr lang="en-US"/>
              <a:t>How They Communicate</a:t>
            </a:r>
          </a:p>
        </p:txBody>
      </p:sp>
      <p:sp>
        <p:nvSpPr>
          <p:cNvPr id="41987" name="Rectangle 3">
            <a:extLst>
              <a:ext uri="{FF2B5EF4-FFF2-40B4-BE49-F238E27FC236}">
                <a16:creationId xmlns:a16="http://schemas.microsoft.com/office/drawing/2014/main" id="{1C07B1D1-DF45-9672-F1F4-D40865466D16}"/>
              </a:ext>
            </a:extLst>
          </p:cNvPr>
          <p:cNvSpPr>
            <a:spLocks noGrp="1" noChangeArrowheads="1"/>
          </p:cNvSpPr>
          <p:nvPr>
            <p:ph idx="1"/>
          </p:nvPr>
        </p:nvSpPr>
        <p:spPr>
          <a:xfrm>
            <a:off x="0" y="2209800"/>
            <a:ext cx="9144000" cy="3916363"/>
          </a:xfrm>
        </p:spPr>
        <p:txBody>
          <a:bodyPr/>
          <a:lstStyle/>
          <a:p>
            <a:pPr eaLnBrk="1" hangingPunct="1"/>
            <a:r>
              <a:rPr lang="en-US" altLang="en-US" sz="3600">
                <a:cs typeface="MV Boli" panose="02000500030200090000" pitchFamily="2" charset="0"/>
              </a:rPr>
              <a:t>Communicate more frequently and </a:t>
            </a:r>
            <a:br>
              <a:rPr lang="en-US" altLang="en-US" sz="3600">
                <a:cs typeface="MV Boli" panose="02000500030200090000" pitchFamily="2" charset="0"/>
              </a:rPr>
            </a:br>
            <a:r>
              <a:rPr lang="en-US" altLang="en-US" sz="3600">
                <a:cs typeface="MV Boli" panose="02000500030200090000" pitchFamily="2" charset="0"/>
              </a:rPr>
              <a:t>evenly throughout a meeting</a:t>
            </a:r>
          </a:p>
          <a:p>
            <a:pPr eaLnBrk="1" hangingPunct="1"/>
            <a:r>
              <a:rPr lang="en-US" altLang="en-US" sz="3600">
                <a:cs typeface="MV Boli" panose="02000500030200090000" pitchFamily="2" charset="0"/>
              </a:rPr>
              <a:t>May use jokes</a:t>
            </a:r>
          </a:p>
          <a:p>
            <a:pPr eaLnBrk="1" hangingPunct="1"/>
            <a:r>
              <a:rPr lang="en-US" altLang="en-US" sz="3600">
                <a:cs typeface="MV Boli" panose="02000500030200090000" pitchFamily="2" charset="0"/>
              </a:rPr>
              <a:t>Comments cover a wide range of topics</a:t>
            </a:r>
          </a:p>
          <a:p>
            <a:pPr eaLnBrk="1" hangingPunct="1"/>
            <a:r>
              <a:rPr lang="en-US" altLang="en-US" sz="3600">
                <a:cs typeface="MV Boli" panose="02000500030200090000" pitchFamily="2" charset="0"/>
              </a:rPr>
              <a:t>Appear to be hopping around </a:t>
            </a:r>
          </a:p>
        </p:txBody>
      </p:sp>
      <p:sp>
        <p:nvSpPr>
          <p:cNvPr id="5" name="Footer Placeholder 3">
            <a:extLst>
              <a:ext uri="{FF2B5EF4-FFF2-40B4-BE49-F238E27FC236}">
                <a16:creationId xmlns:a16="http://schemas.microsoft.com/office/drawing/2014/main" id="{141EB635-9B7D-D487-44AF-CA7E1CB3EDAF}"/>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Rectangle 4">
            <a:extLst>
              <a:ext uri="{FF2B5EF4-FFF2-40B4-BE49-F238E27FC236}">
                <a16:creationId xmlns:a16="http://schemas.microsoft.com/office/drawing/2014/main" id="{8F5C923C-5B20-2EC7-C109-B8181386119B}"/>
              </a:ext>
            </a:extLst>
          </p:cNvPr>
          <p:cNvSpPr>
            <a:spLocks noGrp="1" noChangeArrowheads="1"/>
          </p:cNvSpPr>
          <p:nvPr>
            <p:ph type="title"/>
          </p:nvPr>
        </p:nvSpPr>
        <p:spPr/>
        <p:txBody>
          <a:bodyPr/>
          <a:lstStyle/>
          <a:p>
            <a:pPr eaLnBrk="1" hangingPunct="1">
              <a:defRPr/>
            </a:pPr>
            <a:r>
              <a:rPr lang="en-US"/>
              <a:t>How They Use Influence</a:t>
            </a:r>
          </a:p>
        </p:txBody>
      </p:sp>
      <p:sp>
        <p:nvSpPr>
          <p:cNvPr id="43011" name="Rectangle 3">
            <a:extLst>
              <a:ext uri="{FF2B5EF4-FFF2-40B4-BE49-F238E27FC236}">
                <a16:creationId xmlns:a16="http://schemas.microsoft.com/office/drawing/2014/main" id="{323D7BA9-4260-15E7-04B7-756F6BFD598B}"/>
              </a:ext>
            </a:extLst>
          </p:cNvPr>
          <p:cNvSpPr>
            <a:spLocks noGrp="1" noChangeArrowheads="1"/>
          </p:cNvSpPr>
          <p:nvPr>
            <p:ph idx="1"/>
          </p:nvPr>
        </p:nvSpPr>
        <p:spPr/>
        <p:txBody>
          <a:bodyPr/>
          <a:lstStyle/>
          <a:p>
            <a:pPr eaLnBrk="1" hangingPunct="1"/>
            <a:r>
              <a:rPr lang="en-US" altLang="en-US" sz="3600">
                <a:cs typeface="MV Boli" panose="02000500030200090000" pitchFamily="2" charset="0"/>
              </a:rPr>
              <a:t>Influence others by structured agendas, </a:t>
            </a:r>
            <a:br>
              <a:rPr lang="en-US" altLang="en-US" sz="3600">
                <a:cs typeface="MV Boli" panose="02000500030200090000" pitchFamily="2" charset="0"/>
              </a:rPr>
            </a:br>
            <a:r>
              <a:rPr lang="en-US" altLang="en-US" sz="3600">
                <a:cs typeface="MV Boli" panose="02000500030200090000" pitchFamily="2" charset="0"/>
              </a:rPr>
              <a:t>tasks and assignments</a:t>
            </a:r>
          </a:p>
          <a:p>
            <a:pPr eaLnBrk="1" hangingPunct="1"/>
            <a:r>
              <a:rPr lang="en-US" altLang="en-US" sz="3600">
                <a:cs typeface="MV Boli" panose="02000500030200090000" pitchFamily="2" charset="0"/>
              </a:rPr>
              <a:t>May use formal position as leverage</a:t>
            </a:r>
          </a:p>
        </p:txBody>
      </p:sp>
      <p:sp>
        <p:nvSpPr>
          <p:cNvPr id="6" name="Footer Placeholder 3">
            <a:extLst>
              <a:ext uri="{FF2B5EF4-FFF2-40B4-BE49-F238E27FC236}">
                <a16:creationId xmlns:a16="http://schemas.microsoft.com/office/drawing/2014/main" id="{EB4B7132-9A90-36A5-D80F-690A6F10BD60}"/>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a:extLst>
              <a:ext uri="{FF2B5EF4-FFF2-40B4-BE49-F238E27FC236}">
                <a16:creationId xmlns:a16="http://schemas.microsoft.com/office/drawing/2014/main" id="{04FC5187-4B18-6990-D9F5-118D9FDBF7DA}"/>
              </a:ext>
            </a:extLst>
          </p:cNvPr>
          <p:cNvSpPr>
            <a:spLocks noGrp="1" noChangeArrowheads="1"/>
          </p:cNvSpPr>
          <p:nvPr>
            <p:ph type="title"/>
          </p:nvPr>
        </p:nvSpPr>
        <p:spPr/>
        <p:txBody>
          <a:bodyPr/>
          <a:lstStyle/>
          <a:p>
            <a:pPr eaLnBrk="1" hangingPunct="1">
              <a:defRPr/>
            </a:pPr>
            <a:r>
              <a:rPr lang="en-US"/>
              <a:t>How They Use Influence</a:t>
            </a:r>
          </a:p>
        </p:txBody>
      </p:sp>
      <p:sp>
        <p:nvSpPr>
          <p:cNvPr id="44035" name="Rectangle 4">
            <a:extLst>
              <a:ext uri="{FF2B5EF4-FFF2-40B4-BE49-F238E27FC236}">
                <a16:creationId xmlns:a16="http://schemas.microsoft.com/office/drawing/2014/main" id="{4873EC57-E964-8FDF-22EA-0A5ECED75DF4}"/>
              </a:ext>
            </a:extLst>
          </p:cNvPr>
          <p:cNvSpPr>
            <a:spLocks noGrp="1" noChangeArrowheads="1"/>
          </p:cNvSpPr>
          <p:nvPr>
            <p:ph idx="1"/>
          </p:nvPr>
        </p:nvSpPr>
        <p:spPr/>
        <p:txBody>
          <a:bodyPr/>
          <a:lstStyle/>
          <a:p>
            <a:pPr eaLnBrk="1" hangingPunct="1"/>
            <a:r>
              <a:rPr lang="en-US" altLang="en-US" sz="3600">
                <a:cs typeface="MV Boli" panose="02000500030200090000" pitchFamily="2" charset="0"/>
              </a:rPr>
              <a:t>Use Information and logic suggesting </a:t>
            </a:r>
            <a:br>
              <a:rPr lang="en-US" altLang="en-US" sz="3600">
                <a:cs typeface="MV Boli" panose="02000500030200090000" pitchFamily="2" charset="0"/>
              </a:rPr>
            </a:br>
            <a:r>
              <a:rPr lang="en-US" altLang="en-US" sz="3600">
                <a:cs typeface="MV Boli" panose="02000500030200090000" pitchFamily="2" charset="0"/>
              </a:rPr>
              <a:t>their expertise and experience</a:t>
            </a:r>
          </a:p>
          <a:p>
            <a:pPr eaLnBrk="1" hangingPunct="1"/>
            <a:r>
              <a:rPr lang="en-US" altLang="en-US" sz="3600">
                <a:cs typeface="MV Boli" panose="02000500030200090000" pitchFamily="2" charset="0"/>
              </a:rPr>
              <a:t>Focus on “rightness” or logic of a </a:t>
            </a:r>
            <a:br>
              <a:rPr lang="en-US" altLang="en-US" sz="3600">
                <a:cs typeface="MV Boli" panose="02000500030200090000" pitchFamily="2" charset="0"/>
              </a:rPr>
            </a:br>
            <a:r>
              <a:rPr lang="en-US" altLang="en-US" sz="3600">
                <a:cs typeface="MV Boli" panose="02000500030200090000" pitchFamily="2" charset="0"/>
              </a:rPr>
              <a:t>solution </a:t>
            </a:r>
          </a:p>
          <a:p>
            <a:pPr eaLnBrk="1" hangingPunct="1"/>
            <a:r>
              <a:rPr lang="en-US" altLang="en-US" sz="3600">
                <a:cs typeface="MV Boli" panose="02000500030200090000" pitchFamily="2" charset="0"/>
              </a:rPr>
              <a:t>Avoid debating who is personally helped </a:t>
            </a:r>
            <a:br>
              <a:rPr lang="en-US" altLang="en-US" sz="3600">
                <a:cs typeface="MV Boli" panose="02000500030200090000" pitchFamily="2" charset="0"/>
              </a:rPr>
            </a:br>
            <a:r>
              <a:rPr lang="en-US" altLang="en-US" sz="3600">
                <a:cs typeface="MV Boli" panose="02000500030200090000" pitchFamily="2" charset="0"/>
              </a:rPr>
              <a:t>or hindered by the solution</a:t>
            </a:r>
          </a:p>
        </p:txBody>
      </p:sp>
      <p:sp>
        <p:nvSpPr>
          <p:cNvPr id="5" name="Footer Placeholder 3">
            <a:extLst>
              <a:ext uri="{FF2B5EF4-FFF2-40B4-BE49-F238E27FC236}">
                <a16:creationId xmlns:a16="http://schemas.microsoft.com/office/drawing/2014/main" id="{FBF8E1BC-DE08-56AB-6EAA-35E25258E9CD}"/>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a:extLst>
              <a:ext uri="{FF2B5EF4-FFF2-40B4-BE49-F238E27FC236}">
                <a16:creationId xmlns:a16="http://schemas.microsoft.com/office/drawing/2014/main" id="{448C9BE6-FD41-2E22-4500-A676BB5F3F2C}"/>
              </a:ext>
            </a:extLst>
          </p:cNvPr>
          <p:cNvSpPr>
            <a:spLocks noGrp="1" noChangeArrowheads="1"/>
          </p:cNvSpPr>
          <p:nvPr>
            <p:ph type="title"/>
          </p:nvPr>
        </p:nvSpPr>
        <p:spPr/>
        <p:txBody>
          <a:bodyPr/>
          <a:lstStyle/>
          <a:p>
            <a:pPr eaLnBrk="1" hangingPunct="1">
              <a:defRPr/>
            </a:pPr>
            <a:r>
              <a:rPr lang="en-US"/>
              <a:t>How They Use Influence</a:t>
            </a:r>
          </a:p>
        </p:txBody>
      </p:sp>
      <p:sp>
        <p:nvSpPr>
          <p:cNvPr id="45059" name="Rectangle 4">
            <a:extLst>
              <a:ext uri="{FF2B5EF4-FFF2-40B4-BE49-F238E27FC236}">
                <a16:creationId xmlns:a16="http://schemas.microsoft.com/office/drawing/2014/main" id="{57FD1693-9B5A-30C5-6A59-DBDFB6B753FF}"/>
              </a:ext>
            </a:extLst>
          </p:cNvPr>
          <p:cNvSpPr>
            <a:spLocks noGrp="1" noChangeArrowheads="1"/>
          </p:cNvSpPr>
          <p:nvPr>
            <p:ph idx="1"/>
          </p:nvPr>
        </p:nvSpPr>
        <p:spPr/>
        <p:txBody>
          <a:bodyPr/>
          <a:lstStyle/>
          <a:p>
            <a:pPr eaLnBrk="1" hangingPunct="1"/>
            <a:r>
              <a:rPr lang="en-US" altLang="en-US" sz="3600">
                <a:cs typeface="MV Boli" panose="02000500030200090000" pitchFamily="2" charset="0"/>
              </a:rPr>
              <a:t>Often take on the leader role to keep the process moving along</a:t>
            </a:r>
          </a:p>
          <a:p>
            <a:pPr eaLnBrk="1" hangingPunct="1"/>
            <a:r>
              <a:rPr lang="en-US" altLang="en-US" sz="3600">
                <a:cs typeface="MV Boli" panose="02000500030200090000" pitchFamily="2" charset="0"/>
              </a:rPr>
              <a:t>Elaborate on what others say</a:t>
            </a:r>
          </a:p>
          <a:p>
            <a:pPr eaLnBrk="1" hangingPunct="1"/>
            <a:r>
              <a:rPr lang="en-US" altLang="en-US" sz="3600">
                <a:cs typeface="MV Boli" panose="02000500030200090000" pitchFamily="2" charset="0"/>
              </a:rPr>
              <a:t>Encourage everyone to have their say</a:t>
            </a:r>
          </a:p>
          <a:p>
            <a:pPr eaLnBrk="1" hangingPunct="1"/>
            <a:r>
              <a:rPr lang="en-US" altLang="en-US" sz="3600">
                <a:cs typeface="MV Boli" panose="02000500030200090000" pitchFamily="2" charset="0"/>
              </a:rPr>
              <a:t>Indirectly keep things mellow and moving</a:t>
            </a:r>
          </a:p>
          <a:p>
            <a:pPr eaLnBrk="1" hangingPunct="1">
              <a:buFontTx/>
              <a:buNone/>
            </a:pPr>
            <a:r>
              <a:rPr lang="en-US" altLang="en-US">
                <a:cs typeface="MV Boli" panose="02000500030200090000" pitchFamily="2" charset="0"/>
              </a:rPr>
              <a:t> </a:t>
            </a:r>
          </a:p>
        </p:txBody>
      </p:sp>
      <p:sp>
        <p:nvSpPr>
          <p:cNvPr id="5" name="Footer Placeholder 3">
            <a:extLst>
              <a:ext uri="{FF2B5EF4-FFF2-40B4-BE49-F238E27FC236}">
                <a16:creationId xmlns:a16="http://schemas.microsoft.com/office/drawing/2014/main" id="{912CB5D0-E04A-78F4-FBC1-E944244EECE8}"/>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a:extLst>
              <a:ext uri="{FF2B5EF4-FFF2-40B4-BE49-F238E27FC236}">
                <a16:creationId xmlns:a16="http://schemas.microsoft.com/office/drawing/2014/main" id="{C6D13BC9-E72A-D6F5-487E-D902B6F8B837}"/>
              </a:ext>
            </a:extLst>
          </p:cNvPr>
          <p:cNvSpPr>
            <a:spLocks noGrp="1" noChangeArrowheads="1"/>
          </p:cNvSpPr>
          <p:nvPr>
            <p:ph type="title"/>
          </p:nvPr>
        </p:nvSpPr>
        <p:spPr/>
        <p:txBody>
          <a:bodyPr/>
          <a:lstStyle/>
          <a:p>
            <a:pPr eaLnBrk="1" hangingPunct="1">
              <a:defRPr/>
            </a:pPr>
            <a:r>
              <a:rPr lang="en-US"/>
              <a:t>How They Use Influence</a:t>
            </a:r>
          </a:p>
        </p:txBody>
      </p:sp>
      <p:sp>
        <p:nvSpPr>
          <p:cNvPr id="46083" name="Rectangle 4">
            <a:extLst>
              <a:ext uri="{FF2B5EF4-FFF2-40B4-BE49-F238E27FC236}">
                <a16:creationId xmlns:a16="http://schemas.microsoft.com/office/drawing/2014/main" id="{135C1004-E3BD-6E7B-5F1B-A4ABF1EDA1FC}"/>
              </a:ext>
            </a:extLst>
          </p:cNvPr>
          <p:cNvSpPr>
            <a:spLocks noGrp="1" noChangeArrowheads="1"/>
          </p:cNvSpPr>
          <p:nvPr>
            <p:ph idx="1"/>
          </p:nvPr>
        </p:nvSpPr>
        <p:spPr/>
        <p:txBody>
          <a:bodyPr/>
          <a:lstStyle/>
          <a:p>
            <a:pPr eaLnBrk="1" hangingPunct="1"/>
            <a:r>
              <a:rPr lang="en-US" altLang="en-US" sz="3600">
                <a:cs typeface="MV Boli" panose="02000500030200090000" pitchFamily="2" charset="0"/>
              </a:rPr>
              <a:t>Use flattery or compliments to win over the group and have members feel good about team</a:t>
            </a:r>
          </a:p>
          <a:p>
            <a:pPr eaLnBrk="1" hangingPunct="1"/>
            <a:r>
              <a:rPr lang="en-US" altLang="en-US" sz="3600">
                <a:cs typeface="MV Boli" panose="02000500030200090000" pitchFamily="2" charset="0"/>
              </a:rPr>
              <a:t>Use humor to defuse tension or conflict</a:t>
            </a:r>
          </a:p>
          <a:p>
            <a:pPr eaLnBrk="1" hangingPunct="1"/>
            <a:r>
              <a:rPr lang="en-US" altLang="en-US" sz="3600">
                <a:cs typeface="MV Boli" panose="02000500030200090000" pitchFamily="2" charset="0"/>
              </a:rPr>
              <a:t>Avoid hard line that results in loss of acceptance or recognition</a:t>
            </a:r>
          </a:p>
          <a:p>
            <a:pPr lvl="1" eaLnBrk="1" hangingPunct="1"/>
            <a:endParaRPr lang="en-US" altLang="en-US"/>
          </a:p>
        </p:txBody>
      </p:sp>
      <p:sp>
        <p:nvSpPr>
          <p:cNvPr id="5" name="Footer Placeholder 3">
            <a:extLst>
              <a:ext uri="{FF2B5EF4-FFF2-40B4-BE49-F238E27FC236}">
                <a16:creationId xmlns:a16="http://schemas.microsoft.com/office/drawing/2014/main" id="{EC7FFA63-01E1-5F15-CE65-4110879F2875}"/>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0" name="Rectangle 3">
            <a:extLst>
              <a:ext uri="{FF2B5EF4-FFF2-40B4-BE49-F238E27FC236}">
                <a16:creationId xmlns:a16="http://schemas.microsoft.com/office/drawing/2014/main" id="{C0759DAA-E7E5-7B09-136C-E034709E51D4}"/>
              </a:ext>
            </a:extLst>
          </p:cNvPr>
          <p:cNvSpPr>
            <a:spLocks noGrp="1" noChangeArrowheads="1"/>
          </p:cNvSpPr>
          <p:nvPr>
            <p:ph type="title"/>
          </p:nvPr>
        </p:nvSpPr>
        <p:spPr/>
        <p:txBody>
          <a:bodyPr/>
          <a:lstStyle/>
          <a:p>
            <a:pPr eaLnBrk="1" hangingPunct="1">
              <a:defRPr/>
            </a:pPr>
            <a:r>
              <a:rPr lang="en-US"/>
              <a:t>How They Set Goals</a:t>
            </a:r>
          </a:p>
        </p:txBody>
      </p:sp>
      <p:sp>
        <p:nvSpPr>
          <p:cNvPr id="47107" name="Rectangle 2">
            <a:extLst>
              <a:ext uri="{FF2B5EF4-FFF2-40B4-BE49-F238E27FC236}">
                <a16:creationId xmlns:a16="http://schemas.microsoft.com/office/drawing/2014/main" id="{DE7FB6A3-4C2A-C4AA-7000-BF5CAC8CF349}"/>
              </a:ext>
            </a:extLst>
          </p:cNvPr>
          <p:cNvSpPr>
            <a:spLocks noGrp="1" noChangeArrowheads="1"/>
          </p:cNvSpPr>
          <p:nvPr>
            <p:ph idx="1"/>
          </p:nvPr>
        </p:nvSpPr>
        <p:spPr/>
        <p:txBody>
          <a:bodyPr/>
          <a:lstStyle/>
          <a:p>
            <a:pPr eaLnBrk="1" hangingPunct="1"/>
            <a:r>
              <a:rPr lang="en-US" altLang="en-US" sz="3600">
                <a:cs typeface="MV Boli" panose="02000500030200090000" pitchFamily="2" charset="0"/>
              </a:rPr>
              <a:t>Focus on one bigger goal </a:t>
            </a:r>
          </a:p>
          <a:p>
            <a:pPr eaLnBrk="1" hangingPunct="1"/>
            <a:r>
              <a:rPr lang="en-US" altLang="en-US" sz="3600">
                <a:cs typeface="MV Boli" panose="02000500030200090000" pitchFamily="2" charset="0"/>
              </a:rPr>
              <a:t>Goal involves an action that is efficient, productive and inexpensive</a:t>
            </a:r>
          </a:p>
        </p:txBody>
      </p:sp>
      <p:sp>
        <p:nvSpPr>
          <p:cNvPr id="5" name="Footer Placeholder 3">
            <a:extLst>
              <a:ext uri="{FF2B5EF4-FFF2-40B4-BE49-F238E27FC236}">
                <a16:creationId xmlns:a16="http://schemas.microsoft.com/office/drawing/2014/main" id="{4B7F0232-4F7C-F08D-E5C2-4B5E3DD565A9}"/>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2">
            <a:extLst>
              <a:ext uri="{FF2B5EF4-FFF2-40B4-BE49-F238E27FC236}">
                <a16:creationId xmlns:a16="http://schemas.microsoft.com/office/drawing/2014/main" id="{B2826553-46C0-DCD0-B502-832E5AB43C08}"/>
              </a:ext>
            </a:extLst>
          </p:cNvPr>
          <p:cNvSpPr>
            <a:spLocks noGrp="1" noChangeArrowheads="1"/>
          </p:cNvSpPr>
          <p:nvPr>
            <p:ph type="title"/>
          </p:nvPr>
        </p:nvSpPr>
        <p:spPr/>
        <p:txBody>
          <a:bodyPr/>
          <a:lstStyle/>
          <a:p>
            <a:pPr eaLnBrk="1" hangingPunct="1">
              <a:defRPr/>
            </a:pPr>
            <a:r>
              <a:rPr lang="en-US"/>
              <a:t>How They Set Goals</a:t>
            </a:r>
          </a:p>
        </p:txBody>
      </p:sp>
      <p:sp>
        <p:nvSpPr>
          <p:cNvPr id="48131" name="Rectangle 3">
            <a:extLst>
              <a:ext uri="{FF2B5EF4-FFF2-40B4-BE49-F238E27FC236}">
                <a16:creationId xmlns:a16="http://schemas.microsoft.com/office/drawing/2014/main" id="{13E60577-8AED-E600-8F94-FAA916FA8753}"/>
              </a:ext>
            </a:extLst>
          </p:cNvPr>
          <p:cNvSpPr>
            <a:spLocks noGrp="1" noChangeArrowheads="1"/>
          </p:cNvSpPr>
          <p:nvPr>
            <p:ph idx="1"/>
          </p:nvPr>
        </p:nvSpPr>
        <p:spPr/>
        <p:txBody>
          <a:bodyPr/>
          <a:lstStyle/>
          <a:p>
            <a:pPr eaLnBrk="1" hangingPunct="1"/>
            <a:r>
              <a:rPr lang="en-US" altLang="en-US" sz="3600">
                <a:cs typeface="MV Boli" panose="02000500030200090000" pitchFamily="2" charset="0"/>
              </a:rPr>
              <a:t>Prefer a single goal</a:t>
            </a:r>
          </a:p>
          <a:p>
            <a:pPr eaLnBrk="1" hangingPunct="1"/>
            <a:r>
              <a:rPr lang="en-US" altLang="en-US" sz="3600">
                <a:cs typeface="MV Boli" panose="02000500030200090000" pitchFamily="2" charset="0"/>
              </a:rPr>
              <a:t>Like goals with accuracy or quality </a:t>
            </a:r>
            <a:br>
              <a:rPr lang="en-US" altLang="en-US" sz="3600">
                <a:cs typeface="MV Boli" panose="02000500030200090000" pitchFamily="2" charset="0"/>
              </a:rPr>
            </a:br>
            <a:r>
              <a:rPr lang="en-US" altLang="en-US" sz="3600">
                <a:cs typeface="MV Boli" panose="02000500030200090000" pitchFamily="2" charset="0"/>
              </a:rPr>
              <a:t>as the greatest emphasis</a:t>
            </a:r>
          </a:p>
          <a:p>
            <a:pPr eaLnBrk="1" hangingPunct="1"/>
            <a:r>
              <a:rPr lang="en-US" altLang="en-US" sz="3600">
                <a:cs typeface="MV Boli" panose="02000500030200090000" pitchFamily="2" charset="0"/>
              </a:rPr>
              <a:t>Favor goals promoting the growth </a:t>
            </a:r>
            <a:br>
              <a:rPr lang="en-US" altLang="en-US" sz="3600">
                <a:cs typeface="MV Boli" panose="02000500030200090000" pitchFamily="2" charset="0"/>
              </a:rPr>
            </a:br>
            <a:r>
              <a:rPr lang="en-US" altLang="en-US" sz="3600">
                <a:cs typeface="MV Boli" panose="02000500030200090000" pitchFamily="2" charset="0"/>
              </a:rPr>
              <a:t>of something</a:t>
            </a:r>
          </a:p>
        </p:txBody>
      </p:sp>
      <p:sp>
        <p:nvSpPr>
          <p:cNvPr id="5" name="Footer Placeholder 3">
            <a:extLst>
              <a:ext uri="{FF2B5EF4-FFF2-40B4-BE49-F238E27FC236}">
                <a16:creationId xmlns:a16="http://schemas.microsoft.com/office/drawing/2014/main" id="{7B4010C1-6811-EC45-CD9F-B2635B16AA24}"/>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2">
            <a:extLst>
              <a:ext uri="{FF2B5EF4-FFF2-40B4-BE49-F238E27FC236}">
                <a16:creationId xmlns:a16="http://schemas.microsoft.com/office/drawing/2014/main" id="{1ABB32A5-C49E-9B41-5673-BC204807228A}"/>
              </a:ext>
            </a:extLst>
          </p:cNvPr>
          <p:cNvSpPr>
            <a:spLocks noGrp="1" noChangeArrowheads="1"/>
          </p:cNvSpPr>
          <p:nvPr>
            <p:ph type="title"/>
          </p:nvPr>
        </p:nvSpPr>
        <p:spPr/>
        <p:txBody>
          <a:bodyPr/>
          <a:lstStyle/>
          <a:p>
            <a:pPr eaLnBrk="1" hangingPunct="1">
              <a:defRPr/>
            </a:pPr>
            <a:r>
              <a:rPr lang="en-US"/>
              <a:t>How They Set Goals</a:t>
            </a:r>
          </a:p>
        </p:txBody>
      </p:sp>
      <p:sp>
        <p:nvSpPr>
          <p:cNvPr id="49155" name="Rectangle 3">
            <a:extLst>
              <a:ext uri="{FF2B5EF4-FFF2-40B4-BE49-F238E27FC236}">
                <a16:creationId xmlns:a16="http://schemas.microsoft.com/office/drawing/2014/main" id="{7B970A8D-56C2-B549-51CD-5A663C982F84}"/>
              </a:ext>
            </a:extLst>
          </p:cNvPr>
          <p:cNvSpPr>
            <a:spLocks noGrp="1" noChangeArrowheads="1"/>
          </p:cNvSpPr>
          <p:nvPr>
            <p:ph idx="1"/>
          </p:nvPr>
        </p:nvSpPr>
        <p:spPr/>
        <p:txBody>
          <a:bodyPr/>
          <a:lstStyle/>
          <a:p>
            <a:pPr eaLnBrk="1" hangingPunct="1"/>
            <a:r>
              <a:rPr lang="en-US" altLang="en-US" sz="3600">
                <a:cs typeface="MV Boli" panose="02000500030200090000" pitchFamily="2" charset="0"/>
              </a:rPr>
              <a:t>Favor specific goals</a:t>
            </a:r>
          </a:p>
          <a:p>
            <a:pPr eaLnBrk="1" hangingPunct="1"/>
            <a:r>
              <a:rPr lang="en-US" altLang="en-US" sz="3600">
                <a:cs typeface="MV Boli" panose="02000500030200090000" pitchFamily="2" charset="0"/>
              </a:rPr>
              <a:t>Prefer goals that open opportunities </a:t>
            </a:r>
            <a:br>
              <a:rPr lang="en-US" altLang="en-US" sz="3600">
                <a:cs typeface="MV Boli" panose="02000500030200090000" pitchFamily="2" charset="0"/>
              </a:rPr>
            </a:br>
            <a:r>
              <a:rPr lang="en-US" altLang="en-US" sz="3600">
                <a:cs typeface="MV Boli" panose="02000500030200090000" pitchFamily="2" charset="0"/>
              </a:rPr>
              <a:t>for all involved to work well together</a:t>
            </a:r>
          </a:p>
          <a:p>
            <a:pPr eaLnBrk="1" hangingPunct="1"/>
            <a:r>
              <a:rPr lang="en-US" altLang="en-US" sz="3600">
                <a:cs typeface="MV Boli" panose="02000500030200090000" pitchFamily="2" charset="0"/>
              </a:rPr>
              <a:t>Divide a problem into parts and </a:t>
            </a:r>
            <a:br>
              <a:rPr lang="en-US" altLang="en-US" sz="3600">
                <a:cs typeface="MV Boli" panose="02000500030200090000" pitchFamily="2" charset="0"/>
              </a:rPr>
            </a:br>
            <a:r>
              <a:rPr lang="en-US" altLang="en-US" sz="3600">
                <a:cs typeface="MV Boli" panose="02000500030200090000" pitchFamily="2" charset="0"/>
              </a:rPr>
              <a:t>assigning subgroups</a:t>
            </a:r>
          </a:p>
          <a:p>
            <a:pPr eaLnBrk="1" hangingPunct="1">
              <a:buFontTx/>
              <a:buNone/>
            </a:pPr>
            <a:r>
              <a:rPr lang="en-US" altLang="en-US">
                <a:cs typeface="MV Boli" panose="02000500030200090000" pitchFamily="2" charset="0"/>
              </a:rPr>
              <a:t> </a:t>
            </a:r>
          </a:p>
        </p:txBody>
      </p:sp>
      <p:sp>
        <p:nvSpPr>
          <p:cNvPr id="5" name="Footer Placeholder 3">
            <a:extLst>
              <a:ext uri="{FF2B5EF4-FFF2-40B4-BE49-F238E27FC236}">
                <a16:creationId xmlns:a16="http://schemas.microsoft.com/office/drawing/2014/main" id="{C43B248E-5539-8E0B-49B2-7F2E6764712E}"/>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2">
            <a:extLst>
              <a:ext uri="{FF2B5EF4-FFF2-40B4-BE49-F238E27FC236}">
                <a16:creationId xmlns:a16="http://schemas.microsoft.com/office/drawing/2014/main" id="{9F6806E9-59FC-ED9A-D651-0D5DA26EB100}"/>
              </a:ext>
            </a:extLst>
          </p:cNvPr>
          <p:cNvSpPr>
            <a:spLocks noGrp="1" noChangeArrowheads="1"/>
          </p:cNvSpPr>
          <p:nvPr>
            <p:ph type="title"/>
          </p:nvPr>
        </p:nvSpPr>
        <p:spPr/>
        <p:txBody>
          <a:bodyPr/>
          <a:lstStyle/>
          <a:p>
            <a:pPr eaLnBrk="1" hangingPunct="1">
              <a:defRPr/>
            </a:pPr>
            <a:r>
              <a:rPr lang="en-US"/>
              <a:t>How They Set Goals</a:t>
            </a:r>
          </a:p>
        </p:txBody>
      </p:sp>
      <p:sp>
        <p:nvSpPr>
          <p:cNvPr id="50179" name="Rectangle 3">
            <a:extLst>
              <a:ext uri="{FF2B5EF4-FFF2-40B4-BE49-F238E27FC236}">
                <a16:creationId xmlns:a16="http://schemas.microsoft.com/office/drawing/2014/main" id="{6C66A115-DED6-46BA-2D37-B41681614EA4}"/>
              </a:ext>
            </a:extLst>
          </p:cNvPr>
          <p:cNvSpPr>
            <a:spLocks noGrp="1" noChangeArrowheads="1"/>
          </p:cNvSpPr>
          <p:nvPr>
            <p:ph idx="1"/>
          </p:nvPr>
        </p:nvSpPr>
        <p:spPr/>
        <p:txBody>
          <a:bodyPr/>
          <a:lstStyle/>
          <a:p>
            <a:pPr eaLnBrk="1" hangingPunct="1"/>
            <a:r>
              <a:rPr lang="en-US" altLang="en-US" sz="3600">
                <a:cs typeface="MV Boli" panose="02000500030200090000" pitchFamily="2" charset="0"/>
              </a:rPr>
              <a:t>Have loosely defined objectives which may change in the course of the process</a:t>
            </a:r>
          </a:p>
          <a:p>
            <a:pPr eaLnBrk="1" hangingPunct="1"/>
            <a:r>
              <a:rPr lang="en-US" altLang="en-US" sz="3600">
                <a:cs typeface="MV Boli" panose="02000500030200090000" pitchFamily="2" charset="0"/>
              </a:rPr>
              <a:t>Consistent theme: getting the job done by changing as much or as often as needed</a:t>
            </a:r>
          </a:p>
        </p:txBody>
      </p:sp>
      <p:sp>
        <p:nvSpPr>
          <p:cNvPr id="5" name="Footer Placeholder 3">
            <a:extLst>
              <a:ext uri="{FF2B5EF4-FFF2-40B4-BE49-F238E27FC236}">
                <a16:creationId xmlns:a16="http://schemas.microsoft.com/office/drawing/2014/main" id="{B048C63C-7C56-1E48-035F-ACB4E530A3AA}"/>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Rectangle 3">
            <a:extLst>
              <a:ext uri="{FF2B5EF4-FFF2-40B4-BE49-F238E27FC236}">
                <a16:creationId xmlns:a16="http://schemas.microsoft.com/office/drawing/2014/main" id="{038E2AAC-E2A8-B9C7-BB7D-00A8F2AC3923}"/>
              </a:ext>
            </a:extLst>
          </p:cNvPr>
          <p:cNvSpPr>
            <a:spLocks noGrp="1" noChangeArrowheads="1"/>
          </p:cNvSpPr>
          <p:nvPr>
            <p:ph type="title"/>
          </p:nvPr>
        </p:nvSpPr>
        <p:spPr/>
        <p:txBody>
          <a:bodyPr/>
          <a:lstStyle/>
          <a:p>
            <a:pPr eaLnBrk="1" hangingPunct="1">
              <a:defRPr/>
            </a:pPr>
            <a:r>
              <a:rPr lang="en-US"/>
              <a:t>How They Involve Others</a:t>
            </a:r>
          </a:p>
        </p:txBody>
      </p:sp>
      <p:sp>
        <p:nvSpPr>
          <p:cNvPr id="51203" name="Rectangle 2">
            <a:extLst>
              <a:ext uri="{FF2B5EF4-FFF2-40B4-BE49-F238E27FC236}">
                <a16:creationId xmlns:a16="http://schemas.microsoft.com/office/drawing/2014/main" id="{A2E2FD24-29BA-2769-2E1B-3BF4C3E33D19}"/>
              </a:ext>
            </a:extLst>
          </p:cNvPr>
          <p:cNvSpPr>
            <a:spLocks noGrp="1" noChangeArrowheads="1"/>
          </p:cNvSpPr>
          <p:nvPr>
            <p:ph idx="1"/>
          </p:nvPr>
        </p:nvSpPr>
        <p:spPr/>
        <p:txBody>
          <a:bodyPr/>
          <a:lstStyle/>
          <a:p>
            <a:pPr eaLnBrk="1" hangingPunct="1"/>
            <a:r>
              <a:rPr lang="en-US" altLang="en-US" sz="3600">
                <a:cs typeface="MV Boli" panose="02000500030200090000" pitchFamily="2" charset="0"/>
              </a:rPr>
              <a:t>Prefer smaller groups</a:t>
            </a:r>
          </a:p>
          <a:p>
            <a:pPr eaLnBrk="1" hangingPunct="1"/>
            <a:r>
              <a:rPr lang="en-US" altLang="en-US" sz="3600">
                <a:cs typeface="MV Boli" panose="02000500030200090000" pitchFamily="2" charset="0"/>
              </a:rPr>
              <a:t>Prefer shorter meetings</a:t>
            </a:r>
          </a:p>
          <a:p>
            <a:pPr eaLnBrk="1" hangingPunct="1"/>
            <a:r>
              <a:rPr lang="en-US" altLang="en-US" sz="3600">
                <a:cs typeface="MV Boli" panose="02000500030200090000" pitchFamily="2" charset="0"/>
              </a:rPr>
              <a:t>Want group to make key decisions; </a:t>
            </a:r>
            <a:br>
              <a:rPr lang="en-US" altLang="en-US" sz="3600">
                <a:cs typeface="MV Boli" panose="02000500030200090000" pitchFamily="2" charset="0"/>
              </a:rPr>
            </a:br>
            <a:r>
              <a:rPr lang="en-US" altLang="en-US" sz="3600">
                <a:cs typeface="MV Boli" panose="02000500030200090000" pitchFamily="2" charset="0"/>
              </a:rPr>
              <a:t>then delegate the work</a:t>
            </a:r>
          </a:p>
        </p:txBody>
      </p:sp>
      <p:sp>
        <p:nvSpPr>
          <p:cNvPr id="5" name="Footer Placeholder 3">
            <a:extLst>
              <a:ext uri="{FF2B5EF4-FFF2-40B4-BE49-F238E27FC236}">
                <a16:creationId xmlns:a16="http://schemas.microsoft.com/office/drawing/2014/main" id="{3606CF66-D6FD-5E49-7C89-92B8F0758D09}"/>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398F34B-7B7C-184A-0095-BB352048F808}"/>
              </a:ext>
            </a:extLst>
          </p:cNvPr>
          <p:cNvSpPr>
            <a:spLocks noGrp="1"/>
          </p:cNvSpPr>
          <p:nvPr>
            <p:ph type="title"/>
          </p:nvPr>
        </p:nvSpPr>
        <p:spPr/>
        <p:txBody>
          <a:bodyPr>
            <a:normAutofit/>
          </a:bodyPr>
          <a:lstStyle/>
          <a:p>
            <a:pPr eaLnBrk="1" fontAlgn="auto" hangingPunct="1">
              <a:spcAft>
                <a:spcPts val="0"/>
              </a:spcAft>
              <a:defRPr/>
            </a:pPr>
            <a:r>
              <a:rPr lang="en-US" sz="4400" dirty="0"/>
              <a:t>Managerial Strengths</a:t>
            </a:r>
          </a:p>
        </p:txBody>
      </p:sp>
      <p:grpSp>
        <p:nvGrpSpPr>
          <p:cNvPr id="15363" name="Group 8">
            <a:extLst>
              <a:ext uri="{FF2B5EF4-FFF2-40B4-BE49-F238E27FC236}">
                <a16:creationId xmlns:a16="http://schemas.microsoft.com/office/drawing/2014/main" id="{46D83838-3638-248F-9BB9-02A598DEA493}"/>
              </a:ext>
            </a:extLst>
          </p:cNvPr>
          <p:cNvGrpSpPr>
            <a:grpSpLocks/>
          </p:cNvGrpSpPr>
          <p:nvPr/>
        </p:nvGrpSpPr>
        <p:grpSpPr bwMode="auto">
          <a:xfrm>
            <a:off x="2667000" y="1460500"/>
            <a:ext cx="3810000" cy="5397500"/>
            <a:chOff x="2667000" y="1460665"/>
            <a:chExt cx="3810000" cy="5397335"/>
          </a:xfrm>
        </p:grpSpPr>
        <p:sp>
          <p:nvSpPr>
            <p:cNvPr id="4" name="TextBox 3">
              <a:extLst>
                <a:ext uri="{FF2B5EF4-FFF2-40B4-BE49-F238E27FC236}">
                  <a16:creationId xmlns:a16="http://schemas.microsoft.com/office/drawing/2014/main" id="{A5C2966D-67EA-9E64-3A30-D8A01DFC9282}"/>
                </a:ext>
              </a:extLst>
            </p:cNvPr>
            <p:cNvSpPr txBox="1"/>
            <p:nvPr/>
          </p:nvSpPr>
          <p:spPr>
            <a:xfrm>
              <a:off x="2667000" y="1460665"/>
              <a:ext cx="3810000" cy="646093"/>
            </a:xfrm>
            <a:prstGeom prst="rect">
              <a:avLst/>
            </a:prstGeom>
            <a:noFill/>
          </p:spPr>
          <p:txBody>
            <a:bodyPr>
              <a:spAutoFit/>
            </a:bodyPr>
            <a:lstStyle/>
            <a:p>
              <a:pPr algn="ctr">
                <a:defRPr/>
              </a:pPr>
              <a:r>
                <a:rPr lang="en-US" sz="3600" b="1" dirty="0">
                  <a:solidFill>
                    <a:schemeClr val="bg1">
                      <a:lumMod val="75000"/>
                    </a:schemeClr>
                  </a:solidFill>
                  <a:effectLst>
                    <a:outerShdw blurRad="50800" dist="50800" dir="16200000" sx="104000" sy="104000" algn="ctr" rotWithShape="0">
                      <a:schemeClr val="tx1">
                        <a:alpha val="88000"/>
                      </a:schemeClr>
                    </a:outerShdw>
                  </a:effectLst>
                  <a:latin typeface="Arial Narrow" pitchFamily="34" charset="0"/>
                </a:rPr>
                <a:t>OPEN</a:t>
              </a:r>
            </a:p>
          </p:txBody>
        </p:sp>
        <p:sp>
          <p:nvSpPr>
            <p:cNvPr id="5" name="TextBox 4">
              <a:extLst>
                <a:ext uri="{FF2B5EF4-FFF2-40B4-BE49-F238E27FC236}">
                  <a16:creationId xmlns:a16="http://schemas.microsoft.com/office/drawing/2014/main" id="{01B142C9-21F3-124E-C959-D4E292E66E5D}"/>
                </a:ext>
              </a:extLst>
            </p:cNvPr>
            <p:cNvSpPr txBox="1"/>
            <p:nvPr/>
          </p:nvSpPr>
          <p:spPr>
            <a:xfrm>
              <a:off x="2667000" y="6211908"/>
              <a:ext cx="3810000" cy="646092"/>
            </a:xfrm>
            <a:prstGeom prst="rect">
              <a:avLst/>
            </a:prstGeom>
            <a:noFill/>
          </p:spPr>
          <p:txBody>
            <a:bodyPr>
              <a:spAutoFit/>
            </a:bodyPr>
            <a:lstStyle/>
            <a:p>
              <a:pPr algn="ctr">
                <a:defRPr/>
              </a:pPr>
              <a:r>
                <a:rPr lang="en-US" sz="3600" b="1" dirty="0">
                  <a:solidFill>
                    <a:schemeClr val="bg1">
                      <a:lumMod val="75000"/>
                    </a:schemeClr>
                  </a:solidFill>
                  <a:effectLst>
                    <a:outerShdw blurRad="50800" dist="50800" dir="5400000" sx="104000" sy="104000" algn="ctr" rotWithShape="0">
                      <a:schemeClr val="tx1">
                        <a:alpha val="88000"/>
                      </a:schemeClr>
                    </a:outerShdw>
                  </a:effectLst>
                  <a:latin typeface="Arial Narrow" pitchFamily="34" charset="0"/>
                </a:rPr>
                <a:t>GUARDED</a:t>
              </a:r>
            </a:p>
          </p:txBody>
        </p:sp>
      </p:grpSp>
      <p:grpSp>
        <p:nvGrpSpPr>
          <p:cNvPr id="15364" name="Group 9">
            <a:extLst>
              <a:ext uri="{FF2B5EF4-FFF2-40B4-BE49-F238E27FC236}">
                <a16:creationId xmlns:a16="http://schemas.microsoft.com/office/drawing/2014/main" id="{563B3FC5-396E-A01F-E179-504F5FBBFA1D}"/>
              </a:ext>
            </a:extLst>
          </p:cNvPr>
          <p:cNvGrpSpPr>
            <a:grpSpLocks/>
          </p:cNvGrpSpPr>
          <p:nvPr/>
        </p:nvGrpSpPr>
        <p:grpSpPr bwMode="auto">
          <a:xfrm>
            <a:off x="-782638" y="3571875"/>
            <a:ext cx="10220326" cy="646113"/>
            <a:chOff x="-782782" y="3571876"/>
            <a:chExt cx="10220682" cy="645914"/>
          </a:xfrm>
        </p:grpSpPr>
        <p:sp>
          <p:nvSpPr>
            <p:cNvPr id="7" name="TextBox 6">
              <a:extLst>
                <a:ext uri="{FF2B5EF4-FFF2-40B4-BE49-F238E27FC236}">
                  <a16:creationId xmlns:a16="http://schemas.microsoft.com/office/drawing/2014/main" id="{B09453F7-41D8-0573-6EAC-BD71B619A01E}"/>
                </a:ext>
              </a:extLst>
            </p:cNvPr>
            <p:cNvSpPr txBox="1"/>
            <p:nvPr/>
          </p:nvSpPr>
          <p:spPr>
            <a:xfrm>
              <a:off x="-782782" y="3571876"/>
              <a:ext cx="3810134" cy="645914"/>
            </a:xfrm>
            <a:prstGeom prst="rect">
              <a:avLst/>
            </a:prstGeom>
            <a:noFill/>
          </p:spPr>
          <p:txBody>
            <a:bodyPr>
              <a:spAutoFit/>
            </a:bodyPr>
            <a:lstStyle/>
            <a:p>
              <a:pPr algn="ctr">
                <a:defRPr/>
              </a:pPr>
              <a:r>
                <a:rPr lang="en-US" sz="3600" b="1" dirty="0">
                  <a:solidFill>
                    <a:schemeClr val="bg1">
                      <a:lumMod val="75000"/>
                    </a:schemeClr>
                  </a:solidFill>
                  <a:effectLst>
                    <a:outerShdw blurRad="50800" dist="50800" dir="10800000" sx="103000" sy="103000" algn="ctr" rotWithShape="0">
                      <a:schemeClr val="tx1">
                        <a:alpha val="88000"/>
                      </a:schemeClr>
                    </a:outerShdw>
                  </a:effectLst>
                  <a:latin typeface="Arial Narrow" pitchFamily="34" charset="0"/>
                </a:rPr>
                <a:t>INDIRECT</a:t>
              </a:r>
              <a:endParaRPr lang="en-US" sz="4400" b="1" dirty="0">
                <a:solidFill>
                  <a:schemeClr val="bg1">
                    <a:lumMod val="75000"/>
                  </a:schemeClr>
                </a:solidFill>
                <a:effectLst>
                  <a:outerShdw blurRad="50800" dist="50800" dir="10800000" sx="103000" sy="103000" algn="ctr" rotWithShape="0">
                    <a:schemeClr val="tx1">
                      <a:alpha val="88000"/>
                    </a:schemeClr>
                  </a:outerShdw>
                </a:effectLst>
                <a:latin typeface="Arial Narrow" pitchFamily="34" charset="0"/>
              </a:endParaRPr>
            </a:p>
          </p:txBody>
        </p:sp>
        <p:sp>
          <p:nvSpPr>
            <p:cNvPr id="8" name="TextBox 7">
              <a:extLst>
                <a:ext uri="{FF2B5EF4-FFF2-40B4-BE49-F238E27FC236}">
                  <a16:creationId xmlns:a16="http://schemas.microsoft.com/office/drawing/2014/main" id="{69EC3751-73BD-7B2E-9527-B8EBD64B4AB7}"/>
                </a:ext>
              </a:extLst>
            </p:cNvPr>
            <p:cNvSpPr txBox="1"/>
            <p:nvPr/>
          </p:nvSpPr>
          <p:spPr>
            <a:xfrm>
              <a:off x="6923212" y="3571876"/>
              <a:ext cx="2514688" cy="645914"/>
            </a:xfrm>
            <a:prstGeom prst="rect">
              <a:avLst/>
            </a:prstGeom>
            <a:noFill/>
          </p:spPr>
          <p:txBody>
            <a:bodyPr>
              <a:spAutoFit/>
            </a:bodyPr>
            <a:lstStyle/>
            <a:p>
              <a:pPr algn="ctr">
                <a:defRPr/>
              </a:pPr>
              <a:r>
                <a:rPr lang="en-US" sz="3600" b="1" dirty="0">
                  <a:solidFill>
                    <a:schemeClr val="bg1">
                      <a:lumMod val="75000"/>
                    </a:schemeClr>
                  </a:solidFill>
                  <a:effectLst>
                    <a:outerShdw blurRad="50800" dist="50800" sx="103000" sy="103000" algn="ctr" rotWithShape="0">
                      <a:schemeClr val="tx1">
                        <a:alpha val="88000"/>
                      </a:schemeClr>
                    </a:outerShdw>
                  </a:effectLst>
                  <a:latin typeface="Arial Narrow" pitchFamily="34" charset="0"/>
                </a:rPr>
                <a:t>DIRECT</a:t>
              </a:r>
            </a:p>
          </p:txBody>
        </p:sp>
      </p:grpSp>
      <p:sp>
        <p:nvSpPr>
          <p:cNvPr id="9" name="TextBox 8">
            <a:extLst>
              <a:ext uri="{FF2B5EF4-FFF2-40B4-BE49-F238E27FC236}">
                <a16:creationId xmlns:a16="http://schemas.microsoft.com/office/drawing/2014/main" id="{779AA581-1763-7A63-78E6-A3C49EE5B985}"/>
              </a:ext>
            </a:extLst>
          </p:cNvPr>
          <p:cNvSpPr txBox="1"/>
          <p:nvPr/>
        </p:nvSpPr>
        <p:spPr>
          <a:xfrm>
            <a:off x="249238" y="2286000"/>
            <a:ext cx="3941762" cy="769938"/>
          </a:xfrm>
          <a:prstGeom prst="rect">
            <a:avLst/>
          </a:prstGeom>
          <a:noFill/>
        </p:spPr>
        <p:txBody>
          <a:bodyPr>
            <a:spAutoFit/>
          </a:bodyPr>
          <a:lstStyle/>
          <a:p>
            <a:pPr algn="ctr">
              <a:defRPr/>
            </a:pPr>
            <a:r>
              <a:rPr lang="en-US" sz="4400" b="1" dirty="0">
                <a:solidFill>
                  <a:schemeClr val="bg1"/>
                </a:solidFill>
                <a:effectLst>
                  <a:outerShdw blurRad="88900" dist="88900" dir="12600000" sx="104000" sy="104000" algn="ctr" rotWithShape="0">
                    <a:schemeClr val="tx1">
                      <a:alpha val="88000"/>
                    </a:schemeClr>
                  </a:outerShdw>
                </a:effectLst>
                <a:latin typeface="Arial Narrow" pitchFamily="34" charset="0"/>
              </a:rPr>
              <a:t>ORGANIZING</a:t>
            </a:r>
          </a:p>
        </p:txBody>
      </p:sp>
      <p:sp>
        <p:nvSpPr>
          <p:cNvPr id="10" name="TextBox 9">
            <a:extLst>
              <a:ext uri="{FF2B5EF4-FFF2-40B4-BE49-F238E27FC236}">
                <a16:creationId xmlns:a16="http://schemas.microsoft.com/office/drawing/2014/main" id="{A9145EB1-F3F9-CDE9-A184-821C48EFD8B9}"/>
              </a:ext>
            </a:extLst>
          </p:cNvPr>
          <p:cNvSpPr txBox="1"/>
          <p:nvPr/>
        </p:nvSpPr>
        <p:spPr>
          <a:xfrm>
            <a:off x="4962525" y="5124450"/>
            <a:ext cx="3956050" cy="769938"/>
          </a:xfrm>
          <a:prstGeom prst="rect">
            <a:avLst/>
          </a:prstGeom>
          <a:noFill/>
        </p:spPr>
        <p:txBody>
          <a:bodyPr>
            <a:spAutoFit/>
          </a:bodyPr>
          <a:lstStyle/>
          <a:p>
            <a:pPr algn="ctr">
              <a:defRPr/>
            </a:pPr>
            <a:r>
              <a:rPr lang="en-US" sz="4400" b="1" dirty="0">
                <a:solidFill>
                  <a:schemeClr val="bg1"/>
                </a:solidFill>
                <a:effectLst>
                  <a:outerShdw blurRad="88900" dist="88900" dir="2400000" sx="104000" sy="104000" algn="ctr" rotWithShape="0">
                    <a:schemeClr val="tx1">
                      <a:alpha val="88000"/>
                    </a:schemeClr>
                  </a:outerShdw>
                </a:effectLst>
                <a:latin typeface="Arial Narrow" pitchFamily="34" charset="0"/>
              </a:rPr>
              <a:t>CONTROLLING</a:t>
            </a:r>
          </a:p>
        </p:txBody>
      </p:sp>
      <p:sp>
        <p:nvSpPr>
          <p:cNvPr id="11" name="TextBox 10">
            <a:extLst>
              <a:ext uri="{FF2B5EF4-FFF2-40B4-BE49-F238E27FC236}">
                <a16:creationId xmlns:a16="http://schemas.microsoft.com/office/drawing/2014/main" id="{792666DC-BDD8-0D78-5400-FDCE72FCA7ED}"/>
              </a:ext>
            </a:extLst>
          </p:cNvPr>
          <p:cNvSpPr txBox="1"/>
          <p:nvPr/>
        </p:nvSpPr>
        <p:spPr>
          <a:xfrm>
            <a:off x="228600" y="5105400"/>
            <a:ext cx="3810000" cy="769938"/>
          </a:xfrm>
          <a:prstGeom prst="rect">
            <a:avLst/>
          </a:prstGeom>
          <a:noFill/>
        </p:spPr>
        <p:txBody>
          <a:bodyPr>
            <a:spAutoFit/>
          </a:bodyPr>
          <a:lstStyle/>
          <a:p>
            <a:pPr algn="ctr">
              <a:defRPr/>
            </a:pPr>
            <a:r>
              <a:rPr lang="en-US" sz="4400" b="1" dirty="0">
                <a:solidFill>
                  <a:schemeClr val="bg1"/>
                </a:solidFill>
                <a:effectLst>
                  <a:outerShdw blurRad="88900" dist="88900" dir="9000000" sx="103000" sy="103000" algn="ctr" rotWithShape="0">
                    <a:schemeClr val="tx1">
                      <a:alpha val="88000"/>
                    </a:schemeClr>
                  </a:outerShdw>
                </a:effectLst>
                <a:latin typeface="Arial Narrow" pitchFamily="34" charset="0"/>
              </a:rPr>
              <a:t>PLANNING</a:t>
            </a:r>
          </a:p>
        </p:txBody>
      </p:sp>
      <p:sp>
        <p:nvSpPr>
          <p:cNvPr id="12" name="TextBox 11">
            <a:extLst>
              <a:ext uri="{FF2B5EF4-FFF2-40B4-BE49-F238E27FC236}">
                <a16:creationId xmlns:a16="http://schemas.microsoft.com/office/drawing/2014/main" id="{1BCE6AF9-B932-2C34-9E20-8FD42504EEDC}"/>
              </a:ext>
            </a:extLst>
          </p:cNvPr>
          <p:cNvSpPr txBox="1"/>
          <p:nvPr/>
        </p:nvSpPr>
        <p:spPr>
          <a:xfrm>
            <a:off x="4876800" y="2286000"/>
            <a:ext cx="4191000" cy="769938"/>
          </a:xfrm>
          <a:prstGeom prst="rect">
            <a:avLst/>
          </a:prstGeom>
          <a:noFill/>
        </p:spPr>
        <p:txBody>
          <a:bodyPr>
            <a:spAutoFit/>
          </a:bodyPr>
          <a:lstStyle/>
          <a:p>
            <a:pPr algn="ctr">
              <a:defRPr/>
            </a:pPr>
            <a:r>
              <a:rPr lang="en-US" sz="4400" b="1" dirty="0">
                <a:solidFill>
                  <a:schemeClr val="bg1"/>
                </a:solidFill>
                <a:effectLst>
                  <a:outerShdw blurRad="88900" dist="88900" dir="20700000" sx="103000" sy="103000" algn="ctr" rotWithShape="0">
                    <a:schemeClr val="tx1">
                      <a:alpha val="88000"/>
                    </a:schemeClr>
                  </a:outerShdw>
                </a:effectLst>
                <a:latin typeface="Arial Narrow" pitchFamily="34" charset="0"/>
              </a:rPr>
              <a:t>MOTIVATING</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2000"/>
                                        <p:tgtEl>
                                          <p:spTgt spid="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2">
            <a:extLst>
              <a:ext uri="{FF2B5EF4-FFF2-40B4-BE49-F238E27FC236}">
                <a16:creationId xmlns:a16="http://schemas.microsoft.com/office/drawing/2014/main" id="{81CB875A-2DD2-D471-7BAD-7AA67F2EDF62}"/>
              </a:ext>
            </a:extLst>
          </p:cNvPr>
          <p:cNvSpPr>
            <a:spLocks noGrp="1" noChangeArrowheads="1"/>
          </p:cNvSpPr>
          <p:nvPr>
            <p:ph type="title"/>
          </p:nvPr>
        </p:nvSpPr>
        <p:spPr/>
        <p:txBody>
          <a:bodyPr/>
          <a:lstStyle/>
          <a:p>
            <a:pPr eaLnBrk="1" hangingPunct="1">
              <a:defRPr/>
            </a:pPr>
            <a:r>
              <a:rPr lang="en-US"/>
              <a:t>How They Involve Others</a:t>
            </a:r>
          </a:p>
        </p:txBody>
      </p:sp>
      <p:sp>
        <p:nvSpPr>
          <p:cNvPr id="52227" name="Rectangle 3">
            <a:extLst>
              <a:ext uri="{FF2B5EF4-FFF2-40B4-BE49-F238E27FC236}">
                <a16:creationId xmlns:a16="http://schemas.microsoft.com/office/drawing/2014/main" id="{9F0E91D0-7B2D-4873-4294-EB73988152AE}"/>
              </a:ext>
            </a:extLst>
          </p:cNvPr>
          <p:cNvSpPr>
            <a:spLocks noGrp="1" noChangeArrowheads="1"/>
          </p:cNvSpPr>
          <p:nvPr>
            <p:ph idx="1"/>
          </p:nvPr>
        </p:nvSpPr>
        <p:spPr/>
        <p:txBody>
          <a:bodyPr/>
          <a:lstStyle/>
          <a:p>
            <a:pPr eaLnBrk="1" hangingPunct="1"/>
            <a:r>
              <a:rPr lang="en-US" altLang="en-US" sz="3600">
                <a:cs typeface="MV Boli" panose="02000500030200090000" pitchFamily="2" charset="0"/>
              </a:rPr>
              <a:t>Are less comfortable operating in groups</a:t>
            </a:r>
          </a:p>
          <a:p>
            <a:pPr eaLnBrk="1" hangingPunct="1"/>
            <a:r>
              <a:rPr lang="en-US" altLang="en-US" sz="3600">
                <a:cs typeface="MV Boli" panose="02000500030200090000" pitchFamily="2" charset="0"/>
              </a:rPr>
              <a:t>Prefer to have much of the work done </a:t>
            </a:r>
            <a:br>
              <a:rPr lang="en-US" altLang="en-US" sz="3600">
                <a:cs typeface="MV Boli" panose="02000500030200090000" pitchFamily="2" charset="0"/>
              </a:rPr>
            </a:br>
            <a:r>
              <a:rPr lang="en-US" altLang="en-US" sz="3600">
                <a:cs typeface="MV Boli" panose="02000500030200090000" pitchFamily="2" charset="0"/>
              </a:rPr>
              <a:t>behind the scenes by subgroups or individuals</a:t>
            </a:r>
          </a:p>
          <a:p>
            <a:pPr eaLnBrk="1" hangingPunct="1"/>
            <a:r>
              <a:rPr lang="en-US" altLang="en-US" sz="3600">
                <a:cs typeface="MV Boli" panose="02000500030200090000" pitchFamily="2" charset="0"/>
              </a:rPr>
              <a:t>Like to be the only one who knows how </a:t>
            </a:r>
            <a:br>
              <a:rPr lang="en-US" altLang="en-US" sz="3600">
                <a:cs typeface="MV Boli" panose="02000500030200090000" pitchFamily="2" charset="0"/>
              </a:rPr>
            </a:br>
            <a:r>
              <a:rPr lang="en-US" altLang="en-US" sz="3600">
                <a:cs typeface="MV Boli" panose="02000500030200090000" pitchFamily="2" charset="0"/>
              </a:rPr>
              <a:t>all the parts fit together</a:t>
            </a:r>
          </a:p>
        </p:txBody>
      </p:sp>
      <p:sp>
        <p:nvSpPr>
          <p:cNvPr id="5" name="Footer Placeholder 3">
            <a:extLst>
              <a:ext uri="{FF2B5EF4-FFF2-40B4-BE49-F238E27FC236}">
                <a16:creationId xmlns:a16="http://schemas.microsoft.com/office/drawing/2014/main" id="{8548B9A2-6636-7CB6-EFE7-A9B8E585E54D}"/>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2">
            <a:extLst>
              <a:ext uri="{FF2B5EF4-FFF2-40B4-BE49-F238E27FC236}">
                <a16:creationId xmlns:a16="http://schemas.microsoft.com/office/drawing/2014/main" id="{AB35683B-A9C6-1D22-340A-69404C8B1A09}"/>
              </a:ext>
            </a:extLst>
          </p:cNvPr>
          <p:cNvSpPr>
            <a:spLocks noGrp="1" noChangeArrowheads="1"/>
          </p:cNvSpPr>
          <p:nvPr>
            <p:ph type="title"/>
          </p:nvPr>
        </p:nvSpPr>
        <p:spPr/>
        <p:txBody>
          <a:bodyPr/>
          <a:lstStyle/>
          <a:p>
            <a:pPr eaLnBrk="1" hangingPunct="1">
              <a:defRPr/>
            </a:pPr>
            <a:r>
              <a:rPr lang="en-US"/>
              <a:t>How They Involve Others</a:t>
            </a:r>
          </a:p>
        </p:txBody>
      </p:sp>
      <p:sp>
        <p:nvSpPr>
          <p:cNvPr id="53251" name="Rectangle 3">
            <a:extLst>
              <a:ext uri="{FF2B5EF4-FFF2-40B4-BE49-F238E27FC236}">
                <a16:creationId xmlns:a16="http://schemas.microsoft.com/office/drawing/2014/main" id="{F4007C36-E3D0-6BC3-1EFC-5A2E3D72E129}"/>
              </a:ext>
            </a:extLst>
          </p:cNvPr>
          <p:cNvSpPr>
            <a:spLocks noGrp="1" noChangeArrowheads="1"/>
          </p:cNvSpPr>
          <p:nvPr>
            <p:ph idx="1"/>
          </p:nvPr>
        </p:nvSpPr>
        <p:spPr/>
        <p:txBody>
          <a:bodyPr/>
          <a:lstStyle/>
          <a:p>
            <a:pPr eaLnBrk="1" hangingPunct="1"/>
            <a:r>
              <a:rPr lang="en-US" altLang="en-US" sz="3600">
                <a:cs typeface="MV Boli" panose="02000500030200090000" pitchFamily="2" charset="0"/>
              </a:rPr>
              <a:t>Are innately attracted to groups</a:t>
            </a:r>
          </a:p>
          <a:p>
            <a:pPr eaLnBrk="1" hangingPunct="1"/>
            <a:r>
              <a:rPr lang="en-US" altLang="en-US" sz="3600">
                <a:cs typeface="MV Boli" panose="02000500030200090000" pitchFamily="2" charset="0"/>
              </a:rPr>
              <a:t>Prefer consensus as they collect information from many sources</a:t>
            </a:r>
          </a:p>
          <a:p>
            <a:pPr eaLnBrk="1" hangingPunct="1">
              <a:buFontTx/>
              <a:buNone/>
            </a:pPr>
            <a:r>
              <a:rPr lang="en-US" altLang="en-US">
                <a:cs typeface="MV Boli" panose="02000500030200090000" pitchFamily="2" charset="0"/>
              </a:rPr>
              <a:t> </a:t>
            </a:r>
          </a:p>
        </p:txBody>
      </p:sp>
      <p:sp>
        <p:nvSpPr>
          <p:cNvPr id="5" name="Footer Placeholder 3">
            <a:extLst>
              <a:ext uri="{FF2B5EF4-FFF2-40B4-BE49-F238E27FC236}">
                <a16:creationId xmlns:a16="http://schemas.microsoft.com/office/drawing/2014/main" id="{245CBCB2-B5A4-8B8B-291F-65DB5A9FC853}"/>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2">
            <a:extLst>
              <a:ext uri="{FF2B5EF4-FFF2-40B4-BE49-F238E27FC236}">
                <a16:creationId xmlns:a16="http://schemas.microsoft.com/office/drawing/2014/main" id="{AF2831F6-EEAC-1FDE-A41F-912CF5BE0861}"/>
              </a:ext>
            </a:extLst>
          </p:cNvPr>
          <p:cNvSpPr>
            <a:spLocks noGrp="1" noChangeArrowheads="1"/>
          </p:cNvSpPr>
          <p:nvPr>
            <p:ph type="title"/>
          </p:nvPr>
        </p:nvSpPr>
        <p:spPr/>
        <p:txBody>
          <a:bodyPr/>
          <a:lstStyle/>
          <a:p>
            <a:pPr eaLnBrk="1" hangingPunct="1">
              <a:defRPr/>
            </a:pPr>
            <a:r>
              <a:rPr lang="en-US"/>
              <a:t>How They Involve Others</a:t>
            </a:r>
          </a:p>
        </p:txBody>
      </p:sp>
      <p:sp>
        <p:nvSpPr>
          <p:cNvPr id="54275" name="Rectangle 3">
            <a:extLst>
              <a:ext uri="{FF2B5EF4-FFF2-40B4-BE49-F238E27FC236}">
                <a16:creationId xmlns:a16="http://schemas.microsoft.com/office/drawing/2014/main" id="{98F84A78-ACDC-9400-CC97-8B3E56457232}"/>
              </a:ext>
            </a:extLst>
          </p:cNvPr>
          <p:cNvSpPr>
            <a:spLocks noGrp="1" noChangeArrowheads="1"/>
          </p:cNvSpPr>
          <p:nvPr>
            <p:ph idx="1"/>
          </p:nvPr>
        </p:nvSpPr>
        <p:spPr/>
        <p:txBody>
          <a:bodyPr/>
          <a:lstStyle/>
          <a:p>
            <a:pPr eaLnBrk="1" hangingPunct="1"/>
            <a:r>
              <a:rPr lang="en-US" altLang="en-US" sz="3600">
                <a:cs typeface="MV Boli" panose="02000500030200090000" pitchFamily="2" charset="0"/>
              </a:rPr>
              <a:t>Favor groups for groups’ sake</a:t>
            </a:r>
          </a:p>
          <a:p>
            <a:pPr eaLnBrk="1" hangingPunct="1"/>
            <a:r>
              <a:rPr lang="en-US" altLang="en-US" sz="3600">
                <a:cs typeface="MV Boli" panose="02000500030200090000" pitchFamily="2" charset="0"/>
              </a:rPr>
              <a:t>Like give-and-take of those involved</a:t>
            </a:r>
          </a:p>
          <a:p>
            <a:pPr eaLnBrk="1" hangingPunct="1"/>
            <a:r>
              <a:rPr lang="en-US" altLang="en-US" sz="3600">
                <a:cs typeface="MV Boli" panose="02000500030200090000" pitchFamily="2" charset="0"/>
              </a:rPr>
              <a:t>Not everyone put on a committee will have a logical role but in their mind, they add seasoning for the soup</a:t>
            </a:r>
          </a:p>
        </p:txBody>
      </p:sp>
      <p:sp>
        <p:nvSpPr>
          <p:cNvPr id="5" name="Footer Placeholder 3">
            <a:extLst>
              <a:ext uri="{FF2B5EF4-FFF2-40B4-BE49-F238E27FC236}">
                <a16:creationId xmlns:a16="http://schemas.microsoft.com/office/drawing/2014/main" id="{0151DB31-D710-0E0C-61DB-56EC44FE161C}"/>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2" name="Rectangle 3">
            <a:extLst>
              <a:ext uri="{FF2B5EF4-FFF2-40B4-BE49-F238E27FC236}">
                <a16:creationId xmlns:a16="http://schemas.microsoft.com/office/drawing/2014/main" id="{5CC143A8-C467-5AD0-B02E-DD7F4422F63F}"/>
              </a:ext>
            </a:extLst>
          </p:cNvPr>
          <p:cNvSpPr>
            <a:spLocks noGrp="1" noChangeArrowheads="1"/>
          </p:cNvSpPr>
          <p:nvPr>
            <p:ph type="title"/>
          </p:nvPr>
        </p:nvSpPr>
        <p:spPr/>
        <p:txBody>
          <a:bodyPr>
            <a:normAutofit fontScale="90000"/>
          </a:bodyPr>
          <a:lstStyle/>
          <a:p>
            <a:pPr eaLnBrk="1" hangingPunct="1">
              <a:defRPr/>
            </a:pPr>
            <a:r>
              <a:rPr lang="en-US"/>
              <a:t>How They Make Decisions</a:t>
            </a:r>
          </a:p>
        </p:txBody>
      </p:sp>
      <p:sp>
        <p:nvSpPr>
          <p:cNvPr id="55299" name="Rectangle 2">
            <a:extLst>
              <a:ext uri="{FF2B5EF4-FFF2-40B4-BE49-F238E27FC236}">
                <a16:creationId xmlns:a16="http://schemas.microsoft.com/office/drawing/2014/main" id="{BD347569-75A8-8D6F-B387-C871035942D1}"/>
              </a:ext>
            </a:extLst>
          </p:cNvPr>
          <p:cNvSpPr>
            <a:spLocks noGrp="1" noChangeArrowheads="1"/>
          </p:cNvSpPr>
          <p:nvPr>
            <p:ph idx="1"/>
          </p:nvPr>
        </p:nvSpPr>
        <p:spPr/>
        <p:txBody>
          <a:bodyPr/>
          <a:lstStyle/>
          <a:p>
            <a:pPr eaLnBrk="1" hangingPunct="1"/>
            <a:r>
              <a:rPr lang="en-US" altLang="en-US" sz="3600">
                <a:cs typeface="MV Boli" panose="02000500030200090000" pitchFamily="2" charset="0"/>
              </a:rPr>
              <a:t>Decisions likely made unilaterally by the Director or a vote will be called for</a:t>
            </a:r>
          </a:p>
          <a:p>
            <a:pPr eaLnBrk="1" hangingPunct="1"/>
            <a:r>
              <a:rPr lang="en-US" altLang="en-US" sz="3600">
                <a:cs typeface="MV Boli" panose="02000500030200090000" pitchFamily="2" charset="0"/>
              </a:rPr>
              <a:t>Like voting because it’s clean, quick </a:t>
            </a:r>
            <a:br>
              <a:rPr lang="en-US" altLang="en-US" sz="3600">
                <a:cs typeface="MV Boli" panose="02000500030200090000" pitchFamily="2" charset="0"/>
              </a:rPr>
            </a:br>
            <a:r>
              <a:rPr lang="en-US" altLang="en-US" sz="3600">
                <a:cs typeface="MV Boli" panose="02000500030200090000" pitchFamily="2" charset="0"/>
              </a:rPr>
              <a:t>and decisive </a:t>
            </a:r>
          </a:p>
          <a:p>
            <a:pPr lvl="2">
              <a:buFontTx/>
              <a:buChar char="•"/>
            </a:pPr>
            <a:r>
              <a:rPr lang="en-US" altLang="en-US" sz="3200">
                <a:solidFill>
                  <a:srgbClr val="C00000"/>
                </a:solidFill>
              </a:rPr>
              <a:t>Keeps debating to a minimum</a:t>
            </a:r>
          </a:p>
          <a:p>
            <a:pPr lvl="2">
              <a:buFontTx/>
              <a:buChar char="•"/>
            </a:pPr>
            <a:r>
              <a:rPr lang="en-US" altLang="en-US" sz="3200">
                <a:solidFill>
                  <a:srgbClr val="C00000"/>
                </a:solidFill>
              </a:rPr>
              <a:t>Harder to argue fairness</a:t>
            </a:r>
          </a:p>
          <a:p>
            <a:pPr lvl="2">
              <a:buFontTx/>
              <a:buChar char="•"/>
            </a:pPr>
            <a:r>
              <a:rPr lang="en-US" altLang="en-US" sz="3200">
                <a:solidFill>
                  <a:srgbClr val="C00000"/>
                </a:solidFill>
              </a:rPr>
              <a:t>Closure is clearly attained</a:t>
            </a:r>
          </a:p>
          <a:p>
            <a:pPr eaLnBrk="1" hangingPunct="1"/>
            <a:endParaRPr lang="en-US" altLang="en-US" sz="4000">
              <a:solidFill>
                <a:srgbClr val="C00000"/>
              </a:solidFill>
              <a:cs typeface="MV Boli" panose="02000500030200090000" pitchFamily="2" charset="0"/>
            </a:endParaRPr>
          </a:p>
        </p:txBody>
      </p:sp>
      <p:sp>
        <p:nvSpPr>
          <p:cNvPr id="6" name="Footer Placeholder 3">
            <a:extLst>
              <a:ext uri="{FF2B5EF4-FFF2-40B4-BE49-F238E27FC236}">
                <a16:creationId xmlns:a16="http://schemas.microsoft.com/office/drawing/2014/main" id="{51488E59-6EC5-8B60-3608-E35EDA21B5EA}"/>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2">
            <a:extLst>
              <a:ext uri="{FF2B5EF4-FFF2-40B4-BE49-F238E27FC236}">
                <a16:creationId xmlns:a16="http://schemas.microsoft.com/office/drawing/2014/main" id="{738B96DC-156C-B1B7-7B69-CC6A947D3ECC}"/>
              </a:ext>
            </a:extLst>
          </p:cNvPr>
          <p:cNvSpPr>
            <a:spLocks noGrp="1" noChangeArrowheads="1"/>
          </p:cNvSpPr>
          <p:nvPr>
            <p:ph type="title"/>
          </p:nvPr>
        </p:nvSpPr>
        <p:spPr/>
        <p:txBody>
          <a:bodyPr>
            <a:normAutofit fontScale="90000"/>
          </a:bodyPr>
          <a:lstStyle/>
          <a:p>
            <a:pPr eaLnBrk="1" hangingPunct="1">
              <a:defRPr/>
            </a:pPr>
            <a:r>
              <a:rPr lang="en-US"/>
              <a:t>How They Make Decisions</a:t>
            </a:r>
          </a:p>
        </p:txBody>
      </p:sp>
      <p:sp>
        <p:nvSpPr>
          <p:cNvPr id="56323" name="Rectangle 3">
            <a:extLst>
              <a:ext uri="{FF2B5EF4-FFF2-40B4-BE49-F238E27FC236}">
                <a16:creationId xmlns:a16="http://schemas.microsoft.com/office/drawing/2014/main" id="{9F6F6887-8181-173C-2DC5-729263A91823}"/>
              </a:ext>
            </a:extLst>
          </p:cNvPr>
          <p:cNvSpPr>
            <a:spLocks noGrp="1" noChangeArrowheads="1"/>
          </p:cNvSpPr>
          <p:nvPr>
            <p:ph idx="1"/>
          </p:nvPr>
        </p:nvSpPr>
        <p:spPr/>
        <p:txBody>
          <a:bodyPr/>
          <a:lstStyle/>
          <a:p>
            <a:pPr eaLnBrk="1" hangingPunct="1"/>
            <a:r>
              <a:rPr lang="en-US" altLang="en-US" sz="3600">
                <a:cs typeface="MV Boli" panose="02000500030200090000" pitchFamily="2" charset="0"/>
              </a:rPr>
              <a:t>Crave rational decisions</a:t>
            </a:r>
          </a:p>
          <a:p>
            <a:pPr eaLnBrk="1" hangingPunct="1"/>
            <a:r>
              <a:rPr lang="en-US" altLang="en-US" sz="3600">
                <a:cs typeface="MV Boli" panose="02000500030200090000" pitchFamily="2" charset="0"/>
              </a:rPr>
              <a:t>Tend to think rational decisions won’t be made as much as they will be dictated by facts and logic</a:t>
            </a:r>
          </a:p>
          <a:p>
            <a:pPr eaLnBrk="1" hangingPunct="1"/>
            <a:r>
              <a:rPr lang="en-US" altLang="en-US" sz="3600">
                <a:cs typeface="MV Boli" panose="02000500030200090000" pitchFamily="2" charset="0"/>
              </a:rPr>
              <a:t>Like to list pros and cons to reach correct decision</a:t>
            </a:r>
          </a:p>
        </p:txBody>
      </p:sp>
      <p:sp>
        <p:nvSpPr>
          <p:cNvPr id="5" name="Footer Placeholder 3">
            <a:extLst>
              <a:ext uri="{FF2B5EF4-FFF2-40B4-BE49-F238E27FC236}">
                <a16:creationId xmlns:a16="http://schemas.microsoft.com/office/drawing/2014/main" id="{33963935-CFCF-FB6F-7D66-8018EA338971}"/>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2">
            <a:extLst>
              <a:ext uri="{FF2B5EF4-FFF2-40B4-BE49-F238E27FC236}">
                <a16:creationId xmlns:a16="http://schemas.microsoft.com/office/drawing/2014/main" id="{0C139832-8CFA-3038-8C0F-577E663D0149}"/>
              </a:ext>
            </a:extLst>
          </p:cNvPr>
          <p:cNvSpPr>
            <a:spLocks noGrp="1" noChangeArrowheads="1"/>
          </p:cNvSpPr>
          <p:nvPr>
            <p:ph type="title"/>
          </p:nvPr>
        </p:nvSpPr>
        <p:spPr/>
        <p:txBody>
          <a:bodyPr>
            <a:normAutofit fontScale="90000"/>
          </a:bodyPr>
          <a:lstStyle/>
          <a:p>
            <a:pPr eaLnBrk="1" hangingPunct="1">
              <a:defRPr/>
            </a:pPr>
            <a:r>
              <a:rPr lang="en-US"/>
              <a:t>How They Make Decisions</a:t>
            </a:r>
          </a:p>
        </p:txBody>
      </p:sp>
      <p:sp>
        <p:nvSpPr>
          <p:cNvPr id="57347" name="Rectangle 3">
            <a:extLst>
              <a:ext uri="{FF2B5EF4-FFF2-40B4-BE49-F238E27FC236}">
                <a16:creationId xmlns:a16="http://schemas.microsoft.com/office/drawing/2014/main" id="{0864A624-EFDA-3FDD-EB15-FFE117425432}"/>
              </a:ext>
            </a:extLst>
          </p:cNvPr>
          <p:cNvSpPr>
            <a:spLocks noGrp="1" noChangeArrowheads="1"/>
          </p:cNvSpPr>
          <p:nvPr>
            <p:ph idx="1"/>
          </p:nvPr>
        </p:nvSpPr>
        <p:spPr/>
        <p:txBody>
          <a:bodyPr/>
          <a:lstStyle/>
          <a:p>
            <a:pPr eaLnBrk="1" hangingPunct="1"/>
            <a:r>
              <a:rPr lang="en-US" altLang="en-US" sz="3600">
                <a:cs typeface="MV Boli" panose="02000500030200090000" pitchFamily="2" charset="0"/>
              </a:rPr>
              <a:t>Prefer decisions by consensus</a:t>
            </a:r>
          </a:p>
          <a:p>
            <a:pPr eaLnBrk="1" hangingPunct="1"/>
            <a:r>
              <a:rPr lang="en-US" altLang="en-US" sz="3600">
                <a:cs typeface="MV Boli" panose="02000500030200090000" pitchFamily="2" charset="0"/>
              </a:rPr>
              <a:t>Like to see the whole group “on </a:t>
            </a:r>
            <a:br>
              <a:rPr lang="en-US" altLang="en-US" sz="3600">
                <a:cs typeface="MV Boli" panose="02000500030200090000" pitchFamily="2" charset="0"/>
              </a:rPr>
            </a:br>
            <a:r>
              <a:rPr lang="en-US" altLang="en-US" sz="3600">
                <a:cs typeface="MV Boli" panose="02000500030200090000" pitchFamily="2" charset="0"/>
              </a:rPr>
              <a:t>the bus” together</a:t>
            </a:r>
          </a:p>
          <a:p>
            <a:pPr eaLnBrk="1" hangingPunct="1"/>
            <a:r>
              <a:rPr lang="en-US" altLang="en-US" sz="3600">
                <a:cs typeface="MV Boli" panose="02000500030200090000" pitchFamily="2" charset="0"/>
              </a:rPr>
              <a:t>Actions tend to be worked and reworked until almost all are in agreement</a:t>
            </a:r>
          </a:p>
          <a:p>
            <a:pPr eaLnBrk="1" hangingPunct="1">
              <a:buFontTx/>
              <a:buNone/>
            </a:pPr>
            <a:r>
              <a:rPr lang="en-US" altLang="en-US">
                <a:cs typeface="MV Boli" panose="02000500030200090000" pitchFamily="2" charset="0"/>
              </a:rPr>
              <a:t> </a:t>
            </a:r>
          </a:p>
        </p:txBody>
      </p:sp>
      <p:sp>
        <p:nvSpPr>
          <p:cNvPr id="5" name="Footer Placeholder 3">
            <a:extLst>
              <a:ext uri="{FF2B5EF4-FFF2-40B4-BE49-F238E27FC236}">
                <a16:creationId xmlns:a16="http://schemas.microsoft.com/office/drawing/2014/main" id="{7EB7F622-2F55-B2A0-E62E-4B7C858B8935}"/>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2">
            <a:extLst>
              <a:ext uri="{FF2B5EF4-FFF2-40B4-BE49-F238E27FC236}">
                <a16:creationId xmlns:a16="http://schemas.microsoft.com/office/drawing/2014/main" id="{13A6026A-5919-6AD3-A32A-587E0C02433B}"/>
              </a:ext>
            </a:extLst>
          </p:cNvPr>
          <p:cNvSpPr>
            <a:spLocks noGrp="1" noChangeArrowheads="1"/>
          </p:cNvSpPr>
          <p:nvPr>
            <p:ph type="title"/>
          </p:nvPr>
        </p:nvSpPr>
        <p:spPr/>
        <p:txBody>
          <a:bodyPr>
            <a:normAutofit fontScale="90000"/>
          </a:bodyPr>
          <a:lstStyle/>
          <a:p>
            <a:pPr eaLnBrk="1" hangingPunct="1">
              <a:defRPr/>
            </a:pPr>
            <a:r>
              <a:rPr lang="en-US"/>
              <a:t>How They Make Decisions</a:t>
            </a:r>
          </a:p>
        </p:txBody>
      </p:sp>
      <p:sp>
        <p:nvSpPr>
          <p:cNvPr id="58371" name="Rectangle 3">
            <a:extLst>
              <a:ext uri="{FF2B5EF4-FFF2-40B4-BE49-F238E27FC236}">
                <a16:creationId xmlns:a16="http://schemas.microsoft.com/office/drawing/2014/main" id="{4775C469-1D94-8D14-0E26-90EC4855A345}"/>
              </a:ext>
            </a:extLst>
          </p:cNvPr>
          <p:cNvSpPr>
            <a:spLocks noGrp="1" noChangeArrowheads="1"/>
          </p:cNvSpPr>
          <p:nvPr>
            <p:ph idx="1"/>
          </p:nvPr>
        </p:nvSpPr>
        <p:spPr/>
        <p:txBody>
          <a:bodyPr/>
          <a:lstStyle/>
          <a:p>
            <a:pPr eaLnBrk="1" hangingPunct="1"/>
            <a:r>
              <a:rPr lang="en-US" altLang="en-US" sz="4000">
                <a:cs typeface="MV Boli" panose="02000500030200090000" pitchFamily="2" charset="0"/>
              </a:rPr>
              <a:t>Work out compromises, reducing resentment</a:t>
            </a:r>
          </a:p>
          <a:p>
            <a:pPr eaLnBrk="1" hangingPunct="1"/>
            <a:r>
              <a:rPr lang="en-US" altLang="en-US" sz="4000">
                <a:cs typeface="MV Boli" panose="02000500030200090000" pitchFamily="2" charset="0"/>
              </a:rPr>
              <a:t>Downplay group divisions, so not big </a:t>
            </a:r>
            <a:br>
              <a:rPr lang="en-US" altLang="en-US" sz="4000">
                <a:cs typeface="MV Boli" panose="02000500030200090000" pitchFamily="2" charset="0"/>
              </a:rPr>
            </a:br>
            <a:r>
              <a:rPr lang="en-US" altLang="en-US" sz="4000">
                <a:cs typeface="MV Boli" panose="02000500030200090000" pitchFamily="2" charset="0"/>
              </a:rPr>
              <a:t>on voting</a:t>
            </a:r>
          </a:p>
        </p:txBody>
      </p:sp>
      <p:sp>
        <p:nvSpPr>
          <p:cNvPr id="5" name="Footer Placeholder 3">
            <a:extLst>
              <a:ext uri="{FF2B5EF4-FFF2-40B4-BE49-F238E27FC236}">
                <a16:creationId xmlns:a16="http://schemas.microsoft.com/office/drawing/2014/main" id="{0F2EDA8F-BEBE-9948-6747-954F1CD6BBD8}"/>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a:extLst>
              <a:ext uri="{FF2B5EF4-FFF2-40B4-BE49-F238E27FC236}">
                <a16:creationId xmlns:a16="http://schemas.microsoft.com/office/drawing/2014/main" id="{C3B9197C-AF96-9944-74BA-2B1872C4B9B5}"/>
              </a:ext>
            </a:extLst>
          </p:cNvPr>
          <p:cNvSpPr>
            <a:spLocks noGrp="1" noChangeArrowheads="1"/>
          </p:cNvSpPr>
          <p:nvPr>
            <p:ph type="title"/>
          </p:nvPr>
        </p:nvSpPr>
        <p:spPr>
          <a:xfrm>
            <a:off x="1371600" y="0"/>
            <a:ext cx="7772400" cy="1390650"/>
          </a:xfrm>
        </p:spPr>
        <p:txBody>
          <a:bodyPr/>
          <a:lstStyle/>
          <a:p>
            <a:pPr eaLnBrk="1" hangingPunct="1">
              <a:defRPr/>
            </a:pPr>
            <a:r>
              <a:rPr lang="en-US" sz="3200" dirty="0"/>
              <a:t>Success or Failure of a Team Depends on How Well They:</a:t>
            </a:r>
          </a:p>
        </p:txBody>
      </p:sp>
      <p:sp>
        <p:nvSpPr>
          <p:cNvPr id="59395" name="Rectangle 3">
            <a:extLst>
              <a:ext uri="{FF2B5EF4-FFF2-40B4-BE49-F238E27FC236}">
                <a16:creationId xmlns:a16="http://schemas.microsoft.com/office/drawing/2014/main" id="{AFC9B4D6-FB32-9244-7350-8E2A7E8C6FA3}"/>
              </a:ext>
            </a:extLst>
          </p:cNvPr>
          <p:cNvSpPr>
            <a:spLocks noGrp="1" noChangeArrowheads="1"/>
          </p:cNvSpPr>
          <p:nvPr>
            <p:ph idx="1"/>
          </p:nvPr>
        </p:nvSpPr>
        <p:spPr/>
        <p:txBody>
          <a:bodyPr/>
          <a:lstStyle/>
          <a:p>
            <a:pPr marL="609600" indent="-609600" eaLnBrk="1" hangingPunct="1">
              <a:buFontTx/>
              <a:buAutoNum type="arabicPeriod"/>
            </a:pPr>
            <a:r>
              <a:rPr altLang="en-US" sz="3600">
                <a:cs typeface="MV Boli" panose="02000500030200090000" pitchFamily="2" charset="0"/>
              </a:rPr>
              <a:t>Deal with the personal styles of all team members, including their adaptability</a:t>
            </a:r>
          </a:p>
          <a:p>
            <a:pPr marL="609600" indent="-609600" eaLnBrk="1" hangingPunct="1">
              <a:buFontTx/>
              <a:buAutoNum type="arabicPeriod"/>
            </a:pPr>
            <a:r>
              <a:rPr altLang="en-US" sz="3600">
                <a:cs typeface="MV Boli" panose="02000500030200090000" pitchFamily="2" charset="0"/>
              </a:rPr>
              <a:t>Match the purpose and critical tasks of the team with the strengths of its members</a:t>
            </a:r>
          </a:p>
          <a:p>
            <a:pPr marL="609600" indent="-609600" eaLnBrk="1" hangingPunct="1">
              <a:buFontTx/>
              <a:buAutoNum type="arabicPeriod"/>
            </a:pPr>
            <a:r>
              <a:rPr altLang="en-US" sz="3600">
                <a:cs typeface="MV Boli" panose="02000500030200090000" pitchFamily="2" charset="0"/>
              </a:rPr>
              <a:t>Mesh with other groups in the organization</a:t>
            </a:r>
          </a:p>
        </p:txBody>
      </p:sp>
      <p:sp>
        <p:nvSpPr>
          <p:cNvPr id="5" name="Footer Placeholder 3">
            <a:extLst>
              <a:ext uri="{FF2B5EF4-FFF2-40B4-BE49-F238E27FC236}">
                <a16:creationId xmlns:a16="http://schemas.microsoft.com/office/drawing/2014/main" id="{DCCF937C-780C-585E-8775-46747D5EB7E5}"/>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2">
            <a:extLst>
              <a:ext uri="{FF2B5EF4-FFF2-40B4-BE49-F238E27FC236}">
                <a16:creationId xmlns:a16="http://schemas.microsoft.com/office/drawing/2014/main" id="{A366A1FB-1BAA-2CB8-258A-E71D803338E5}"/>
              </a:ext>
            </a:extLst>
          </p:cNvPr>
          <p:cNvSpPr>
            <a:spLocks noGrp="1" noChangeArrowheads="1"/>
          </p:cNvSpPr>
          <p:nvPr>
            <p:ph type="title"/>
          </p:nvPr>
        </p:nvSpPr>
        <p:spPr/>
        <p:txBody>
          <a:bodyPr/>
          <a:lstStyle/>
          <a:p>
            <a:pPr eaLnBrk="1" hangingPunct="1">
              <a:defRPr/>
            </a:pPr>
            <a:r>
              <a:rPr lang="en-US"/>
              <a:t>Setting Up Groups</a:t>
            </a:r>
          </a:p>
        </p:txBody>
      </p:sp>
      <p:sp>
        <p:nvSpPr>
          <p:cNvPr id="60419" name="Rectangle 3">
            <a:extLst>
              <a:ext uri="{FF2B5EF4-FFF2-40B4-BE49-F238E27FC236}">
                <a16:creationId xmlns:a16="http://schemas.microsoft.com/office/drawing/2014/main" id="{E4044A82-76B9-26EF-1EEB-36F68658C7BC}"/>
              </a:ext>
            </a:extLst>
          </p:cNvPr>
          <p:cNvSpPr>
            <a:spLocks noGrp="1" noChangeArrowheads="1"/>
          </p:cNvSpPr>
          <p:nvPr>
            <p:ph idx="1"/>
          </p:nvPr>
        </p:nvSpPr>
        <p:spPr/>
        <p:txBody>
          <a:bodyPr/>
          <a:lstStyle/>
          <a:p>
            <a:pPr marL="0" indent="0" eaLnBrk="1" hangingPunct="1">
              <a:buFontTx/>
              <a:buNone/>
            </a:pPr>
            <a:r>
              <a:rPr altLang="en-US">
                <a:cs typeface="MV Boli" panose="02000500030200090000" pitchFamily="2" charset="0"/>
              </a:rPr>
              <a:t>There are two basic ways to set up a group to optimize the effectiveness of our individual styles:</a:t>
            </a:r>
          </a:p>
        </p:txBody>
      </p:sp>
      <p:sp>
        <p:nvSpPr>
          <p:cNvPr id="393220" name="Rectangle 4">
            <a:extLst>
              <a:ext uri="{FF2B5EF4-FFF2-40B4-BE49-F238E27FC236}">
                <a16:creationId xmlns:a16="http://schemas.microsoft.com/office/drawing/2014/main" id="{4F267436-7D91-CC0A-644B-4E3F4E114C02}"/>
              </a:ext>
            </a:extLst>
          </p:cNvPr>
          <p:cNvSpPr>
            <a:spLocks noChangeArrowheads="1"/>
          </p:cNvSpPr>
          <p:nvPr/>
        </p:nvSpPr>
        <p:spPr bwMode="auto">
          <a:xfrm>
            <a:off x="1131888" y="4110038"/>
            <a:ext cx="7345362" cy="1481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798513" indent="-571500"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20000"/>
              </a:spcBef>
              <a:buFont typeface="Arial" panose="020B0604020202020204" pitchFamily="34" charset="0"/>
              <a:buChar char="•"/>
            </a:pPr>
            <a:r>
              <a:rPr lang="en-US" altLang="en-US" sz="3600" b="1">
                <a:solidFill>
                  <a:srgbClr val="C00000"/>
                </a:solidFill>
              </a:rPr>
              <a:t>Diverse teams</a:t>
            </a:r>
          </a:p>
          <a:p>
            <a:pPr eaLnBrk="1" hangingPunct="1">
              <a:spcBef>
                <a:spcPct val="20000"/>
              </a:spcBef>
              <a:buFont typeface="Arial" panose="020B0604020202020204" pitchFamily="34" charset="0"/>
              <a:buChar char="•"/>
            </a:pPr>
            <a:r>
              <a:rPr lang="en-US" altLang="en-US" sz="3600" b="1">
                <a:solidFill>
                  <a:srgbClr val="C00000"/>
                </a:solidFill>
              </a:rPr>
              <a:t>Targeted teams</a:t>
            </a:r>
          </a:p>
        </p:txBody>
      </p:sp>
      <p:sp>
        <p:nvSpPr>
          <p:cNvPr id="6" name="Footer Placeholder 3">
            <a:extLst>
              <a:ext uri="{FF2B5EF4-FFF2-40B4-BE49-F238E27FC236}">
                <a16:creationId xmlns:a16="http://schemas.microsoft.com/office/drawing/2014/main" id="{EC9A3C0B-A295-4941-4773-0D916A482CAE}"/>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393220">
                                            <p:txEl>
                                              <p:pRg st="0" end="0"/>
                                            </p:txEl>
                                          </p:spTgt>
                                        </p:tgtEl>
                                        <p:attrNameLst>
                                          <p:attrName>style.visibility</p:attrName>
                                        </p:attrNameLst>
                                      </p:cBhvr>
                                      <p:to>
                                        <p:strVal val="visible"/>
                                      </p:to>
                                    </p:set>
                                    <p:animEffect transition="in" filter="wipe(up)">
                                      <p:cBhvr>
                                        <p:cTn id="7" dur="500"/>
                                        <p:tgtEl>
                                          <p:spTgt spid="393220">
                                            <p:txEl>
                                              <p:pRg st="0" end="0"/>
                                            </p:txEl>
                                          </p:spTgt>
                                        </p:tgtEl>
                                      </p:cBhvr>
                                    </p:animEffect>
                                  </p:childTnLst>
                                  <p:subTnLst>
                                    <p:animClr clrSpc="rgb" dir="cw">
                                      <p:cBhvr override="childStyle">
                                        <p:cTn dur="1" fill="hold" display="0" masterRel="nextClick" afterEffect="1"/>
                                        <p:tgtEl>
                                          <p:spTgt spid="393220">
                                            <p:txEl>
                                              <p:pRg st="0" end="0"/>
                                            </p:txEl>
                                          </p:spTgt>
                                        </p:tgtEl>
                                        <p:attrNameLst>
                                          <p:attrName>ppt_c</p:attrName>
                                        </p:attrNameLst>
                                      </p:cBhvr>
                                      <p:to>
                                        <a:srgbClr val="808080"/>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393220">
                                            <p:txEl>
                                              <p:pRg st="1" end="1"/>
                                            </p:txEl>
                                          </p:spTgt>
                                        </p:tgtEl>
                                        <p:attrNameLst>
                                          <p:attrName>style.visibility</p:attrName>
                                        </p:attrNameLst>
                                      </p:cBhvr>
                                      <p:to>
                                        <p:strVal val="visible"/>
                                      </p:to>
                                    </p:set>
                                    <p:animEffect transition="in" filter="wipe(up)">
                                      <p:cBhvr>
                                        <p:cTn id="12" dur="500"/>
                                        <p:tgtEl>
                                          <p:spTgt spid="393220">
                                            <p:txEl>
                                              <p:pRg st="1" end="1"/>
                                            </p:txEl>
                                          </p:spTgt>
                                        </p:tgtEl>
                                      </p:cBhvr>
                                    </p:animEffect>
                                  </p:childTnLst>
                                  <p:subTnLst>
                                    <p:animClr clrSpc="rgb" dir="cw">
                                      <p:cBhvr override="childStyle">
                                        <p:cTn dur="1" fill="hold" display="0" masterRel="nextClick" afterEffect="1"/>
                                        <p:tgtEl>
                                          <p:spTgt spid="393220">
                                            <p:txEl>
                                              <p:pRg st="1" end="1"/>
                                            </p:txEl>
                                          </p:spTgt>
                                        </p:tgtEl>
                                        <p:attrNameLst>
                                          <p:attrName>ppt_c</p:attrName>
                                        </p:attrNameLst>
                                      </p:cBhvr>
                                      <p:to>
                                        <a:srgbClr val="80808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3220" grpId="0" build="p" bldLvl="2"/>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2">
            <a:extLst>
              <a:ext uri="{FF2B5EF4-FFF2-40B4-BE49-F238E27FC236}">
                <a16:creationId xmlns:a16="http://schemas.microsoft.com/office/drawing/2014/main" id="{BF69A98A-7AA1-5672-7D3F-E09A687400B5}"/>
              </a:ext>
            </a:extLst>
          </p:cNvPr>
          <p:cNvSpPr>
            <a:spLocks noGrp="1" noChangeArrowheads="1"/>
          </p:cNvSpPr>
          <p:nvPr>
            <p:ph type="title"/>
          </p:nvPr>
        </p:nvSpPr>
        <p:spPr/>
        <p:txBody>
          <a:bodyPr/>
          <a:lstStyle/>
          <a:p>
            <a:pPr eaLnBrk="1" hangingPunct="1">
              <a:defRPr/>
            </a:pPr>
            <a:r>
              <a:rPr lang="en-US"/>
              <a:t>Diverse Teams</a:t>
            </a:r>
          </a:p>
        </p:txBody>
      </p:sp>
      <p:sp>
        <p:nvSpPr>
          <p:cNvPr id="61443" name="Rectangle 3">
            <a:extLst>
              <a:ext uri="{FF2B5EF4-FFF2-40B4-BE49-F238E27FC236}">
                <a16:creationId xmlns:a16="http://schemas.microsoft.com/office/drawing/2014/main" id="{9485B742-A840-32BD-8B14-8761A84FFA10}"/>
              </a:ext>
            </a:extLst>
          </p:cNvPr>
          <p:cNvSpPr>
            <a:spLocks noGrp="1" noChangeArrowheads="1"/>
          </p:cNvSpPr>
          <p:nvPr>
            <p:ph idx="1"/>
          </p:nvPr>
        </p:nvSpPr>
        <p:spPr/>
        <p:txBody>
          <a:bodyPr/>
          <a:lstStyle/>
          <a:p>
            <a:pPr marL="0" indent="0" eaLnBrk="1" hangingPunct="1">
              <a:buFontTx/>
              <a:buNone/>
            </a:pPr>
            <a:r>
              <a:rPr altLang="en-US" sz="3200">
                <a:cs typeface="MV Boli" panose="02000500030200090000" pitchFamily="2" charset="0"/>
              </a:rPr>
              <a:t>Diverse teams are groups comprised of employees from all four styles – each style has strengths that can complement the weaknesses of others</a:t>
            </a:r>
          </a:p>
          <a:p>
            <a:pPr marL="0" indent="0" eaLnBrk="1" hangingPunct="1">
              <a:buFontTx/>
              <a:buNone/>
            </a:pPr>
            <a:endParaRPr altLang="en-US" sz="3200">
              <a:cs typeface="MV Boli" panose="02000500030200090000" pitchFamily="2" charset="0"/>
            </a:endParaRPr>
          </a:p>
          <a:p>
            <a:pPr marL="0" indent="0" eaLnBrk="1" hangingPunct="1">
              <a:buFontTx/>
              <a:buNone/>
            </a:pPr>
            <a:r>
              <a:rPr altLang="en-US" sz="3200">
                <a:cs typeface="MV Boli" panose="02000500030200090000" pitchFamily="2" charset="0"/>
              </a:rPr>
              <a:t>When the diverse team members appreciate all the other’s styles, they can then divide tasks so everyone makes a maximum contribution</a:t>
            </a:r>
          </a:p>
        </p:txBody>
      </p:sp>
      <p:sp>
        <p:nvSpPr>
          <p:cNvPr id="398340" name="Rectangle 4">
            <a:extLst>
              <a:ext uri="{FF2B5EF4-FFF2-40B4-BE49-F238E27FC236}">
                <a16:creationId xmlns:a16="http://schemas.microsoft.com/office/drawing/2014/main" id="{9C25BC25-6AAC-B9FD-9D7B-623EB155529D}"/>
              </a:ext>
            </a:extLst>
          </p:cNvPr>
          <p:cNvSpPr>
            <a:spLocks noChangeArrowheads="1"/>
          </p:cNvSpPr>
          <p:nvPr/>
        </p:nvSpPr>
        <p:spPr bwMode="auto">
          <a:xfrm>
            <a:off x="511175" y="3709988"/>
            <a:ext cx="7966075" cy="290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defRPr>
            </a:lvl1pPr>
            <a:lvl2pPr marL="1255713" indent="-57150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lvl="1" eaLnBrk="1" hangingPunct="1">
              <a:spcBef>
                <a:spcPct val="20000"/>
              </a:spcBef>
            </a:pPr>
            <a:endParaRPr lang="en-US" altLang="en-US" sz="2800" b="1">
              <a:solidFill>
                <a:schemeClr val="bg1"/>
              </a:solidFill>
            </a:endParaRPr>
          </a:p>
        </p:txBody>
      </p:sp>
      <p:sp>
        <p:nvSpPr>
          <p:cNvPr id="6" name="Footer Placeholder 3">
            <a:extLst>
              <a:ext uri="{FF2B5EF4-FFF2-40B4-BE49-F238E27FC236}">
                <a16:creationId xmlns:a16="http://schemas.microsoft.com/office/drawing/2014/main" id="{4074281D-0C3A-0536-11F3-B3CCA7E54B3A}"/>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nodePh="1">
                                  <p:stCondLst>
                                    <p:cond delay="0"/>
                                  </p:stCondLst>
                                  <p:endCondLst>
                                    <p:cond evt="begin" delay="0">
                                      <p:tn val="5"/>
                                    </p:cond>
                                  </p:endCondLst>
                                  <p:childTnLst>
                                    <p:set>
                                      <p:cBhvr>
                                        <p:cTn id="6" dur="1" fill="hold">
                                          <p:stCondLst>
                                            <p:cond delay="0"/>
                                          </p:stCondLst>
                                        </p:cTn>
                                        <p:tgtEl>
                                          <p:spTgt spid="398340">
                                            <p:txEl>
                                              <p:pRg st="0" end="0"/>
                                            </p:txEl>
                                          </p:spTgt>
                                        </p:tgtEl>
                                        <p:attrNameLst>
                                          <p:attrName>style.visibility</p:attrName>
                                        </p:attrNameLst>
                                      </p:cBhvr>
                                      <p:to>
                                        <p:strVal val="visible"/>
                                      </p:to>
                                    </p:set>
                                    <p:animEffect transition="in" filter="wipe(up)">
                                      <p:cBhvr>
                                        <p:cTn id="7" dur="500"/>
                                        <p:tgtEl>
                                          <p:spTgt spid="398340">
                                            <p:txEl>
                                              <p:pRg st="0" end="0"/>
                                            </p:txEl>
                                          </p:spTgt>
                                        </p:tgtEl>
                                      </p:cBhvr>
                                    </p:animEffect>
                                  </p:childTnLst>
                                  <p:subTnLst>
                                    <p:animClr clrSpc="rgb" dir="cw">
                                      <p:cBhvr override="childStyle">
                                        <p:cTn dur="1" fill="hold" display="0" masterRel="nextClick" afterEffect="1"/>
                                        <p:tgtEl>
                                          <p:spTgt spid="398340">
                                            <p:txEl>
                                              <p:pRg st="0" end="0"/>
                                            </p:txEl>
                                          </p:spTgt>
                                        </p:tgtEl>
                                        <p:attrNameLst>
                                          <p:attrName>ppt_c</p:attrName>
                                        </p:attrNameLst>
                                      </p:cBhvr>
                                      <p:to>
                                        <a:srgbClr val="80808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8340"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373BD97-751B-B549-DE26-A7B7371EB313}"/>
              </a:ext>
            </a:extLst>
          </p:cNvPr>
          <p:cNvSpPr>
            <a:spLocks noGrp="1"/>
          </p:cNvSpPr>
          <p:nvPr>
            <p:ph type="title"/>
          </p:nvPr>
        </p:nvSpPr>
        <p:spPr>
          <a:xfrm>
            <a:off x="1371600" y="0"/>
            <a:ext cx="7772400" cy="1381125"/>
          </a:xfrm>
        </p:spPr>
        <p:txBody>
          <a:bodyPr>
            <a:normAutofit fontScale="90000"/>
          </a:bodyPr>
          <a:lstStyle/>
          <a:p>
            <a:pPr eaLnBrk="1" fontAlgn="auto" hangingPunct="1">
              <a:spcAft>
                <a:spcPts val="0"/>
              </a:spcAft>
              <a:defRPr/>
            </a:pPr>
            <a:r>
              <a:rPr lang="en-US" sz="4400" dirty="0"/>
              <a:t>Overextension of Strengths</a:t>
            </a:r>
          </a:p>
        </p:txBody>
      </p:sp>
      <p:grpSp>
        <p:nvGrpSpPr>
          <p:cNvPr id="16387" name="Group 8">
            <a:extLst>
              <a:ext uri="{FF2B5EF4-FFF2-40B4-BE49-F238E27FC236}">
                <a16:creationId xmlns:a16="http://schemas.microsoft.com/office/drawing/2014/main" id="{D16A7A18-E857-CE9D-F0BB-075EFEF36C31}"/>
              </a:ext>
            </a:extLst>
          </p:cNvPr>
          <p:cNvGrpSpPr>
            <a:grpSpLocks/>
          </p:cNvGrpSpPr>
          <p:nvPr/>
        </p:nvGrpSpPr>
        <p:grpSpPr bwMode="auto">
          <a:xfrm>
            <a:off x="2667000" y="1460500"/>
            <a:ext cx="3810000" cy="5397500"/>
            <a:chOff x="2667000" y="1460665"/>
            <a:chExt cx="3810000" cy="5397335"/>
          </a:xfrm>
        </p:grpSpPr>
        <p:sp>
          <p:nvSpPr>
            <p:cNvPr id="4" name="TextBox 3">
              <a:extLst>
                <a:ext uri="{FF2B5EF4-FFF2-40B4-BE49-F238E27FC236}">
                  <a16:creationId xmlns:a16="http://schemas.microsoft.com/office/drawing/2014/main" id="{CF667CD9-97E5-AFE0-1514-0CF8341EBDC3}"/>
                </a:ext>
              </a:extLst>
            </p:cNvPr>
            <p:cNvSpPr txBox="1"/>
            <p:nvPr/>
          </p:nvSpPr>
          <p:spPr>
            <a:xfrm>
              <a:off x="2667000" y="1460665"/>
              <a:ext cx="3810000" cy="646093"/>
            </a:xfrm>
            <a:prstGeom prst="rect">
              <a:avLst/>
            </a:prstGeom>
            <a:noFill/>
          </p:spPr>
          <p:txBody>
            <a:bodyPr>
              <a:spAutoFit/>
            </a:bodyPr>
            <a:lstStyle/>
            <a:p>
              <a:pPr algn="ctr">
                <a:defRPr/>
              </a:pPr>
              <a:r>
                <a:rPr lang="en-US" sz="3600" b="1" dirty="0">
                  <a:solidFill>
                    <a:schemeClr val="bg1">
                      <a:lumMod val="75000"/>
                    </a:schemeClr>
                  </a:solidFill>
                  <a:effectLst>
                    <a:outerShdw blurRad="50800" dist="50800" dir="16200000" sx="104000" sy="104000" algn="ctr" rotWithShape="0">
                      <a:schemeClr val="tx1">
                        <a:alpha val="88000"/>
                      </a:schemeClr>
                    </a:outerShdw>
                  </a:effectLst>
                  <a:latin typeface="Arial Narrow" pitchFamily="34" charset="0"/>
                </a:rPr>
                <a:t>OPEN</a:t>
              </a:r>
            </a:p>
          </p:txBody>
        </p:sp>
        <p:sp>
          <p:nvSpPr>
            <p:cNvPr id="5" name="TextBox 4">
              <a:extLst>
                <a:ext uri="{FF2B5EF4-FFF2-40B4-BE49-F238E27FC236}">
                  <a16:creationId xmlns:a16="http://schemas.microsoft.com/office/drawing/2014/main" id="{68CCC0DF-4074-ACAD-E815-A2F0218999C6}"/>
                </a:ext>
              </a:extLst>
            </p:cNvPr>
            <p:cNvSpPr txBox="1"/>
            <p:nvPr/>
          </p:nvSpPr>
          <p:spPr>
            <a:xfrm>
              <a:off x="2667000" y="6211908"/>
              <a:ext cx="3810000" cy="646092"/>
            </a:xfrm>
            <a:prstGeom prst="rect">
              <a:avLst/>
            </a:prstGeom>
            <a:noFill/>
          </p:spPr>
          <p:txBody>
            <a:bodyPr>
              <a:spAutoFit/>
            </a:bodyPr>
            <a:lstStyle/>
            <a:p>
              <a:pPr algn="ctr">
                <a:defRPr/>
              </a:pPr>
              <a:r>
                <a:rPr lang="en-US" sz="3600" b="1" dirty="0">
                  <a:solidFill>
                    <a:schemeClr val="bg1">
                      <a:lumMod val="75000"/>
                    </a:schemeClr>
                  </a:solidFill>
                  <a:effectLst>
                    <a:outerShdw blurRad="50800" dist="50800" dir="5400000" sx="104000" sy="104000" algn="ctr" rotWithShape="0">
                      <a:schemeClr val="tx1">
                        <a:alpha val="88000"/>
                      </a:schemeClr>
                    </a:outerShdw>
                  </a:effectLst>
                  <a:latin typeface="Arial Narrow" pitchFamily="34" charset="0"/>
                </a:rPr>
                <a:t>GUARDED</a:t>
              </a:r>
            </a:p>
          </p:txBody>
        </p:sp>
      </p:grpSp>
      <p:grpSp>
        <p:nvGrpSpPr>
          <p:cNvPr id="16388" name="Group 9">
            <a:extLst>
              <a:ext uri="{FF2B5EF4-FFF2-40B4-BE49-F238E27FC236}">
                <a16:creationId xmlns:a16="http://schemas.microsoft.com/office/drawing/2014/main" id="{B656C91E-F4BD-AFE1-47A1-CD50DF0B69CF}"/>
              </a:ext>
            </a:extLst>
          </p:cNvPr>
          <p:cNvGrpSpPr>
            <a:grpSpLocks/>
          </p:cNvGrpSpPr>
          <p:nvPr/>
        </p:nvGrpSpPr>
        <p:grpSpPr bwMode="auto">
          <a:xfrm>
            <a:off x="-782638" y="3571875"/>
            <a:ext cx="10220326" cy="646113"/>
            <a:chOff x="-782782" y="3571876"/>
            <a:chExt cx="10220682" cy="645914"/>
          </a:xfrm>
        </p:grpSpPr>
        <p:sp>
          <p:nvSpPr>
            <p:cNvPr id="7" name="TextBox 6">
              <a:extLst>
                <a:ext uri="{FF2B5EF4-FFF2-40B4-BE49-F238E27FC236}">
                  <a16:creationId xmlns:a16="http://schemas.microsoft.com/office/drawing/2014/main" id="{CA5279AA-3EFE-7823-9332-96615BFB91F2}"/>
                </a:ext>
              </a:extLst>
            </p:cNvPr>
            <p:cNvSpPr txBox="1"/>
            <p:nvPr/>
          </p:nvSpPr>
          <p:spPr>
            <a:xfrm>
              <a:off x="-782782" y="3571876"/>
              <a:ext cx="3810134" cy="645914"/>
            </a:xfrm>
            <a:prstGeom prst="rect">
              <a:avLst/>
            </a:prstGeom>
            <a:noFill/>
          </p:spPr>
          <p:txBody>
            <a:bodyPr>
              <a:spAutoFit/>
            </a:bodyPr>
            <a:lstStyle/>
            <a:p>
              <a:pPr algn="ctr">
                <a:defRPr/>
              </a:pPr>
              <a:r>
                <a:rPr lang="en-US" sz="3600" b="1" dirty="0">
                  <a:solidFill>
                    <a:schemeClr val="bg1">
                      <a:lumMod val="75000"/>
                    </a:schemeClr>
                  </a:solidFill>
                  <a:effectLst>
                    <a:outerShdw blurRad="50800" dist="50800" dir="10800000" sx="103000" sy="103000" algn="ctr" rotWithShape="0">
                      <a:schemeClr val="tx1">
                        <a:alpha val="88000"/>
                      </a:schemeClr>
                    </a:outerShdw>
                  </a:effectLst>
                  <a:latin typeface="Arial Narrow" pitchFamily="34" charset="0"/>
                </a:rPr>
                <a:t>INDIRECT</a:t>
              </a:r>
              <a:endParaRPr lang="en-US" sz="4400" b="1" dirty="0">
                <a:solidFill>
                  <a:schemeClr val="bg1">
                    <a:lumMod val="75000"/>
                  </a:schemeClr>
                </a:solidFill>
                <a:effectLst>
                  <a:outerShdw blurRad="50800" dist="50800" dir="10800000" sx="103000" sy="103000" algn="ctr" rotWithShape="0">
                    <a:schemeClr val="tx1">
                      <a:alpha val="88000"/>
                    </a:schemeClr>
                  </a:outerShdw>
                </a:effectLst>
                <a:latin typeface="Arial Narrow" pitchFamily="34" charset="0"/>
              </a:endParaRPr>
            </a:p>
          </p:txBody>
        </p:sp>
        <p:sp>
          <p:nvSpPr>
            <p:cNvPr id="8" name="TextBox 7">
              <a:extLst>
                <a:ext uri="{FF2B5EF4-FFF2-40B4-BE49-F238E27FC236}">
                  <a16:creationId xmlns:a16="http://schemas.microsoft.com/office/drawing/2014/main" id="{584E1A73-C041-3868-71E1-40B7B3474A53}"/>
                </a:ext>
              </a:extLst>
            </p:cNvPr>
            <p:cNvSpPr txBox="1"/>
            <p:nvPr/>
          </p:nvSpPr>
          <p:spPr>
            <a:xfrm>
              <a:off x="6923212" y="3571876"/>
              <a:ext cx="2514688" cy="645914"/>
            </a:xfrm>
            <a:prstGeom prst="rect">
              <a:avLst/>
            </a:prstGeom>
            <a:noFill/>
          </p:spPr>
          <p:txBody>
            <a:bodyPr>
              <a:spAutoFit/>
            </a:bodyPr>
            <a:lstStyle/>
            <a:p>
              <a:pPr algn="ctr">
                <a:defRPr/>
              </a:pPr>
              <a:r>
                <a:rPr lang="en-US" sz="3600" b="1" dirty="0">
                  <a:solidFill>
                    <a:schemeClr val="bg1">
                      <a:lumMod val="75000"/>
                    </a:schemeClr>
                  </a:solidFill>
                  <a:effectLst>
                    <a:outerShdw blurRad="50800" dist="50800" sx="103000" sy="103000" algn="ctr" rotWithShape="0">
                      <a:schemeClr val="tx1">
                        <a:alpha val="88000"/>
                      </a:schemeClr>
                    </a:outerShdw>
                  </a:effectLst>
                  <a:latin typeface="Arial Narrow" pitchFamily="34" charset="0"/>
                </a:rPr>
                <a:t>DIRECT</a:t>
              </a:r>
            </a:p>
          </p:txBody>
        </p:sp>
      </p:grpSp>
      <p:sp>
        <p:nvSpPr>
          <p:cNvPr id="9" name="TextBox 8">
            <a:extLst>
              <a:ext uri="{FF2B5EF4-FFF2-40B4-BE49-F238E27FC236}">
                <a16:creationId xmlns:a16="http://schemas.microsoft.com/office/drawing/2014/main" id="{D0283435-A23B-C868-86E1-6241596B0AAD}"/>
              </a:ext>
            </a:extLst>
          </p:cNvPr>
          <p:cNvSpPr txBox="1"/>
          <p:nvPr/>
        </p:nvSpPr>
        <p:spPr>
          <a:xfrm>
            <a:off x="249238" y="2000250"/>
            <a:ext cx="3941762" cy="1570038"/>
          </a:xfrm>
          <a:prstGeom prst="rect">
            <a:avLst/>
          </a:prstGeom>
          <a:noFill/>
        </p:spPr>
        <p:txBody>
          <a:bodyPr>
            <a:spAutoFit/>
          </a:bodyPr>
          <a:lstStyle/>
          <a:p>
            <a:pPr algn="ctr">
              <a:defRPr/>
            </a:pPr>
            <a:r>
              <a:rPr lang="en-US" sz="4800" b="1" dirty="0">
                <a:solidFill>
                  <a:schemeClr val="bg1"/>
                </a:solidFill>
                <a:effectLst>
                  <a:outerShdw blurRad="88900" dist="88900" dir="12600000" sx="104000" sy="104000" algn="ctr" rotWithShape="0">
                    <a:schemeClr val="tx1">
                      <a:alpha val="88000"/>
                    </a:schemeClr>
                  </a:outerShdw>
                </a:effectLst>
                <a:latin typeface="Arial Narrow" pitchFamily="34" charset="0"/>
              </a:rPr>
              <a:t>Agrees too much</a:t>
            </a:r>
          </a:p>
        </p:txBody>
      </p:sp>
      <p:sp>
        <p:nvSpPr>
          <p:cNvPr id="10" name="TextBox 9">
            <a:extLst>
              <a:ext uri="{FF2B5EF4-FFF2-40B4-BE49-F238E27FC236}">
                <a16:creationId xmlns:a16="http://schemas.microsoft.com/office/drawing/2014/main" id="{0E4A6B77-C92B-78B7-E55C-35227372F4F1}"/>
              </a:ext>
            </a:extLst>
          </p:cNvPr>
          <p:cNvSpPr txBox="1"/>
          <p:nvPr/>
        </p:nvSpPr>
        <p:spPr>
          <a:xfrm>
            <a:off x="4797425" y="4613275"/>
            <a:ext cx="4346575" cy="1570038"/>
          </a:xfrm>
          <a:prstGeom prst="rect">
            <a:avLst/>
          </a:prstGeom>
          <a:noFill/>
        </p:spPr>
        <p:txBody>
          <a:bodyPr>
            <a:spAutoFit/>
          </a:bodyPr>
          <a:lstStyle/>
          <a:p>
            <a:pPr algn="ctr">
              <a:defRPr/>
            </a:pPr>
            <a:r>
              <a:rPr lang="en-US" sz="4800" b="1" dirty="0">
                <a:solidFill>
                  <a:schemeClr val="bg1"/>
                </a:solidFill>
                <a:effectLst>
                  <a:outerShdw blurRad="88900" dist="88900" dir="2400000" sx="104000" sy="104000" algn="ctr" rotWithShape="0">
                    <a:schemeClr val="tx1">
                      <a:alpha val="88000"/>
                    </a:schemeClr>
                  </a:outerShdw>
                </a:effectLst>
                <a:latin typeface="Arial Narrow" pitchFamily="34" charset="0"/>
              </a:rPr>
              <a:t>Controls too much</a:t>
            </a:r>
          </a:p>
        </p:txBody>
      </p:sp>
      <p:sp>
        <p:nvSpPr>
          <p:cNvPr id="11" name="TextBox 10">
            <a:extLst>
              <a:ext uri="{FF2B5EF4-FFF2-40B4-BE49-F238E27FC236}">
                <a16:creationId xmlns:a16="http://schemas.microsoft.com/office/drawing/2014/main" id="{3371EC59-C37D-3405-CD46-CF65434DF77B}"/>
              </a:ext>
            </a:extLst>
          </p:cNvPr>
          <p:cNvSpPr txBox="1"/>
          <p:nvPr/>
        </p:nvSpPr>
        <p:spPr>
          <a:xfrm>
            <a:off x="0" y="4594225"/>
            <a:ext cx="4583113" cy="1570038"/>
          </a:xfrm>
          <a:prstGeom prst="rect">
            <a:avLst/>
          </a:prstGeom>
          <a:noFill/>
        </p:spPr>
        <p:txBody>
          <a:bodyPr>
            <a:spAutoFit/>
          </a:bodyPr>
          <a:lstStyle/>
          <a:p>
            <a:pPr algn="ctr">
              <a:defRPr/>
            </a:pPr>
            <a:r>
              <a:rPr lang="en-US" sz="4800" b="1" dirty="0">
                <a:solidFill>
                  <a:schemeClr val="bg1"/>
                </a:solidFill>
                <a:effectLst>
                  <a:outerShdw blurRad="88900" dist="88900" dir="9000000" sx="103000" sy="103000" algn="ctr" rotWithShape="0">
                    <a:schemeClr val="tx1">
                      <a:alpha val="88000"/>
                    </a:schemeClr>
                  </a:outerShdw>
                </a:effectLst>
                <a:latin typeface="Arial Narrow" pitchFamily="34" charset="0"/>
              </a:rPr>
              <a:t>Questions too much</a:t>
            </a:r>
          </a:p>
        </p:txBody>
      </p:sp>
      <p:sp>
        <p:nvSpPr>
          <p:cNvPr id="12" name="TextBox 11">
            <a:extLst>
              <a:ext uri="{FF2B5EF4-FFF2-40B4-BE49-F238E27FC236}">
                <a16:creationId xmlns:a16="http://schemas.microsoft.com/office/drawing/2014/main" id="{FD38FA19-2692-0A64-E9FB-9A41660E426A}"/>
              </a:ext>
            </a:extLst>
          </p:cNvPr>
          <p:cNvSpPr txBox="1"/>
          <p:nvPr/>
        </p:nvSpPr>
        <p:spPr>
          <a:xfrm>
            <a:off x="5145088" y="2047875"/>
            <a:ext cx="3654425" cy="1570038"/>
          </a:xfrm>
          <a:prstGeom prst="rect">
            <a:avLst/>
          </a:prstGeom>
          <a:noFill/>
        </p:spPr>
        <p:txBody>
          <a:bodyPr>
            <a:spAutoFit/>
          </a:bodyPr>
          <a:lstStyle/>
          <a:p>
            <a:pPr algn="ctr">
              <a:defRPr/>
            </a:pPr>
            <a:r>
              <a:rPr lang="en-US" sz="4800" b="1" dirty="0">
                <a:solidFill>
                  <a:schemeClr val="bg1"/>
                </a:solidFill>
                <a:effectLst>
                  <a:outerShdw blurRad="88900" dist="88900" dir="20700000" sx="103000" sy="103000" algn="ctr" rotWithShape="0">
                    <a:schemeClr val="tx1">
                      <a:alpha val="88000"/>
                    </a:schemeClr>
                  </a:outerShdw>
                </a:effectLst>
                <a:latin typeface="Arial Narrow" pitchFamily="34" charset="0"/>
              </a:rPr>
              <a:t>Talks too much</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2000"/>
                                        <p:tgtEl>
                                          <p:spTgt spid="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a:extLst>
              <a:ext uri="{FF2B5EF4-FFF2-40B4-BE49-F238E27FC236}">
                <a16:creationId xmlns:a16="http://schemas.microsoft.com/office/drawing/2014/main" id="{AAD15915-AE32-259B-20F1-A52059D5AEE8}"/>
              </a:ext>
            </a:extLst>
          </p:cNvPr>
          <p:cNvSpPr>
            <a:spLocks noGrp="1" noChangeArrowheads="1"/>
          </p:cNvSpPr>
          <p:nvPr>
            <p:ph type="title"/>
          </p:nvPr>
        </p:nvSpPr>
        <p:spPr/>
        <p:txBody>
          <a:bodyPr/>
          <a:lstStyle/>
          <a:p>
            <a:pPr eaLnBrk="1" hangingPunct="1">
              <a:defRPr/>
            </a:pPr>
            <a:r>
              <a:rPr lang="en-US"/>
              <a:t>Diverse Teams</a:t>
            </a:r>
          </a:p>
        </p:txBody>
      </p:sp>
      <p:sp>
        <p:nvSpPr>
          <p:cNvPr id="62467" name="Rectangle 6">
            <a:extLst>
              <a:ext uri="{FF2B5EF4-FFF2-40B4-BE49-F238E27FC236}">
                <a16:creationId xmlns:a16="http://schemas.microsoft.com/office/drawing/2014/main" id="{336D4DFA-80CA-A10B-58B1-78D743C30417}"/>
              </a:ext>
            </a:extLst>
          </p:cNvPr>
          <p:cNvSpPr>
            <a:spLocks noGrp="1" noChangeArrowheads="1"/>
          </p:cNvSpPr>
          <p:nvPr>
            <p:ph idx="1"/>
          </p:nvPr>
        </p:nvSpPr>
        <p:spPr/>
        <p:txBody>
          <a:bodyPr/>
          <a:lstStyle/>
          <a:p>
            <a:pPr eaLnBrk="1" hangingPunct="1">
              <a:buFontTx/>
              <a:buNone/>
            </a:pPr>
            <a:r>
              <a:rPr altLang="en-US">
                <a:cs typeface="MV Boli" panose="02000500030200090000" pitchFamily="2" charset="0"/>
              </a:rPr>
              <a:t>Diverse teams are  effective when:</a:t>
            </a:r>
          </a:p>
        </p:txBody>
      </p:sp>
      <p:sp>
        <p:nvSpPr>
          <p:cNvPr id="62468" name="Text Box 7">
            <a:extLst>
              <a:ext uri="{FF2B5EF4-FFF2-40B4-BE49-F238E27FC236}">
                <a16:creationId xmlns:a16="http://schemas.microsoft.com/office/drawing/2014/main" id="{C22381D7-AD18-1BBA-D7F5-686B50E5A47A}"/>
              </a:ext>
            </a:extLst>
          </p:cNvPr>
          <p:cNvSpPr txBox="1">
            <a:spLocks noChangeArrowheads="1"/>
          </p:cNvSpPr>
          <p:nvPr/>
        </p:nvSpPr>
        <p:spPr bwMode="auto">
          <a:xfrm>
            <a:off x="1647825" y="3810000"/>
            <a:ext cx="72866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508635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lvl="2" eaLnBrk="1" hangingPunct="1">
              <a:buFont typeface="Arial" panose="020B0604020202020204" pitchFamily="34" charset="0"/>
              <a:buChar char="–"/>
            </a:pPr>
            <a:endParaRPr lang="en-US" altLang="en-US">
              <a:solidFill>
                <a:schemeClr val="bg1"/>
              </a:solidFill>
            </a:endParaRPr>
          </a:p>
          <a:p>
            <a:pPr lvl="2" eaLnBrk="1" hangingPunct="1">
              <a:buFont typeface="Arial" panose="020B0604020202020204" pitchFamily="34" charset="0"/>
              <a:buChar char="–"/>
            </a:pPr>
            <a:endParaRPr lang="en-US" altLang="en-US">
              <a:solidFill>
                <a:schemeClr val="bg1"/>
              </a:solidFill>
            </a:endParaRPr>
          </a:p>
          <a:p>
            <a:pPr lvl="2" eaLnBrk="1" hangingPunct="1">
              <a:buFont typeface="Arial" panose="020B0604020202020204" pitchFamily="34" charset="0"/>
              <a:buChar char="–"/>
            </a:pPr>
            <a:endParaRPr lang="en-US" altLang="en-US"/>
          </a:p>
        </p:txBody>
      </p:sp>
      <p:sp>
        <p:nvSpPr>
          <p:cNvPr id="401416" name="Rectangle 8">
            <a:extLst>
              <a:ext uri="{FF2B5EF4-FFF2-40B4-BE49-F238E27FC236}">
                <a16:creationId xmlns:a16="http://schemas.microsoft.com/office/drawing/2014/main" id="{26054301-3C4B-A932-3C92-A63E931F41AC}"/>
              </a:ext>
            </a:extLst>
          </p:cNvPr>
          <p:cNvSpPr>
            <a:spLocks noChangeArrowheads="1"/>
          </p:cNvSpPr>
          <p:nvPr/>
        </p:nvSpPr>
        <p:spPr bwMode="auto">
          <a:xfrm>
            <a:off x="0" y="2692400"/>
            <a:ext cx="9144000" cy="290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798513" indent="-571500"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20000"/>
              </a:spcBef>
              <a:buFont typeface="Arial" panose="020B0604020202020204" pitchFamily="34" charset="0"/>
              <a:buChar char="•"/>
            </a:pPr>
            <a:r>
              <a:rPr lang="en-US" altLang="en-US" sz="3200" b="1">
                <a:solidFill>
                  <a:srgbClr val="C00000"/>
                </a:solidFill>
              </a:rPr>
              <a:t>The situation is undefined </a:t>
            </a:r>
          </a:p>
          <a:p>
            <a:pPr eaLnBrk="1" hangingPunct="1">
              <a:spcBef>
                <a:spcPct val="20000"/>
              </a:spcBef>
              <a:buFont typeface="Arial" panose="020B0604020202020204" pitchFamily="34" charset="0"/>
              <a:buChar char="•"/>
            </a:pPr>
            <a:r>
              <a:rPr lang="en-US" altLang="en-US" sz="3200" b="1">
                <a:solidFill>
                  <a:srgbClr val="C00000"/>
                </a:solidFill>
              </a:rPr>
              <a:t>A goal has not yet been agreed upon or accepted</a:t>
            </a:r>
          </a:p>
          <a:p>
            <a:pPr eaLnBrk="1" hangingPunct="1">
              <a:spcBef>
                <a:spcPct val="20000"/>
              </a:spcBef>
              <a:buFont typeface="Arial" panose="020B0604020202020204" pitchFamily="34" charset="0"/>
              <a:buChar char="•"/>
            </a:pPr>
            <a:r>
              <a:rPr lang="en-US" altLang="en-US" sz="3200" b="1">
                <a:solidFill>
                  <a:srgbClr val="C00000"/>
                </a:solidFill>
              </a:rPr>
              <a:t>The task is multidimensional; requiring a variety of perspectives and talents</a:t>
            </a:r>
          </a:p>
        </p:txBody>
      </p:sp>
      <p:sp>
        <p:nvSpPr>
          <p:cNvPr id="7" name="Footer Placeholder 3">
            <a:extLst>
              <a:ext uri="{FF2B5EF4-FFF2-40B4-BE49-F238E27FC236}">
                <a16:creationId xmlns:a16="http://schemas.microsoft.com/office/drawing/2014/main" id="{0ECA4E67-8CDD-D318-FD9D-ABE2C9048DB9}"/>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401416">
                                            <p:txEl>
                                              <p:pRg st="0" end="0"/>
                                            </p:txEl>
                                          </p:spTgt>
                                        </p:tgtEl>
                                        <p:attrNameLst>
                                          <p:attrName>style.visibility</p:attrName>
                                        </p:attrNameLst>
                                      </p:cBhvr>
                                      <p:to>
                                        <p:strVal val="visible"/>
                                      </p:to>
                                    </p:set>
                                    <p:animEffect transition="in" filter="wipe(up)">
                                      <p:cBhvr>
                                        <p:cTn id="7" dur="500"/>
                                        <p:tgtEl>
                                          <p:spTgt spid="401416">
                                            <p:txEl>
                                              <p:pRg st="0" end="0"/>
                                            </p:txEl>
                                          </p:spTgt>
                                        </p:tgtEl>
                                      </p:cBhvr>
                                    </p:animEffect>
                                  </p:childTnLst>
                                  <p:subTnLst>
                                    <p:animClr clrSpc="rgb" dir="cw">
                                      <p:cBhvr override="childStyle">
                                        <p:cTn dur="1" fill="hold" display="0" masterRel="nextClick" afterEffect="1"/>
                                        <p:tgtEl>
                                          <p:spTgt spid="401416">
                                            <p:txEl>
                                              <p:pRg st="0" end="0"/>
                                            </p:txEl>
                                          </p:spTgt>
                                        </p:tgtEl>
                                        <p:attrNameLst>
                                          <p:attrName>ppt_c</p:attrName>
                                        </p:attrNameLst>
                                      </p:cBhvr>
                                      <p:to>
                                        <a:srgbClr val="808080"/>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401416">
                                            <p:txEl>
                                              <p:pRg st="1" end="1"/>
                                            </p:txEl>
                                          </p:spTgt>
                                        </p:tgtEl>
                                        <p:attrNameLst>
                                          <p:attrName>style.visibility</p:attrName>
                                        </p:attrNameLst>
                                      </p:cBhvr>
                                      <p:to>
                                        <p:strVal val="visible"/>
                                      </p:to>
                                    </p:set>
                                    <p:animEffect transition="in" filter="wipe(up)">
                                      <p:cBhvr>
                                        <p:cTn id="12" dur="500"/>
                                        <p:tgtEl>
                                          <p:spTgt spid="401416">
                                            <p:txEl>
                                              <p:pRg st="1" end="1"/>
                                            </p:txEl>
                                          </p:spTgt>
                                        </p:tgtEl>
                                      </p:cBhvr>
                                    </p:animEffect>
                                  </p:childTnLst>
                                  <p:subTnLst>
                                    <p:animClr clrSpc="rgb" dir="cw">
                                      <p:cBhvr override="childStyle">
                                        <p:cTn dur="1" fill="hold" display="0" masterRel="nextClick" afterEffect="1"/>
                                        <p:tgtEl>
                                          <p:spTgt spid="401416">
                                            <p:txEl>
                                              <p:pRg st="1" end="1"/>
                                            </p:txEl>
                                          </p:spTgt>
                                        </p:tgtEl>
                                        <p:attrNameLst>
                                          <p:attrName>ppt_c</p:attrName>
                                        </p:attrNameLst>
                                      </p:cBhvr>
                                      <p:to>
                                        <a:srgbClr val="808080"/>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401416">
                                            <p:txEl>
                                              <p:pRg st="2" end="2"/>
                                            </p:txEl>
                                          </p:spTgt>
                                        </p:tgtEl>
                                        <p:attrNameLst>
                                          <p:attrName>style.visibility</p:attrName>
                                        </p:attrNameLst>
                                      </p:cBhvr>
                                      <p:to>
                                        <p:strVal val="visible"/>
                                      </p:to>
                                    </p:set>
                                    <p:animEffect transition="in" filter="wipe(up)">
                                      <p:cBhvr>
                                        <p:cTn id="17" dur="500"/>
                                        <p:tgtEl>
                                          <p:spTgt spid="401416">
                                            <p:txEl>
                                              <p:pRg st="2" end="2"/>
                                            </p:txEl>
                                          </p:spTgt>
                                        </p:tgtEl>
                                      </p:cBhvr>
                                    </p:animEffect>
                                  </p:childTnLst>
                                  <p:subTnLst>
                                    <p:animClr clrSpc="rgb" dir="cw">
                                      <p:cBhvr override="childStyle">
                                        <p:cTn dur="1" fill="hold" display="0" masterRel="nextClick" afterEffect="1"/>
                                        <p:tgtEl>
                                          <p:spTgt spid="401416">
                                            <p:txEl>
                                              <p:pRg st="2" end="2"/>
                                            </p:txEl>
                                          </p:spTgt>
                                        </p:tgtEl>
                                        <p:attrNameLst>
                                          <p:attrName>ppt_c</p:attrName>
                                        </p:attrNameLst>
                                      </p:cBhvr>
                                      <p:to>
                                        <a:srgbClr val="80808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1416" grpId="0" build="p" bldLvl="2"/>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2">
            <a:extLst>
              <a:ext uri="{FF2B5EF4-FFF2-40B4-BE49-F238E27FC236}">
                <a16:creationId xmlns:a16="http://schemas.microsoft.com/office/drawing/2014/main" id="{F0BBF2FE-E31E-B913-C3BE-1183F04A3F75}"/>
              </a:ext>
            </a:extLst>
          </p:cNvPr>
          <p:cNvSpPr>
            <a:spLocks noGrp="1" noChangeArrowheads="1"/>
          </p:cNvSpPr>
          <p:nvPr>
            <p:ph type="title"/>
          </p:nvPr>
        </p:nvSpPr>
        <p:spPr/>
        <p:txBody>
          <a:bodyPr/>
          <a:lstStyle/>
          <a:p>
            <a:pPr eaLnBrk="1" hangingPunct="1">
              <a:defRPr/>
            </a:pPr>
            <a:r>
              <a:rPr lang="en-US"/>
              <a:t>Diverse Teams</a:t>
            </a:r>
          </a:p>
        </p:txBody>
      </p:sp>
      <p:sp>
        <p:nvSpPr>
          <p:cNvPr id="63491" name="Rectangle 3">
            <a:extLst>
              <a:ext uri="{FF2B5EF4-FFF2-40B4-BE49-F238E27FC236}">
                <a16:creationId xmlns:a16="http://schemas.microsoft.com/office/drawing/2014/main" id="{C496F101-D275-5CD5-8DDC-7A9A0E6D6AFE}"/>
              </a:ext>
            </a:extLst>
          </p:cNvPr>
          <p:cNvSpPr>
            <a:spLocks noGrp="1" noChangeArrowheads="1"/>
          </p:cNvSpPr>
          <p:nvPr>
            <p:ph idx="1"/>
          </p:nvPr>
        </p:nvSpPr>
        <p:spPr/>
        <p:txBody>
          <a:bodyPr/>
          <a:lstStyle/>
          <a:p>
            <a:pPr marL="0" indent="0" eaLnBrk="1" hangingPunct="1">
              <a:buFont typeface="Arial" panose="020B0604020202020204" pitchFamily="34" charset="0"/>
              <a:buNone/>
            </a:pPr>
            <a:r>
              <a:rPr altLang="en-US">
                <a:cs typeface="MV Boli" panose="02000500030200090000" pitchFamily="2" charset="0"/>
              </a:rPr>
              <a:t>One plus for a diverse team is that it more closely mirrors the external marketplace, including customer preferences.</a:t>
            </a:r>
          </a:p>
        </p:txBody>
      </p:sp>
      <p:sp>
        <p:nvSpPr>
          <p:cNvPr id="5" name="Footer Placeholder 3">
            <a:extLst>
              <a:ext uri="{FF2B5EF4-FFF2-40B4-BE49-F238E27FC236}">
                <a16:creationId xmlns:a16="http://schemas.microsoft.com/office/drawing/2014/main" id="{6870A888-2A37-ADE9-F7B5-2E1B2D05CC92}"/>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2">
            <a:extLst>
              <a:ext uri="{FF2B5EF4-FFF2-40B4-BE49-F238E27FC236}">
                <a16:creationId xmlns:a16="http://schemas.microsoft.com/office/drawing/2014/main" id="{93016AAA-6E44-A5AF-7EBE-085867FE6BEF}"/>
              </a:ext>
            </a:extLst>
          </p:cNvPr>
          <p:cNvSpPr>
            <a:spLocks noGrp="1" noChangeArrowheads="1"/>
          </p:cNvSpPr>
          <p:nvPr>
            <p:ph type="title"/>
          </p:nvPr>
        </p:nvSpPr>
        <p:spPr/>
        <p:txBody>
          <a:bodyPr/>
          <a:lstStyle/>
          <a:p>
            <a:pPr eaLnBrk="1" hangingPunct="1">
              <a:defRPr/>
            </a:pPr>
            <a:r>
              <a:rPr lang="en-US"/>
              <a:t>Common Style Teams</a:t>
            </a:r>
          </a:p>
        </p:txBody>
      </p:sp>
      <p:sp>
        <p:nvSpPr>
          <p:cNvPr id="64515" name="Rectangle 3">
            <a:extLst>
              <a:ext uri="{FF2B5EF4-FFF2-40B4-BE49-F238E27FC236}">
                <a16:creationId xmlns:a16="http://schemas.microsoft.com/office/drawing/2014/main" id="{47027D08-D5B4-EE30-9CB0-FA6676A68F8F}"/>
              </a:ext>
            </a:extLst>
          </p:cNvPr>
          <p:cNvSpPr>
            <a:spLocks noGrp="1" noChangeArrowheads="1"/>
          </p:cNvSpPr>
          <p:nvPr>
            <p:ph idx="1"/>
          </p:nvPr>
        </p:nvSpPr>
        <p:spPr/>
        <p:txBody>
          <a:bodyPr/>
          <a:lstStyle/>
          <a:p>
            <a:pPr marL="0" indent="0" eaLnBrk="1" hangingPunct="1">
              <a:buFont typeface="Arial" panose="020B0604020202020204" pitchFamily="34" charset="0"/>
              <a:buNone/>
            </a:pPr>
            <a:r>
              <a:rPr altLang="en-US">
                <a:cs typeface="MV Boli" panose="02000500030200090000" pitchFamily="2" charset="0"/>
              </a:rPr>
              <a:t>Creating a team in which a majority of members have a common style  gives the group a distinct identity and can be an immense advantage -- if the right style is matched with the right task.</a:t>
            </a:r>
          </a:p>
        </p:txBody>
      </p:sp>
      <p:sp>
        <p:nvSpPr>
          <p:cNvPr id="5" name="Footer Placeholder 3">
            <a:extLst>
              <a:ext uri="{FF2B5EF4-FFF2-40B4-BE49-F238E27FC236}">
                <a16:creationId xmlns:a16="http://schemas.microsoft.com/office/drawing/2014/main" id="{EDD79A2D-62AC-BEDF-5D69-FB1AFAB7347F}"/>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2">
            <a:extLst>
              <a:ext uri="{FF2B5EF4-FFF2-40B4-BE49-F238E27FC236}">
                <a16:creationId xmlns:a16="http://schemas.microsoft.com/office/drawing/2014/main" id="{F37A6CA4-540E-BAA0-E543-B176CE332CDF}"/>
              </a:ext>
            </a:extLst>
          </p:cNvPr>
          <p:cNvSpPr>
            <a:spLocks noGrp="1" noChangeArrowheads="1"/>
          </p:cNvSpPr>
          <p:nvPr>
            <p:ph type="title"/>
          </p:nvPr>
        </p:nvSpPr>
        <p:spPr/>
        <p:txBody>
          <a:bodyPr/>
          <a:lstStyle/>
          <a:p>
            <a:pPr eaLnBrk="1" hangingPunct="1">
              <a:defRPr/>
            </a:pPr>
            <a:r>
              <a:rPr lang="en-US" sz="3200"/>
              <a:t>Four Areas to Consider in Organizing a Targeted Team</a:t>
            </a:r>
          </a:p>
        </p:txBody>
      </p:sp>
      <p:sp>
        <p:nvSpPr>
          <p:cNvPr id="65539" name="Rectangle 3">
            <a:extLst>
              <a:ext uri="{FF2B5EF4-FFF2-40B4-BE49-F238E27FC236}">
                <a16:creationId xmlns:a16="http://schemas.microsoft.com/office/drawing/2014/main" id="{826916CD-E868-F27C-CD18-691DE4B960EE}"/>
              </a:ext>
            </a:extLst>
          </p:cNvPr>
          <p:cNvSpPr>
            <a:spLocks noGrp="1" noChangeArrowheads="1"/>
          </p:cNvSpPr>
          <p:nvPr>
            <p:ph idx="1"/>
          </p:nvPr>
        </p:nvSpPr>
        <p:spPr/>
        <p:txBody>
          <a:bodyPr/>
          <a:lstStyle/>
          <a:p>
            <a:pPr marL="609600" indent="-609600" eaLnBrk="1" hangingPunct="1">
              <a:buFontTx/>
              <a:buAutoNum type="arabicPeriod"/>
            </a:pPr>
            <a:r>
              <a:rPr altLang="en-US">
                <a:cs typeface="MV Boli" panose="02000500030200090000" pitchFamily="2" charset="0"/>
              </a:rPr>
              <a:t>Ensuring bottom-line results</a:t>
            </a:r>
          </a:p>
          <a:p>
            <a:pPr marL="609600" indent="-609600" eaLnBrk="1" hangingPunct="1">
              <a:buFontTx/>
              <a:buAutoNum type="arabicPeriod"/>
            </a:pPr>
            <a:r>
              <a:rPr altLang="en-US">
                <a:cs typeface="MV Boli" panose="02000500030200090000" pitchFamily="2" charset="0"/>
              </a:rPr>
              <a:t>Promoting ideas, opportunities or people</a:t>
            </a:r>
          </a:p>
          <a:p>
            <a:pPr marL="609600" indent="-609600" eaLnBrk="1" hangingPunct="1">
              <a:buFontTx/>
              <a:buAutoNum type="arabicPeriod"/>
            </a:pPr>
            <a:r>
              <a:rPr altLang="en-US">
                <a:cs typeface="MV Boli" panose="02000500030200090000" pitchFamily="2" charset="0"/>
              </a:rPr>
              <a:t>Coordinating with others</a:t>
            </a:r>
          </a:p>
          <a:p>
            <a:pPr marL="609600" indent="-609600" eaLnBrk="1" hangingPunct="1">
              <a:buFontTx/>
              <a:buAutoNum type="arabicPeriod"/>
            </a:pPr>
            <a:r>
              <a:rPr altLang="en-US">
                <a:cs typeface="MV Boli" panose="02000500030200090000" pitchFamily="2" charset="0"/>
              </a:rPr>
              <a:t>Planning to meet specified expectations</a:t>
            </a:r>
          </a:p>
        </p:txBody>
      </p:sp>
      <p:sp>
        <p:nvSpPr>
          <p:cNvPr id="5" name="Footer Placeholder 3">
            <a:extLst>
              <a:ext uri="{FF2B5EF4-FFF2-40B4-BE49-F238E27FC236}">
                <a16:creationId xmlns:a16="http://schemas.microsoft.com/office/drawing/2014/main" id="{5C5D7991-7383-0734-75ED-8BA78B82F3F4}"/>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2">
            <a:extLst>
              <a:ext uri="{FF2B5EF4-FFF2-40B4-BE49-F238E27FC236}">
                <a16:creationId xmlns:a16="http://schemas.microsoft.com/office/drawing/2014/main" id="{6932625D-C8EE-D8B9-F8DB-31420B51697C}"/>
              </a:ext>
            </a:extLst>
          </p:cNvPr>
          <p:cNvSpPr>
            <a:spLocks noGrp="1" noChangeArrowheads="1"/>
          </p:cNvSpPr>
          <p:nvPr>
            <p:ph type="title"/>
          </p:nvPr>
        </p:nvSpPr>
        <p:spPr/>
        <p:txBody>
          <a:bodyPr/>
          <a:lstStyle/>
          <a:p>
            <a:pPr eaLnBrk="1" hangingPunct="1">
              <a:defRPr/>
            </a:pPr>
            <a:r>
              <a:rPr lang="en-US"/>
              <a:t>Targeted Director Teams</a:t>
            </a:r>
          </a:p>
        </p:txBody>
      </p:sp>
      <p:sp>
        <p:nvSpPr>
          <p:cNvPr id="66563" name="Rectangle 3">
            <a:extLst>
              <a:ext uri="{FF2B5EF4-FFF2-40B4-BE49-F238E27FC236}">
                <a16:creationId xmlns:a16="http://schemas.microsoft.com/office/drawing/2014/main" id="{365122F6-D43A-59B1-14BF-744B6781CBD9}"/>
              </a:ext>
            </a:extLst>
          </p:cNvPr>
          <p:cNvSpPr>
            <a:spLocks noGrp="1" noChangeArrowheads="1"/>
          </p:cNvSpPr>
          <p:nvPr>
            <p:ph idx="1"/>
          </p:nvPr>
        </p:nvSpPr>
        <p:spPr/>
        <p:txBody>
          <a:bodyPr/>
          <a:lstStyle/>
          <a:p>
            <a:pPr eaLnBrk="1" hangingPunct="1"/>
            <a:r>
              <a:rPr lang="en-US" altLang="en-US" sz="3600">
                <a:cs typeface="MV Boli" panose="02000500030200090000" pitchFamily="2" charset="0"/>
              </a:rPr>
              <a:t>Key result: </a:t>
            </a:r>
            <a:r>
              <a:rPr lang="en-US" altLang="en-US" sz="3600">
                <a:solidFill>
                  <a:srgbClr val="C00000"/>
                </a:solidFill>
                <a:cs typeface="MV Boli" panose="02000500030200090000" pitchFamily="2" charset="0"/>
              </a:rPr>
              <a:t>ENSURING bottom line results</a:t>
            </a:r>
          </a:p>
          <a:p>
            <a:pPr eaLnBrk="1" hangingPunct="1"/>
            <a:r>
              <a:rPr lang="en-US" altLang="en-US" sz="3600">
                <a:cs typeface="MV Boli" panose="02000500030200090000" pitchFamily="2" charset="0"/>
              </a:rPr>
              <a:t>Terrific with need for speed and task </a:t>
            </a:r>
            <a:br>
              <a:rPr lang="en-US" altLang="en-US" sz="3600">
                <a:cs typeface="MV Boli" panose="02000500030200090000" pitchFamily="2" charset="0"/>
              </a:rPr>
            </a:br>
            <a:r>
              <a:rPr lang="en-US" altLang="en-US" sz="3600">
                <a:cs typeface="MV Boli" panose="02000500030200090000" pitchFamily="2" charset="0"/>
              </a:rPr>
              <a:t>is clear or easily subdivided</a:t>
            </a:r>
          </a:p>
          <a:p>
            <a:pPr eaLnBrk="1" hangingPunct="1"/>
            <a:r>
              <a:rPr lang="en-US" altLang="en-US" sz="3600">
                <a:cs typeface="MV Boli" panose="02000500030200090000" pitchFamily="2" charset="0"/>
              </a:rPr>
              <a:t>Emphasis on speed can hobble the </a:t>
            </a:r>
            <a:br>
              <a:rPr lang="en-US" altLang="en-US" sz="3600">
                <a:cs typeface="MV Boli" panose="02000500030200090000" pitchFamily="2" charset="0"/>
              </a:rPr>
            </a:br>
            <a:r>
              <a:rPr lang="en-US" altLang="en-US" sz="3600">
                <a:cs typeface="MV Boli" panose="02000500030200090000" pitchFamily="2" charset="0"/>
              </a:rPr>
              <a:t>group if the problem doesn’t lend </a:t>
            </a:r>
            <a:br>
              <a:rPr lang="en-US" altLang="en-US" sz="3600">
                <a:cs typeface="MV Boli" panose="02000500030200090000" pitchFamily="2" charset="0"/>
              </a:rPr>
            </a:br>
            <a:r>
              <a:rPr lang="en-US" altLang="en-US" sz="3600">
                <a:cs typeface="MV Boli" panose="02000500030200090000" pitchFamily="2" charset="0"/>
              </a:rPr>
              <a:t>itself to quick analysis</a:t>
            </a:r>
          </a:p>
        </p:txBody>
      </p:sp>
      <p:sp>
        <p:nvSpPr>
          <p:cNvPr id="5" name="Footer Placeholder 3">
            <a:extLst>
              <a:ext uri="{FF2B5EF4-FFF2-40B4-BE49-F238E27FC236}">
                <a16:creationId xmlns:a16="http://schemas.microsoft.com/office/drawing/2014/main" id="{787103B6-9146-7A10-EF72-E0D4D632C89A}"/>
              </a:ext>
            </a:extLst>
          </p:cNvPr>
          <p:cNvSpPr>
            <a:spLocks noGrp="1"/>
          </p:cNvSpPr>
          <p:nvPr>
            <p:ph type="ftr" sz="quarter" idx="11"/>
          </p:nvPr>
        </p:nvSpPr>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2">
            <a:extLst>
              <a:ext uri="{FF2B5EF4-FFF2-40B4-BE49-F238E27FC236}">
                <a16:creationId xmlns:a16="http://schemas.microsoft.com/office/drawing/2014/main" id="{69CF3D7B-8720-9803-168A-496DE8DC7D00}"/>
              </a:ext>
            </a:extLst>
          </p:cNvPr>
          <p:cNvSpPr>
            <a:spLocks noGrp="1" noChangeArrowheads="1"/>
          </p:cNvSpPr>
          <p:nvPr>
            <p:ph type="title"/>
          </p:nvPr>
        </p:nvSpPr>
        <p:spPr/>
        <p:txBody>
          <a:bodyPr/>
          <a:lstStyle/>
          <a:p>
            <a:pPr eaLnBrk="1" hangingPunct="1">
              <a:defRPr/>
            </a:pPr>
            <a:r>
              <a:rPr lang="en-US"/>
              <a:t>Targeted Thinker Teams</a:t>
            </a:r>
          </a:p>
        </p:txBody>
      </p:sp>
      <p:sp>
        <p:nvSpPr>
          <p:cNvPr id="67587" name="Rectangle 3">
            <a:extLst>
              <a:ext uri="{FF2B5EF4-FFF2-40B4-BE49-F238E27FC236}">
                <a16:creationId xmlns:a16="http://schemas.microsoft.com/office/drawing/2014/main" id="{D846E842-3BA0-E6C8-D659-2CDF6A54C43E}"/>
              </a:ext>
            </a:extLst>
          </p:cNvPr>
          <p:cNvSpPr>
            <a:spLocks noGrp="1" noChangeArrowheads="1"/>
          </p:cNvSpPr>
          <p:nvPr>
            <p:ph idx="1"/>
          </p:nvPr>
        </p:nvSpPr>
        <p:spPr>
          <a:xfrm>
            <a:off x="246063" y="1895475"/>
            <a:ext cx="8651875" cy="3916363"/>
          </a:xfrm>
        </p:spPr>
        <p:txBody>
          <a:bodyPr/>
          <a:lstStyle/>
          <a:p>
            <a:pPr eaLnBrk="1" hangingPunct="1"/>
            <a:r>
              <a:rPr lang="en-US" altLang="en-US" sz="3600">
                <a:cs typeface="MV Boli" panose="02000500030200090000" pitchFamily="2" charset="0"/>
              </a:rPr>
              <a:t>Key result: </a:t>
            </a:r>
            <a:r>
              <a:rPr lang="en-US" altLang="en-US" sz="3600">
                <a:solidFill>
                  <a:srgbClr val="C00000"/>
                </a:solidFill>
                <a:cs typeface="MV Boli" panose="02000500030200090000" pitchFamily="2" charset="0"/>
              </a:rPr>
              <a:t>PLANNING to meet specified expectations</a:t>
            </a:r>
          </a:p>
          <a:p>
            <a:pPr eaLnBrk="1" hangingPunct="1"/>
            <a:r>
              <a:rPr lang="en-US" altLang="en-US" sz="3600">
                <a:cs typeface="MV Boli" panose="02000500030200090000" pitchFamily="2" charset="0"/>
              </a:rPr>
              <a:t>Good at evaluating whether business ventures are worth doing or not</a:t>
            </a:r>
          </a:p>
          <a:p>
            <a:pPr eaLnBrk="1" hangingPunct="1"/>
            <a:r>
              <a:rPr lang="en-US" altLang="en-US" sz="3600">
                <a:cs typeface="MV Boli" panose="02000500030200090000" pitchFamily="2" charset="0"/>
              </a:rPr>
              <a:t>Show and tell with lots of information</a:t>
            </a:r>
          </a:p>
          <a:p>
            <a:pPr eaLnBrk="1" hangingPunct="1"/>
            <a:r>
              <a:rPr lang="en-US" altLang="en-US" sz="3600">
                <a:cs typeface="MV Boli" panose="02000500030200090000" pitchFamily="2" charset="0"/>
              </a:rPr>
              <a:t>Detailed analysis may degenerate into debates – potential for gridlock</a:t>
            </a:r>
          </a:p>
        </p:txBody>
      </p:sp>
      <p:sp>
        <p:nvSpPr>
          <p:cNvPr id="5" name="Footer Placeholder 3">
            <a:extLst>
              <a:ext uri="{FF2B5EF4-FFF2-40B4-BE49-F238E27FC236}">
                <a16:creationId xmlns:a16="http://schemas.microsoft.com/office/drawing/2014/main" id="{CF8A4B0F-15A5-66C4-BB49-744E2943051C}"/>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2">
            <a:extLst>
              <a:ext uri="{FF2B5EF4-FFF2-40B4-BE49-F238E27FC236}">
                <a16:creationId xmlns:a16="http://schemas.microsoft.com/office/drawing/2014/main" id="{DB6E8CAD-0AF0-A541-DEA6-AEE44AD882EE}"/>
              </a:ext>
            </a:extLst>
          </p:cNvPr>
          <p:cNvSpPr>
            <a:spLocks noGrp="1" noChangeArrowheads="1"/>
          </p:cNvSpPr>
          <p:nvPr>
            <p:ph type="title"/>
          </p:nvPr>
        </p:nvSpPr>
        <p:spPr/>
        <p:txBody>
          <a:bodyPr/>
          <a:lstStyle/>
          <a:p>
            <a:pPr eaLnBrk="1" hangingPunct="1">
              <a:defRPr/>
            </a:pPr>
            <a:r>
              <a:rPr lang="en-US"/>
              <a:t>Targeted Relater Teams</a:t>
            </a:r>
          </a:p>
        </p:txBody>
      </p:sp>
      <p:sp>
        <p:nvSpPr>
          <p:cNvPr id="68611" name="Rectangle 3">
            <a:extLst>
              <a:ext uri="{FF2B5EF4-FFF2-40B4-BE49-F238E27FC236}">
                <a16:creationId xmlns:a16="http://schemas.microsoft.com/office/drawing/2014/main" id="{A7599434-EBDC-2A65-B41D-58034F041EB9}"/>
              </a:ext>
            </a:extLst>
          </p:cNvPr>
          <p:cNvSpPr>
            <a:spLocks noGrp="1" noChangeArrowheads="1"/>
          </p:cNvSpPr>
          <p:nvPr>
            <p:ph idx="1"/>
          </p:nvPr>
        </p:nvSpPr>
        <p:spPr>
          <a:xfrm>
            <a:off x="0" y="1651000"/>
            <a:ext cx="9144000" cy="3916363"/>
          </a:xfrm>
        </p:spPr>
        <p:txBody>
          <a:bodyPr/>
          <a:lstStyle/>
          <a:p>
            <a:pPr eaLnBrk="1" hangingPunct="1"/>
            <a:r>
              <a:rPr lang="en-US" altLang="en-US" sz="3600">
                <a:cs typeface="MV Boli" panose="02000500030200090000" pitchFamily="2" charset="0"/>
              </a:rPr>
              <a:t>Key result: </a:t>
            </a:r>
            <a:r>
              <a:rPr lang="en-US" altLang="en-US" sz="3600">
                <a:solidFill>
                  <a:srgbClr val="C00000"/>
                </a:solidFill>
                <a:cs typeface="MV Boli" panose="02000500030200090000" pitchFamily="2" charset="0"/>
              </a:rPr>
              <a:t>COORDINATING with others</a:t>
            </a:r>
          </a:p>
          <a:p>
            <a:pPr eaLnBrk="1" hangingPunct="1"/>
            <a:r>
              <a:rPr lang="en-US" altLang="en-US" sz="3600">
                <a:cs typeface="MV Boli" panose="02000500030200090000" pitchFamily="2" charset="0"/>
              </a:rPr>
              <a:t>Being people and production-oriented, can exchange a lot of ideas, pool them and come up with group solutions</a:t>
            </a:r>
          </a:p>
          <a:p>
            <a:pPr eaLnBrk="1" hangingPunct="1"/>
            <a:r>
              <a:rPr lang="en-US" altLang="en-US" sz="3600">
                <a:cs typeface="MV Boli" panose="02000500030200090000" pitchFamily="2" charset="0"/>
              </a:rPr>
              <a:t>Monitor progress to stay on track  </a:t>
            </a:r>
          </a:p>
          <a:p>
            <a:pPr eaLnBrk="1" hangingPunct="1"/>
            <a:r>
              <a:rPr lang="en-US" altLang="en-US" sz="3600">
                <a:cs typeface="MV Boli" panose="02000500030200090000" pitchFamily="2" charset="0"/>
              </a:rPr>
              <a:t>Resolve conflicts &amp; promote cooperation, building on each other’s ideas</a:t>
            </a:r>
          </a:p>
          <a:p>
            <a:pPr eaLnBrk="1" hangingPunct="1"/>
            <a:r>
              <a:rPr lang="en-US" altLang="en-US" sz="3600">
                <a:cs typeface="MV Boli" panose="02000500030200090000" pitchFamily="2" charset="0"/>
              </a:rPr>
              <a:t>Sometimes have trouble with closure</a:t>
            </a:r>
          </a:p>
        </p:txBody>
      </p:sp>
      <p:sp>
        <p:nvSpPr>
          <p:cNvPr id="5" name="Footer Placeholder 3">
            <a:extLst>
              <a:ext uri="{FF2B5EF4-FFF2-40B4-BE49-F238E27FC236}">
                <a16:creationId xmlns:a16="http://schemas.microsoft.com/office/drawing/2014/main" id="{C086F4CD-EC79-333D-B8B6-B3264BFF1F64}"/>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2">
            <a:extLst>
              <a:ext uri="{FF2B5EF4-FFF2-40B4-BE49-F238E27FC236}">
                <a16:creationId xmlns:a16="http://schemas.microsoft.com/office/drawing/2014/main" id="{263446AA-98FC-011D-691B-FEC0D6CBA230}"/>
              </a:ext>
            </a:extLst>
          </p:cNvPr>
          <p:cNvSpPr>
            <a:spLocks noGrp="1" noChangeArrowheads="1"/>
          </p:cNvSpPr>
          <p:nvPr>
            <p:ph type="title"/>
          </p:nvPr>
        </p:nvSpPr>
        <p:spPr/>
        <p:txBody>
          <a:bodyPr>
            <a:normAutofit fontScale="90000"/>
          </a:bodyPr>
          <a:lstStyle/>
          <a:p>
            <a:pPr eaLnBrk="1" hangingPunct="1">
              <a:defRPr/>
            </a:pPr>
            <a:r>
              <a:rPr lang="en-US"/>
              <a:t>Targeted Socializer Teams</a:t>
            </a:r>
          </a:p>
        </p:txBody>
      </p:sp>
      <p:sp>
        <p:nvSpPr>
          <p:cNvPr id="69635" name="Rectangle 3">
            <a:extLst>
              <a:ext uri="{FF2B5EF4-FFF2-40B4-BE49-F238E27FC236}">
                <a16:creationId xmlns:a16="http://schemas.microsoft.com/office/drawing/2014/main" id="{6838C3B9-3D43-5092-825B-7012834E9A3D}"/>
              </a:ext>
            </a:extLst>
          </p:cNvPr>
          <p:cNvSpPr>
            <a:spLocks noGrp="1" noChangeArrowheads="1"/>
          </p:cNvSpPr>
          <p:nvPr>
            <p:ph idx="1"/>
          </p:nvPr>
        </p:nvSpPr>
        <p:spPr>
          <a:xfrm>
            <a:off x="190500" y="1882775"/>
            <a:ext cx="8763000" cy="3916363"/>
          </a:xfrm>
        </p:spPr>
        <p:txBody>
          <a:bodyPr/>
          <a:lstStyle/>
          <a:p>
            <a:pPr eaLnBrk="1" hangingPunct="1"/>
            <a:r>
              <a:rPr lang="en-US" altLang="en-US" sz="3600">
                <a:cs typeface="MV Boli" panose="02000500030200090000" pitchFamily="2" charset="0"/>
              </a:rPr>
              <a:t>Key result: </a:t>
            </a:r>
            <a:r>
              <a:rPr lang="en-US" altLang="en-US" sz="3600">
                <a:solidFill>
                  <a:srgbClr val="C00000"/>
                </a:solidFill>
                <a:cs typeface="MV Boli" panose="02000500030200090000" pitchFamily="2" charset="0"/>
              </a:rPr>
              <a:t>PROMOTING ideas, opportunities or people</a:t>
            </a:r>
          </a:p>
          <a:p>
            <a:pPr eaLnBrk="1" hangingPunct="1"/>
            <a:r>
              <a:rPr lang="en-US" altLang="en-US" sz="3600">
                <a:cs typeface="MV Boli" panose="02000500030200090000" pitchFamily="2" charset="0"/>
              </a:rPr>
              <a:t>Well suited for problems when interests of many different parties must be juggled</a:t>
            </a:r>
          </a:p>
          <a:p>
            <a:pPr eaLnBrk="1" hangingPunct="1"/>
            <a:r>
              <a:rPr lang="en-US" altLang="en-US" sz="3600">
                <a:cs typeface="MV Boli" panose="02000500030200090000" pitchFamily="2" charset="0"/>
              </a:rPr>
              <a:t>Short meetings are best, with a nudge </a:t>
            </a:r>
            <a:br>
              <a:rPr lang="en-US" altLang="en-US" sz="3600">
                <a:cs typeface="MV Boli" panose="02000500030200090000" pitchFamily="2" charset="0"/>
              </a:rPr>
            </a:br>
            <a:r>
              <a:rPr lang="en-US" altLang="en-US" sz="3600">
                <a:cs typeface="MV Boli" panose="02000500030200090000" pitchFamily="2" charset="0"/>
              </a:rPr>
              <a:t>toward keeping to the key issues or tasks </a:t>
            </a:r>
          </a:p>
          <a:p>
            <a:pPr eaLnBrk="1" hangingPunct="1"/>
            <a:r>
              <a:rPr lang="en-US" altLang="en-US" sz="3600">
                <a:cs typeface="MV Boli" panose="02000500030200090000" pitchFamily="2" charset="0"/>
              </a:rPr>
              <a:t>Best at producing ideas, not follow-through</a:t>
            </a:r>
          </a:p>
        </p:txBody>
      </p:sp>
      <p:sp>
        <p:nvSpPr>
          <p:cNvPr id="6" name="Footer Placeholder 3">
            <a:extLst>
              <a:ext uri="{FF2B5EF4-FFF2-40B4-BE49-F238E27FC236}">
                <a16:creationId xmlns:a16="http://schemas.microsoft.com/office/drawing/2014/main" id="{F85380DA-FC06-2EFF-5558-831C15786B3B}"/>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2">
            <a:extLst>
              <a:ext uri="{FF2B5EF4-FFF2-40B4-BE49-F238E27FC236}">
                <a16:creationId xmlns:a16="http://schemas.microsoft.com/office/drawing/2014/main" id="{CC4508E9-06D0-25D6-79CC-2E555F5D8BF7}"/>
              </a:ext>
            </a:extLst>
          </p:cNvPr>
          <p:cNvSpPr>
            <a:spLocks noGrp="1" noChangeArrowheads="1"/>
          </p:cNvSpPr>
          <p:nvPr>
            <p:ph type="title"/>
          </p:nvPr>
        </p:nvSpPr>
        <p:spPr/>
        <p:txBody>
          <a:bodyPr/>
          <a:lstStyle/>
          <a:p>
            <a:pPr eaLnBrk="1" hangingPunct="1">
              <a:defRPr/>
            </a:pPr>
            <a:r>
              <a:rPr lang="en-US"/>
              <a:t>Putting Together Teams</a:t>
            </a:r>
          </a:p>
        </p:txBody>
      </p:sp>
      <p:sp>
        <p:nvSpPr>
          <p:cNvPr id="70659" name="Rectangle 3">
            <a:extLst>
              <a:ext uri="{FF2B5EF4-FFF2-40B4-BE49-F238E27FC236}">
                <a16:creationId xmlns:a16="http://schemas.microsoft.com/office/drawing/2014/main" id="{A3AC4662-B73D-124A-507C-CDF45112E0D2}"/>
              </a:ext>
            </a:extLst>
          </p:cNvPr>
          <p:cNvSpPr>
            <a:spLocks noGrp="1" noChangeArrowheads="1"/>
          </p:cNvSpPr>
          <p:nvPr>
            <p:ph idx="1"/>
          </p:nvPr>
        </p:nvSpPr>
        <p:spPr>
          <a:xfrm>
            <a:off x="457200" y="2252663"/>
            <a:ext cx="8229600" cy="3873500"/>
          </a:xfrm>
        </p:spPr>
        <p:txBody>
          <a:bodyPr/>
          <a:lstStyle/>
          <a:p>
            <a:pPr marL="0" indent="0" eaLnBrk="1" hangingPunct="1">
              <a:buFont typeface="Arial" panose="020B0604020202020204" pitchFamily="34" charset="0"/>
              <a:buNone/>
            </a:pPr>
            <a:r>
              <a:rPr altLang="en-US">
                <a:cs typeface="MV Boli" panose="02000500030200090000" pitchFamily="2" charset="0"/>
              </a:rPr>
              <a:t>When putting together a team of </a:t>
            </a:r>
            <a:br>
              <a:rPr altLang="en-US">
                <a:cs typeface="MV Boli" panose="02000500030200090000" pitchFamily="2" charset="0"/>
              </a:rPr>
            </a:br>
            <a:r>
              <a:rPr altLang="en-US">
                <a:cs typeface="MV Boli" panose="02000500030200090000" pitchFamily="2" charset="0"/>
              </a:rPr>
              <a:t>any sort, always be clear about </a:t>
            </a:r>
            <a:br>
              <a:rPr altLang="en-US">
                <a:cs typeface="MV Boli" panose="02000500030200090000" pitchFamily="2" charset="0"/>
              </a:rPr>
            </a:br>
            <a:r>
              <a:rPr altLang="en-US">
                <a:cs typeface="MV Boli" panose="02000500030200090000" pitchFamily="2" charset="0"/>
              </a:rPr>
              <a:t>what you want to accomplish.</a:t>
            </a:r>
          </a:p>
        </p:txBody>
      </p:sp>
      <p:sp>
        <p:nvSpPr>
          <p:cNvPr id="5" name="Footer Placeholder 3">
            <a:extLst>
              <a:ext uri="{FF2B5EF4-FFF2-40B4-BE49-F238E27FC236}">
                <a16:creationId xmlns:a16="http://schemas.microsoft.com/office/drawing/2014/main" id="{A993AF29-2B18-C7E3-9086-21C57D5449C2}"/>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2">
            <a:extLst>
              <a:ext uri="{FF2B5EF4-FFF2-40B4-BE49-F238E27FC236}">
                <a16:creationId xmlns:a16="http://schemas.microsoft.com/office/drawing/2014/main" id="{71229801-231A-8198-45FF-4DB6E51A95E9}"/>
              </a:ext>
            </a:extLst>
          </p:cNvPr>
          <p:cNvSpPr>
            <a:spLocks noGrp="1" noChangeArrowheads="1"/>
          </p:cNvSpPr>
          <p:nvPr>
            <p:ph type="title"/>
          </p:nvPr>
        </p:nvSpPr>
        <p:spPr/>
        <p:txBody>
          <a:bodyPr/>
          <a:lstStyle/>
          <a:p>
            <a:pPr eaLnBrk="1" hangingPunct="1">
              <a:defRPr/>
            </a:pPr>
            <a:r>
              <a:rPr lang="en-US"/>
              <a:t>Effective Teams</a:t>
            </a:r>
          </a:p>
        </p:txBody>
      </p:sp>
      <p:sp>
        <p:nvSpPr>
          <p:cNvPr id="71683" name="Rectangle 3">
            <a:extLst>
              <a:ext uri="{FF2B5EF4-FFF2-40B4-BE49-F238E27FC236}">
                <a16:creationId xmlns:a16="http://schemas.microsoft.com/office/drawing/2014/main" id="{6A5581C6-1825-8461-EC0B-C5038A69AFAB}"/>
              </a:ext>
            </a:extLst>
          </p:cNvPr>
          <p:cNvSpPr>
            <a:spLocks noGrp="1" noChangeArrowheads="1"/>
          </p:cNvSpPr>
          <p:nvPr>
            <p:ph idx="1"/>
          </p:nvPr>
        </p:nvSpPr>
        <p:spPr>
          <a:xfrm>
            <a:off x="457200" y="2333625"/>
            <a:ext cx="8229600" cy="3792538"/>
          </a:xfrm>
        </p:spPr>
        <p:txBody>
          <a:bodyPr/>
          <a:lstStyle/>
          <a:p>
            <a:pPr marL="0" indent="0" eaLnBrk="1" hangingPunct="1">
              <a:buFont typeface="Arial" panose="020B0604020202020204" pitchFamily="34" charset="0"/>
              <a:buNone/>
            </a:pPr>
            <a:r>
              <a:rPr altLang="en-US">
                <a:cs typeface="MV Boli" panose="02000500030200090000" pitchFamily="2" charset="0"/>
              </a:rPr>
              <a:t>The key to an effective team, whether diverse or targeted, is the </a:t>
            </a:r>
            <a:r>
              <a:rPr altLang="en-US">
                <a:solidFill>
                  <a:srgbClr val="C00000"/>
                </a:solidFill>
                <a:cs typeface="MV Boli" panose="02000500030200090000" pitchFamily="2" charset="0"/>
              </a:rPr>
              <a:t>adaptability</a:t>
            </a:r>
            <a:r>
              <a:rPr altLang="en-US">
                <a:cs typeface="MV Boli" panose="02000500030200090000" pitchFamily="2" charset="0"/>
              </a:rPr>
              <a:t> of the team members.</a:t>
            </a:r>
          </a:p>
        </p:txBody>
      </p:sp>
      <p:sp>
        <p:nvSpPr>
          <p:cNvPr id="5" name="Footer Placeholder 3">
            <a:extLst>
              <a:ext uri="{FF2B5EF4-FFF2-40B4-BE49-F238E27FC236}">
                <a16:creationId xmlns:a16="http://schemas.microsoft.com/office/drawing/2014/main" id="{46368D77-A37E-CBF4-3A38-C316062287FF}"/>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520F247-6D6C-F56E-9D50-7D574FBF5027}"/>
              </a:ext>
            </a:extLst>
          </p:cNvPr>
          <p:cNvSpPr>
            <a:spLocks noGrp="1"/>
          </p:cNvSpPr>
          <p:nvPr>
            <p:ph type="title"/>
          </p:nvPr>
        </p:nvSpPr>
        <p:spPr/>
        <p:txBody>
          <a:bodyPr>
            <a:normAutofit/>
          </a:bodyPr>
          <a:lstStyle/>
          <a:p>
            <a:pPr eaLnBrk="1" fontAlgn="auto" hangingPunct="1">
              <a:spcAft>
                <a:spcPts val="0"/>
              </a:spcAft>
              <a:defRPr/>
            </a:pPr>
            <a:r>
              <a:rPr lang="en-US" sz="5400" dirty="0"/>
              <a:t>Listens…</a:t>
            </a:r>
          </a:p>
        </p:txBody>
      </p:sp>
      <p:sp>
        <p:nvSpPr>
          <p:cNvPr id="9" name="TextBox 8">
            <a:extLst>
              <a:ext uri="{FF2B5EF4-FFF2-40B4-BE49-F238E27FC236}">
                <a16:creationId xmlns:a16="http://schemas.microsoft.com/office/drawing/2014/main" id="{F5FF9117-0FD0-2FDF-68CE-BA05AFE68787}"/>
              </a:ext>
            </a:extLst>
          </p:cNvPr>
          <p:cNvSpPr txBox="1"/>
          <p:nvPr/>
        </p:nvSpPr>
        <p:spPr>
          <a:xfrm>
            <a:off x="249238" y="2286000"/>
            <a:ext cx="3941762" cy="769938"/>
          </a:xfrm>
          <a:prstGeom prst="rect">
            <a:avLst/>
          </a:prstGeom>
          <a:noFill/>
        </p:spPr>
        <p:txBody>
          <a:bodyPr>
            <a:spAutoFit/>
          </a:bodyPr>
          <a:lstStyle/>
          <a:p>
            <a:pPr algn="ctr">
              <a:defRPr/>
            </a:pPr>
            <a:r>
              <a:rPr lang="en-US" sz="4400" b="1" dirty="0">
                <a:solidFill>
                  <a:schemeClr val="bg1"/>
                </a:solidFill>
                <a:effectLst>
                  <a:outerShdw blurRad="88900" dist="88900" dir="12600000" sx="104000" sy="104000" algn="ctr" rotWithShape="0">
                    <a:schemeClr val="tx1">
                      <a:alpha val="88000"/>
                    </a:schemeClr>
                  </a:outerShdw>
                </a:effectLst>
                <a:latin typeface="Arial Narrow" pitchFamily="34" charset="0"/>
              </a:rPr>
              <a:t>Empathically</a:t>
            </a:r>
          </a:p>
        </p:txBody>
      </p:sp>
      <p:sp>
        <p:nvSpPr>
          <p:cNvPr id="10" name="TextBox 9">
            <a:extLst>
              <a:ext uri="{FF2B5EF4-FFF2-40B4-BE49-F238E27FC236}">
                <a16:creationId xmlns:a16="http://schemas.microsoft.com/office/drawing/2014/main" id="{BB795B49-EF55-035D-9A84-918AA153173A}"/>
              </a:ext>
            </a:extLst>
          </p:cNvPr>
          <p:cNvSpPr txBox="1"/>
          <p:nvPr/>
        </p:nvSpPr>
        <p:spPr>
          <a:xfrm>
            <a:off x="4962525" y="5124450"/>
            <a:ext cx="3956050" cy="769938"/>
          </a:xfrm>
          <a:prstGeom prst="rect">
            <a:avLst/>
          </a:prstGeom>
          <a:noFill/>
        </p:spPr>
        <p:txBody>
          <a:bodyPr>
            <a:spAutoFit/>
          </a:bodyPr>
          <a:lstStyle/>
          <a:p>
            <a:pPr algn="ctr">
              <a:defRPr/>
            </a:pPr>
            <a:r>
              <a:rPr lang="en-US" sz="4400" b="1" dirty="0">
                <a:solidFill>
                  <a:schemeClr val="bg1"/>
                </a:solidFill>
                <a:effectLst>
                  <a:outerShdw blurRad="88900" dist="88900" dir="2400000" sx="104000" sy="104000" algn="ctr" rotWithShape="0">
                    <a:schemeClr val="tx1">
                      <a:alpha val="88000"/>
                    </a:schemeClr>
                  </a:outerShdw>
                </a:effectLst>
                <a:latin typeface="Arial Narrow" pitchFamily="34" charset="0"/>
              </a:rPr>
              <a:t>Purposefully</a:t>
            </a:r>
          </a:p>
        </p:txBody>
      </p:sp>
      <p:sp>
        <p:nvSpPr>
          <p:cNvPr id="11" name="TextBox 10">
            <a:extLst>
              <a:ext uri="{FF2B5EF4-FFF2-40B4-BE49-F238E27FC236}">
                <a16:creationId xmlns:a16="http://schemas.microsoft.com/office/drawing/2014/main" id="{0E7B72B8-E4B0-EDC6-D014-4855C50876CF}"/>
              </a:ext>
            </a:extLst>
          </p:cNvPr>
          <p:cNvSpPr txBox="1"/>
          <p:nvPr/>
        </p:nvSpPr>
        <p:spPr>
          <a:xfrm>
            <a:off x="228600" y="5105400"/>
            <a:ext cx="3810000" cy="769938"/>
          </a:xfrm>
          <a:prstGeom prst="rect">
            <a:avLst/>
          </a:prstGeom>
          <a:noFill/>
        </p:spPr>
        <p:txBody>
          <a:bodyPr>
            <a:spAutoFit/>
          </a:bodyPr>
          <a:lstStyle/>
          <a:p>
            <a:pPr algn="ctr">
              <a:defRPr/>
            </a:pPr>
            <a:r>
              <a:rPr lang="en-US" sz="4400" b="1" dirty="0">
                <a:solidFill>
                  <a:schemeClr val="bg1"/>
                </a:solidFill>
                <a:effectLst>
                  <a:outerShdw blurRad="88900" dist="88900" dir="9000000" sx="103000" sy="103000" algn="ctr" rotWithShape="0">
                    <a:schemeClr val="tx1">
                      <a:alpha val="88000"/>
                    </a:schemeClr>
                  </a:outerShdw>
                </a:effectLst>
                <a:latin typeface="Arial Narrow" pitchFamily="34" charset="0"/>
              </a:rPr>
              <a:t>Analytically</a:t>
            </a:r>
          </a:p>
        </p:txBody>
      </p:sp>
      <p:sp>
        <p:nvSpPr>
          <p:cNvPr id="12" name="TextBox 11">
            <a:extLst>
              <a:ext uri="{FF2B5EF4-FFF2-40B4-BE49-F238E27FC236}">
                <a16:creationId xmlns:a16="http://schemas.microsoft.com/office/drawing/2014/main" id="{8730F987-95BA-F66C-0EDB-DFC1276FA58F}"/>
              </a:ext>
            </a:extLst>
          </p:cNvPr>
          <p:cNvSpPr txBox="1"/>
          <p:nvPr/>
        </p:nvSpPr>
        <p:spPr>
          <a:xfrm>
            <a:off x="4876800" y="2286000"/>
            <a:ext cx="4191000" cy="769938"/>
          </a:xfrm>
          <a:prstGeom prst="rect">
            <a:avLst/>
          </a:prstGeom>
          <a:noFill/>
        </p:spPr>
        <p:txBody>
          <a:bodyPr>
            <a:spAutoFit/>
          </a:bodyPr>
          <a:lstStyle/>
          <a:p>
            <a:pPr algn="ctr">
              <a:defRPr/>
            </a:pPr>
            <a:r>
              <a:rPr lang="en-US" sz="4400" b="1" dirty="0">
                <a:solidFill>
                  <a:schemeClr val="bg1"/>
                </a:solidFill>
                <a:effectLst>
                  <a:outerShdw blurRad="88900" dist="88900" dir="20700000" sx="103000" sy="103000" algn="ctr" rotWithShape="0">
                    <a:schemeClr val="tx1">
                      <a:alpha val="88000"/>
                    </a:schemeClr>
                  </a:outerShdw>
                </a:effectLst>
                <a:latin typeface="Arial Narrow" pitchFamily="34" charset="0"/>
              </a:rPr>
              <a:t>Intermittently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2000"/>
                                        <p:tgtEl>
                                          <p:spTgt spid="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2">
            <a:extLst>
              <a:ext uri="{FF2B5EF4-FFF2-40B4-BE49-F238E27FC236}">
                <a16:creationId xmlns:a16="http://schemas.microsoft.com/office/drawing/2014/main" id="{94AC4536-2911-4067-9A34-F960BAE4F6CA}"/>
              </a:ext>
            </a:extLst>
          </p:cNvPr>
          <p:cNvSpPr>
            <a:spLocks noGrp="1" noChangeArrowheads="1"/>
          </p:cNvSpPr>
          <p:nvPr>
            <p:ph type="title"/>
          </p:nvPr>
        </p:nvSpPr>
        <p:spPr/>
        <p:txBody>
          <a:bodyPr/>
          <a:lstStyle/>
          <a:p>
            <a:pPr eaLnBrk="1" hangingPunct="1">
              <a:defRPr/>
            </a:pPr>
            <a:r>
              <a:rPr lang="en-US"/>
              <a:t>Adaptability</a:t>
            </a:r>
          </a:p>
        </p:txBody>
      </p:sp>
      <p:sp>
        <p:nvSpPr>
          <p:cNvPr id="72707" name="Rectangle 3">
            <a:extLst>
              <a:ext uri="{FF2B5EF4-FFF2-40B4-BE49-F238E27FC236}">
                <a16:creationId xmlns:a16="http://schemas.microsoft.com/office/drawing/2014/main" id="{D669AAB5-0A2B-32B2-4190-5E9F41B56820}"/>
              </a:ext>
            </a:extLst>
          </p:cNvPr>
          <p:cNvSpPr>
            <a:spLocks noGrp="1" noChangeArrowheads="1"/>
          </p:cNvSpPr>
          <p:nvPr>
            <p:ph idx="1"/>
          </p:nvPr>
        </p:nvSpPr>
        <p:spPr/>
        <p:txBody>
          <a:bodyPr/>
          <a:lstStyle/>
          <a:p>
            <a:pPr marL="0" indent="0" eaLnBrk="1" hangingPunct="1">
              <a:buFontTx/>
              <a:buNone/>
            </a:pPr>
            <a:r>
              <a:rPr altLang="en-US" sz="3600">
                <a:cs typeface="MV Boli" panose="02000500030200090000" pitchFamily="2" charset="0"/>
              </a:rPr>
              <a:t>Highly adaptable people determine what types of behavior are most appropriate in what situations. </a:t>
            </a:r>
          </a:p>
          <a:p>
            <a:pPr marL="0" indent="0" eaLnBrk="1" hangingPunct="1">
              <a:buFontTx/>
              <a:buNone/>
            </a:pPr>
            <a:endParaRPr altLang="en-US" sz="3600">
              <a:cs typeface="MV Boli" panose="02000500030200090000" pitchFamily="2" charset="0"/>
            </a:endParaRPr>
          </a:p>
          <a:p>
            <a:pPr marL="0" indent="0" eaLnBrk="1" hangingPunct="1">
              <a:buFontTx/>
              <a:buNone/>
            </a:pPr>
            <a:r>
              <a:rPr altLang="en-US" sz="3600">
                <a:cs typeface="MV Boli" panose="02000500030200090000" pitchFamily="2" charset="0"/>
              </a:rPr>
              <a:t>Then they behave that way themselves, or make sure someone is acting in a way that gets the job done.</a:t>
            </a:r>
          </a:p>
        </p:txBody>
      </p:sp>
      <p:sp>
        <p:nvSpPr>
          <p:cNvPr id="80898" name="Footer Placeholder 3">
            <a:extLst>
              <a:ext uri="{FF2B5EF4-FFF2-40B4-BE49-F238E27FC236}">
                <a16:creationId xmlns:a16="http://schemas.microsoft.com/office/drawing/2014/main" id="{263F2916-80BC-6153-C5F8-FA2B7193B2B5}"/>
              </a:ext>
            </a:extLst>
          </p:cNvPr>
          <p:cNvSpPr>
            <a:spLocks noGrp="1"/>
          </p:cNvSpPr>
          <p:nvPr>
            <p:ph type="ftr" sz="quarter" idx="11"/>
          </p:nvPr>
        </p:nvSpPr>
        <p:spPr/>
        <p:txBody>
          <a:bodyPr wrap="square" numCol="1" anchorCtr="0" compatLnSpc="1">
            <a:prstTxWarp prst="textNoShape">
              <a:avLst/>
            </a:prstTxWarp>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6A33997D-815B-4F26-A1C2-76BA99218822}" type="slidenum">
              <a:rPr lang="en-US" altLang="en-US" sz="1200" smtClean="0">
                <a:solidFill>
                  <a:srgbClr val="898989"/>
                </a:solidFill>
                <a:cs typeface="Arial" panose="020B0604020202020204" pitchFamily="34" charset="0"/>
              </a:rPr>
              <a:pPr eaLnBrk="1" hangingPunct="1"/>
              <a:t>60</a:t>
            </a:fld>
            <a:r>
              <a:rPr lang="en-US" altLang="en-US" sz="1200">
                <a:solidFill>
                  <a:srgbClr val="898989"/>
                </a:solidFill>
                <a:cs typeface="Arial" panose="020B0604020202020204" pitchFamily="34" charset="0"/>
              </a:rPr>
              <a:t>     © 2003 Alessandra and Associates, Inc.</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2">
            <a:extLst>
              <a:ext uri="{FF2B5EF4-FFF2-40B4-BE49-F238E27FC236}">
                <a16:creationId xmlns:a16="http://schemas.microsoft.com/office/drawing/2014/main" id="{0ADA19CE-B306-6D37-1CB8-098F8A657F7C}"/>
              </a:ext>
            </a:extLst>
          </p:cNvPr>
          <p:cNvSpPr>
            <a:spLocks noGrp="1" noChangeArrowheads="1"/>
          </p:cNvSpPr>
          <p:nvPr>
            <p:ph type="title"/>
          </p:nvPr>
        </p:nvSpPr>
        <p:spPr/>
        <p:txBody>
          <a:bodyPr/>
          <a:lstStyle/>
          <a:p>
            <a:pPr eaLnBrk="1" hangingPunct="1">
              <a:defRPr/>
            </a:pPr>
            <a:r>
              <a:rPr lang="en-US" dirty="0"/>
              <a:t>Natural Cycle of Groups</a:t>
            </a:r>
          </a:p>
        </p:txBody>
      </p:sp>
      <p:sp>
        <p:nvSpPr>
          <p:cNvPr id="73731" name="Rectangle 3">
            <a:extLst>
              <a:ext uri="{FF2B5EF4-FFF2-40B4-BE49-F238E27FC236}">
                <a16:creationId xmlns:a16="http://schemas.microsoft.com/office/drawing/2014/main" id="{53A9959F-9A70-8244-59F8-934215E58C63}"/>
              </a:ext>
            </a:extLst>
          </p:cNvPr>
          <p:cNvSpPr>
            <a:spLocks noGrp="1" noChangeArrowheads="1"/>
          </p:cNvSpPr>
          <p:nvPr>
            <p:ph idx="1"/>
          </p:nvPr>
        </p:nvSpPr>
        <p:spPr>
          <a:xfrm>
            <a:off x="457200" y="2116138"/>
            <a:ext cx="8229600" cy="4010025"/>
          </a:xfrm>
        </p:spPr>
        <p:txBody>
          <a:bodyPr/>
          <a:lstStyle/>
          <a:p>
            <a:pPr marL="609600" indent="-609600" eaLnBrk="1" hangingPunct="1">
              <a:buFontTx/>
              <a:buAutoNum type="arabicPeriod"/>
            </a:pPr>
            <a:r>
              <a:rPr altLang="en-US">
                <a:cs typeface="MV Boli" panose="02000500030200090000" pitchFamily="2" charset="0"/>
              </a:rPr>
              <a:t>Finding Focus</a:t>
            </a:r>
          </a:p>
          <a:p>
            <a:pPr marL="609600" indent="-609600" eaLnBrk="1" hangingPunct="1">
              <a:buFontTx/>
              <a:buAutoNum type="arabicPeriod"/>
            </a:pPr>
            <a:r>
              <a:rPr altLang="en-US">
                <a:cs typeface="MV Boli" panose="02000500030200090000" pitchFamily="2" charset="0"/>
              </a:rPr>
              <a:t>Facing the Realities</a:t>
            </a:r>
          </a:p>
          <a:p>
            <a:pPr marL="609600" indent="-609600" eaLnBrk="1" hangingPunct="1">
              <a:buFontTx/>
              <a:buAutoNum type="arabicPeriod"/>
            </a:pPr>
            <a:r>
              <a:rPr altLang="en-US">
                <a:cs typeface="MV Boli" panose="02000500030200090000" pitchFamily="2" charset="0"/>
              </a:rPr>
              <a:t>Coming Together</a:t>
            </a:r>
          </a:p>
          <a:p>
            <a:pPr marL="609600" indent="-609600" eaLnBrk="1" hangingPunct="1">
              <a:buFontTx/>
              <a:buAutoNum type="arabicPeriod"/>
            </a:pPr>
            <a:r>
              <a:rPr altLang="en-US">
                <a:cs typeface="MV Boli" panose="02000500030200090000" pitchFamily="2" charset="0"/>
              </a:rPr>
              <a:t>Reaching for Stardom</a:t>
            </a:r>
          </a:p>
        </p:txBody>
      </p:sp>
      <p:sp>
        <p:nvSpPr>
          <p:cNvPr id="5" name="Footer Placeholder 3">
            <a:extLst>
              <a:ext uri="{FF2B5EF4-FFF2-40B4-BE49-F238E27FC236}">
                <a16:creationId xmlns:a16="http://schemas.microsoft.com/office/drawing/2014/main" id="{C7D291DE-D193-A340-A7E6-61580B27FAAB}"/>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2">
            <a:extLst>
              <a:ext uri="{FF2B5EF4-FFF2-40B4-BE49-F238E27FC236}">
                <a16:creationId xmlns:a16="http://schemas.microsoft.com/office/drawing/2014/main" id="{384E49B8-5AD7-4FCB-8F01-1CE1F9C0F2C1}"/>
              </a:ext>
            </a:extLst>
          </p:cNvPr>
          <p:cNvSpPr>
            <a:spLocks noGrp="1" noChangeArrowheads="1"/>
          </p:cNvSpPr>
          <p:nvPr>
            <p:ph type="title"/>
          </p:nvPr>
        </p:nvSpPr>
        <p:spPr/>
        <p:txBody>
          <a:bodyPr/>
          <a:lstStyle/>
          <a:p>
            <a:pPr eaLnBrk="1" hangingPunct="1">
              <a:defRPr/>
            </a:pPr>
            <a:r>
              <a:rPr lang="en-US"/>
              <a:t>Finding Focus</a:t>
            </a:r>
          </a:p>
        </p:txBody>
      </p:sp>
      <p:sp>
        <p:nvSpPr>
          <p:cNvPr id="74755" name="Rectangle 3">
            <a:extLst>
              <a:ext uri="{FF2B5EF4-FFF2-40B4-BE49-F238E27FC236}">
                <a16:creationId xmlns:a16="http://schemas.microsoft.com/office/drawing/2014/main" id="{16379B3B-3FC5-1647-51B0-07465581F9A6}"/>
              </a:ext>
            </a:extLst>
          </p:cNvPr>
          <p:cNvSpPr>
            <a:spLocks noGrp="1" noChangeArrowheads="1"/>
          </p:cNvSpPr>
          <p:nvPr>
            <p:ph idx="1"/>
          </p:nvPr>
        </p:nvSpPr>
        <p:spPr/>
        <p:txBody>
          <a:bodyPr/>
          <a:lstStyle/>
          <a:p>
            <a:pPr marL="0" indent="0" eaLnBrk="1" hangingPunct="1">
              <a:buFont typeface="Arial" panose="020B0604020202020204" pitchFamily="34" charset="0"/>
              <a:buNone/>
            </a:pPr>
            <a:r>
              <a:rPr altLang="en-US">
                <a:cs typeface="MV Boli" panose="02000500030200090000" pitchFamily="2" charset="0"/>
              </a:rPr>
              <a:t>Thinkers and Directors are especially helpful during the first phase of the formation of a new group – finding focus.</a:t>
            </a:r>
          </a:p>
        </p:txBody>
      </p:sp>
      <p:sp>
        <p:nvSpPr>
          <p:cNvPr id="82946" name="Footer Placeholder 3">
            <a:extLst>
              <a:ext uri="{FF2B5EF4-FFF2-40B4-BE49-F238E27FC236}">
                <a16:creationId xmlns:a16="http://schemas.microsoft.com/office/drawing/2014/main" id="{742DD1D6-BF76-FBCA-AF20-935617748905}"/>
              </a:ext>
            </a:extLst>
          </p:cNvPr>
          <p:cNvSpPr>
            <a:spLocks noGrp="1"/>
          </p:cNvSpPr>
          <p:nvPr>
            <p:ph type="ftr" sz="quarter" idx="11"/>
          </p:nvPr>
        </p:nvSpPr>
        <p:spPr/>
        <p:txBody>
          <a:bodyPr wrap="square" numCol="1" anchorCtr="0" compatLnSpc="1">
            <a:prstTxWarp prst="textNoShape">
              <a:avLst/>
            </a:prstTxWarp>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BDF5512D-44E2-4657-83F4-C0EFCF1921A4}" type="slidenum">
              <a:rPr lang="en-US" altLang="en-US" sz="1200" smtClean="0">
                <a:solidFill>
                  <a:srgbClr val="898989"/>
                </a:solidFill>
                <a:cs typeface="Arial" panose="020B0604020202020204" pitchFamily="34" charset="0"/>
              </a:rPr>
              <a:pPr eaLnBrk="1" hangingPunct="1"/>
              <a:t>62</a:t>
            </a:fld>
            <a:r>
              <a:rPr lang="en-US" altLang="en-US" sz="1200">
                <a:solidFill>
                  <a:srgbClr val="898989"/>
                </a:solidFill>
                <a:cs typeface="Arial" panose="020B0604020202020204" pitchFamily="34" charset="0"/>
              </a:rPr>
              <a:t>     © 2003 Alessandra and Associates, Inc.</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Rectangle 2">
            <a:extLst>
              <a:ext uri="{FF2B5EF4-FFF2-40B4-BE49-F238E27FC236}">
                <a16:creationId xmlns:a16="http://schemas.microsoft.com/office/drawing/2014/main" id="{95F7DA6E-E74B-FFA3-B58B-0DD311B8C557}"/>
              </a:ext>
            </a:extLst>
          </p:cNvPr>
          <p:cNvSpPr>
            <a:spLocks noGrp="1" noChangeArrowheads="1"/>
          </p:cNvSpPr>
          <p:nvPr>
            <p:ph type="title"/>
          </p:nvPr>
        </p:nvSpPr>
        <p:spPr/>
        <p:txBody>
          <a:bodyPr/>
          <a:lstStyle/>
          <a:p>
            <a:pPr eaLnBrk="1" hangingPunct="1">
              <a:defRPr/>
            </a:pPr>
            <a:r>
              <a:rPr lang="en-US"/>
              <a:t>Finding Focus</a:t>
            </a:r>
          </a:p>
        </p:txBody>
      </p:sp>
      <p:sp>
        <p:nvSpPr>
          <p:cNvPr id="75779" name="Rectangle 3">
            <a:extLst>
              <a:ext uri="{FF2B5EF4-FFF2-40B4-BE49-F238E27FC236}">
                <a16:creationId xmlns:a16="http://schemas.microsoft.com/office/drawing/2014/main" id="{C591129D-8AA7-4D74-27CF-7E9F6789C05F}"/>
              </a:ext>
            </a:extLst>
          </p:cNvPr>
          <p:cNvSpPr>
            <a:spLocks noGrp="1" noChangeArrowheads="1"/>
          </p:cNvSpPr>
          <p:nvPr>
            <p:ph idx="1"/>
          </p:nvPr>
        </p:nvSpPr>
        <p:spPr/>
        <p:txBody>
          <a:bodyPr/>
          <a:lstStyle/>
          <a:p>
            <a:pPr marL="0" indent="0" eaLnBrk="1" hangingPunct="1">
              <a:buFont typeface="Arial" panose="020B0604020202020204" pitchFamily="34" charset="0"/>
              <a:buNone/>
            </a:pPr>
            <a:r>
              <a:rPr altLang="en-US">
                <a:cs typeface="MV Boli" panose="02000500030200090000" pitchFamily="2" charset="0"/>
              </a:rPr>
              <a:t>The more complex the challenges the group faces while it is “finding focus,” the more likely that it will be a </a:t>
            </a:r>
            <a:r>
              <a:rPr altLang="en-US">
                <a:solidFill>
                  <a:srgbClr val="C00000"/>
                </a:solidFill>
                <a:cs typeface="MV Boli" panose="02000500030200090000" pitchFamily="2" charset="0"/>
              </a:rPr>
              <a:t>Thinker</a:t>
            </a:r>
            <a:r>
              <a:rPr altLang="en-US">
                <a:cs typeface="MV Boli" panose="02000500030200090000" pitchFamily="2" charset="0"/>
              </a:rPr>
              <a:t>, or a highly adaptive non-Thinker, who can help get the group off to a sound start.</a:t>
            </a:r>
          </a:p>
        </p:txBody>
      </p:sp>
      <p:sp>
        <p:nvSpPr>
          <p:cNvPr id="5" name="Footer Placeholder 3">
            <a:extLst>
              <a:ext uri="{FF2B5EF4-FFF2-40B4-BE49-F238E27FC236}">
                <a16:creationId xmlns:a16="http://schemas.microsoft.com/office/drawing/2014/main" id="{D97A978F-0CC2-CE11-EFB7-A083FA16C553}"/>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2">
            <a:extLst>
              <a:ext uri="{FF2B5EF4-FFF2-40B4-BE49-F238E27FC236}">
                <a16:creationId xmlns:a16="http://schemas.microsoft.com/office/drawing/2014/main" id="{54320FF3-BD4E-E88D-3FC3-AB2570BA0BC5}"/>
              </a:ext>
            </a:extLst>
          </p:cNvPr>
          <p:cNvSpPr>
            <a:spLocks noGrp="1" noChangeArrowheads="1"/>
          </p:cNvSpPr>
          <p:nvPr>
            <p:ph type="title"/>
          </p:nvPr>
        </p:nvSpPr>
        <p:spPr/>
        <p:txBody>
          <a:bodyPr/>
          <a:lstStyle/>
          <a:p>
            <a:pPr eaLnBrk="1" hangingPunct="1">
              <a:defRPr/>
            </a:pPr>
            <a:r>
              <a:rPr lang="en-US"/>
              <a:t>Finding Focus</a:t>
            </a:r>
          </a:p>
        </p:txBody>
      </p:sp>
      <p:sp>
        <p:nvSpPr>
          <p:cNvPr id="76803" name="Rectangle 3">
            <a:extLst>
              <a:ext uri="{FF2B5EF4-FFF2-40B4-BE49-F238E27FC236}">
                <a16:creationId xmlns:a16="http://schemas.microsoft.com/office/drawing/2014/main" id="{ADD3CF1A-7C4C-52E2-167E-FD1B445620BB}"/>
              </a:ext>
            </a:extLst>
          </p:cNvPr>
          <p:cNvSpPr>
            <a:spLocks noGrp="1" noChangeArrowheads="1"/>
          </p:cNvSpPr>
          <p:nvPr>
            <p:ph idx="1"/>
          </p:nvPr>
        </p:nvSpPr>
        <p:spPr/>
        <p:txBody>
          <a:bodyPr/>
          <a:lstStyle/>
          <a:p>
            <a:pPr marL="0" indent="0" eaLnBrk="1" hangingPunct="1"/>
            <a:r>
              <a:rPr altLang="en-US">
                <a:cs typeface="MV Boli" panose="02000500030200090000" pitchFamily="2" charset="0"/>
              </a:rPr>
              <a:t>The more the group is split over its goals, or the more history of discord among members, the more likely it is that a </a:t>
            </a:r>
            <a:r>
              <a:rPr altLang="en-US">
                <a:solidFill>
                  <a:srgbClr val="C00000"/>
                </a:solidFill>
                <a:cs typeface="MV Boli" panose="02000500030200090000" pitchFamily="2" charset="0"/>
              </a:rPr>
              <a:t>Director</a:t>
            </a:r>
            <a:r>
              <a:rPr altLang="en-US">
                <a:solidFill>
                  <a:srgbClr val="FFFF00"/>
                </a:solidFill>
                <a:cs typeface="MV Boli" panose="02000500030200090000" pitchFamily="2" charset="0"/>
              </a:rPr>
              <a:t> </a:t>
            </a:r>
            <a:r>
              <a:rPr altLang="en-US">
                <a:cs typeface="MV Boli" panose="02000500030200090000" pitchFamily="2" charset="0"/>
              </a:rPr>
              <a:t>will play the key role of finding focus.</a:t>
            </a:r>
          </a:p>
        </p:txBody>
      </p:sp>
      <p:sp>
        <p:nvSpPr>
          <p:cNvPr id="5" name="Footer Placeholder 3">
            <a:extLst>
              <a:ext uri="{FF2B5EF4-FFF2-40B4-BE49-F238E27FC236}">
                <a16:creationId xmlns:a16="http://schemas.microsoft.com/office/drawing/2014/main" id="{F5637DA4-2705-FD4D-D976-554B2BF14982}"/>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Rectangle 2">
            <a:extLst>
              <a:ext uri="{FF2B5EF4-FFF2-40B4-BE49-F238E27FC236}">
                <a16:creationId xmlns:a16="http://schemas.microsoft.com/office/drawing/2014/main" id="{0CC86E60-8074-24E9-C715-22D95000E4A2}"/>
              </a:ext>
            </a:extLst>
          </p:cNvPr>
          <p:cNvSpPr>
            <a:spLocks noGrp="1" noChangeArrowheads="1"/>
          </p:cNvSpPr>
          <p:nvPr>
            <p:ph type="title"/>
          </p:nvPr>
        </p:nvSpPr>
        <p:spPr/>
        <p:txBody>
          <a:bodyPr/>
          <a:lstStyle/>
          <a:p>
            <a:pPr eaLnBrk="1" hangingPunct="1">
              <a:defRPr/>
            </a:pPr>
            <a:r>
              <a:rPr lang="en-US"/>
              <a:t>Facing the Realities</a:t>
            </a:r>
          </a:p>
        </p:txBody>
      </p:sp>
      <p:sp>
        <p:nvSpPr>
          <p:cNvPr id="77827" name="Rectangle 3">
            <a:extLst>
              <a:ext uri="{FF2B5EF4-FFF2-40B4-BE49-F238E27FC236}">
                <a16:creationId xmlns:a16="http://schemas.microsoft.com/office/drawing/2014/main" id="{3099F154-F6E1-974C-3771-596CFE093ACB}"/>
              </a:ext>
            </a:extLst>
          </p:cNvPr>
          <p:cNvSpPr>
            <a:spLocks noGrp="1" noChangeArrowheads="1"/>
          </p:cNvSpPr>
          <p:nvPr>
            <p:ph idx="1"/>
          </p:nvPr>
        </p:nvSpPr>
        <p:spPr/>
        <p:txBody>
          <a:bodyPr/>
          <a:lstStyle/>
          <a:p>
            <a:pPr marL="0" indent="0" eaLnBrk="1" hangingPunct="1">
              <a:lnSpc>
                <a:spcPct val="80000"/>
              </a:lnSpc>
              <a:buFontTx/>
              <a:buNone/>
            </a:pPr>
            <a:r>
              <a:rPr altLang="en-US" sz="3600">
                <a:cs typeface="MV Boli" panose="02000500030200090000" pitchFamily="2" charset="0"/>
              </a:rPr>
              <a:t>Real, external issues must be addressed and internal dynamics of how the team will operate must be worked out. Reality intrudes as the group begins to see the difficulty of its task. </a:t>
            </a:r>
          </a:p>
          <a:p>
            <a:pPr marL="0" indent="0" eaLnBrk="1" hangingPunct="1">
              <a:lnSpc>
                <a:spcPct val="80000"/>
              </a:lnSpc>
              <a:buFontTx/>
              <a:buNone/>
            </a:pPr>
            <a:endParaRPr altLang="en-US" sz="3600">
              <a:cs typeface="MV Boli" panose="02000500030200090000" pitchFamily="2" charset="0"/>
            </a:endParaRPr>
          </a:p>
          <a:p>
            <a:pPr marL="0" indent="0" eaLnBrk="1" hangingPunct="1">
              <a:lnSpc>
                <a:spcPct val="80000"/>
              </a:lnSpc>
              <a:buFontTx/>
              <a:buNone/>
            </a:pPr>
            <a:r>
              <a:rPr altLang="en-US" sz="3600">
                <a:solidFill>
                  <a:srgbClr val="C00000"/>
                </a:solidFill>
                <a:cs typeface="MV Boli" panose="02000500030200090000" pitchFamily="2" charset="0"/>
              </a:rPr>
              <a:t>Socializers</a:t>
            </a:r>
            <a:r>
              <a:rPr altLang="en-US" sz="3600">
                <a:cs typeface="MV Boli" panose="02000500030200090000" pitchFamily="2" charset="0"/>
              </a:rPr>
              <a:t> help send out a strong, clear signal that the group can work together and make things better for all, and that each member is important.</a:t>
            </a:r>
          </a:p>
        </p:txBody>
      </p:sp>
      <p:sp>
        <p:nvSpPr>
          <p:cNvPr id="5" name="Footer Placeholder 3">
            <a:extLst>
              <a:ext uri="{FF2B5EF4-FFF2-40B4-BE49-F238E27FC236}">
                <a16:creationId xmlns:a16="http://schemas.microsoft.com/office/drawing/2014/main" id="{8B6DD890-B49E-2FCD-6747-C2C933A01DD2}"/>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2">
            <a:extLst>
              <a:ext uri="{FF2B5EF4-FFF2-40B4-BE49-F238E27FC236}">
                <a16:creationId xmlns:a16="http://schemas.microsoft.com/office/drawing/2014/main" id="{8EE83E6C-DB9B-371D-D6ED-FED693ABC1C1}"/>
              </a:ext>
            </a:extLst>
          </p:cNvPr>
          <p:cNvSpPr>
            <a:spLocks noGrp="1" noChangeArrowheads="1"/>
          </p:cNvSpPr>
          <p:nvPr>
            <p:ph type="title"/>
          </p:nvPr>
        </p:nvSpPr>
        <p:spPr/>
        <p:txBody>
          <a:bodyPr/>
          <a:lstStyle/>
          <a:p>
            <a:pPr eaLnBrk="1" hangingPunct="1">
              <a:defRPr/>
            </a:pPr>
            <a:r>
              <a:rPr lang="en-US"/>
              <a:t>Facing the Realities</a:t>
            </a:r>
          </a:p>
        </p:txBody>
      </p:sp>
      <p:sp>
        <p:nvSpPr>
          <p:cNvPr id="78851" name="Rectangle 3">
            <a:extLst>
              <a:ext uri="{FF2B5EF4-FFF2-40B4-BE49-F238E27FC236}">
                <a16:creationId xmlns:a16="http://schemas.microsoft.com/office/drawing/2014/main" id="{7AC2B9E6-0594-C1A4-4FF2-8574AAC79C01}"/>
              </a:ext>
            </a:extLst>
          </p:cNvPr>
          <p:cNvSpPr>
            <a:spLocks noGrp="1" noChangeArrowheads="1"/>
          </p:cNvSpPr>
          <p:nvPr>
            <p:ph idx="1"/>
          </p:nvPr>
        </p:nvSpPr>
        <p:spPr>
          <a:xfrm>
            <a:off x="457200" y="2443163"/>
            <a:ext cx="8229600" cy="3683000"/>
          </a:xfrm>
        </p:spPr>
        <p:txBody>
          <a:bodyPr/>
          <a:lstStyle/>
          <a:p>
            <a:pPr marL="0" indent="0" eaLnBrk="1" hangingPunct="1">
              <a:buFont typeface="Arial" panose="020B0604020202020204" pitchFamily="34" charset="0"/>
              <a:buNone/>
            </a:pPr>
            <a:r>
              <a:rPr altLang="en-US">
                <a:cs typeface="MV Boli" panose="02000500030200090000" pitchFamily="2" charset="0"/>
              </a:rPr>
              <a:t>Members of a team must see that who's in charge is less important than who brings what know-how and attitudes to the table.</a:t>
            </a:r>
          </a:p>
        </p:txBody>
      </p:sp>
      <p:sp>
        <p:nvSpPr>
          <p:cNvPr id="5" name="Footer Placeholder 3">
            <a:extLst>
              <a:ext uri="{FF2B5EF4-FFF2-40B4-BE49-F238E27FC236}">
                <a16:creationId xmlns:a16="http://schemas.microsoft.com/office/drawing/2014/main" id="{BA952A39-C812-8B89-96CC-014307F22437}"/>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Rectangle 2">
            <a:extLst>
              <a:ext uri="{FF2B5EF4-FFF2-40B4-BE49-F238E27FC236}">
                <a16:creationId xmlns:a16="http://schemas.microsoft.com/office/drawing/2014/main" id="{068BE5BD-0B42-211A-ECB3-937FCCFA5B5B}"/>
              </a:ext>
            </a:extLst>
          </p:cNvPr>
          <p:cNvSpPr>
            <a:spLocks noGrp="1" noChangeArrowheads="1"/>
          </p:cNvSpPr>
          <p:nvPr>
            <p:ph type="title"/>
          </p:nvPr>
        </p:nvSpPr>
        <p:spPr>
          <a:xfrm>
            <a:off x="1794681" y="0"/>
            <a:ext cx="6926238" cy="1390650"/>
          </a:xfrm>
        </p:spPr>
        <p:txBody>
          <a:bodyPr/>
          <a:lstStyle/>
          <a:p>
            <a:pPr eaLnBrk="1" hangingPunct="1">
              <a:defRPr/>
            </a:pPr>
            <a:r>
              <a:rPr lang="en-US" dirty="0"/>
              <a:t>Coming Together:</a:t>
            </a:r>
            <a:br>
              <a:rPr lang="en-US" dirty="0"/>
            </a:br>
            <a:r>
              <a:rPr lang="en-US" dirty="0"/>
              <a:t>Group Synergy</a:t>
            </a:r>
          </a:p>
        </p:txBody>
      </p:sp>
      <p:sp>
        <p:nvSpPr>
          <p:cNvPr id="79875" name="Rectangle 3">
            <a:extLst>
              <a:ext uri="{FF2B5EF4-FFF2-40B4-BE49-F238E27FC236}">
                <a16:creationId xmlns:a16="http://schemas.microsoft.com/office/drawing/2014/main" id="{BB4A5A35-951A-9169-2255-04614A14C0D9}"/>
              </a:ext>
            </a:extLst>
          </p:cNvPr>
          <p:cNvSpPr>
            <a:spLocks noGrp="1" noChangeArrowheads="1"/>
          </p:cNvSpPr>
          <p:nvPr>
            <p:ph idx="1"/>
          </p:nvPr>
        </p:nvSpPr>
        <p:spPr>
          <a:xfrm>
            <a:off x="190500" y="1600200"/>
            <a:ext cx="8763000" cy="4525963"/>
          </a:xfrm>
        </p:spPr>
        <p:txBody>
          <a:bodyPr/>
          <a:lstStyle/>
          <a:p>
            <a:pPr marL="0" indent="0" eaLnBrk="1" hangingPunct="1">
              <a:lnSpc>
                <a:spcPct val="80000"/>
              </a:lnSpc>
              <a:buFont typeface="Arial" panose="020B0604020202020204" pitchFamily="34" charset="0"/>
              <a:buNone/>
            </a:pPr>
            <a:r>
              <a:rPr altLang="en-US" sz="4000">
                <a:cs typeface="MV Boli" panose="02000500030200090000" pitchFamily="2" charset="0"/>
              </a:rPr>
              <a:t>At this stage, cooperation and collaboration become increasingly apparent. Instead of thinking of “me” the group framework now becomes “we.” </a:t>
            </a:r>
          </a:p>
          <a:p>
            <a:pPr marL="0" indent="0" eaLnBrk="1" hangingPunct="1">
              <a:lnSpc>
                <a:spcPct val="80000"/>
              </a:lnSpc>
              <a:buFont typeface="Arial" panose="020B0604020202020204" pitchFamily="34" charset="0"/>
              <a:buNone/>
            </a:pPr>
            <a:endParaRPr altLang="en-US" sz="4000">
              <a:cs typeface="MV Boli" panose="02000500030200090000" pitchFamily="2" charset="0"/>
            </a:endParaRPr>
          </a:p>
          <a:p>
            <a:pPr marL="0" indent="0" eaLnBrk="1" hangingPunct="1">
              <a:lnSpc>
                <a:spcPct val="80000"/>
              </a:lnSpc>
              <a:buFont typeface="Arial" panose="020B0604020202020204" pitchFamily="34" charset="0"/>
              <a:buNone/>
            </a:pPr>
            <a:r>
              <a:rPr altLang="en-US" sz="4000">
                <a:cs typeface="MV Boli" panose="02000500030200090000" pitchFamily="2" charset="0"/>
              </a:rPr>
              <a:t>Because they accommodate differing views, </a:t>
            </a:r>
            <a:r>
              <a:rPr altLang="en-US" sz="4000">
                <a:solidFill>
                  <a:srgbClr val="C00000"/>
                </a:solidFill>
                <a:cs typeface="MV Boli" panose="02000500030200090000" pitchFamily="2" charset="0"/>
              </a:rPr>
              <a:t>Relaters</a:t>
            </a:r>
            <a:r>
              <a:rPr altLang="en-US" sz="4000">
                <a:cs typeface="MV Boli" panose="02000500030200090000" pitchFamily="2" charset="0"/>
              </a:rPr>
              <a:t>, or highly adaptive team members, help meld individual differences into group synergy.</a:t>
            </a:r>
          </a:p>
        </p:txBody>
      </p:sp>
      <p:sp>
        <p:nvSpPr>
          <p:cNvPr id="5" name="Footer Placeholder 3">
            <a:extLst>
              <a:ext uri="{FF2B5EF4-FFF2-40B4-BE49-F238E27FC236}">
                <a16:creationId xmlns:a16="http://schemas.microsoft.com/office/drawing/2014/main" id="{9F122314-C6C6-9DF1-C16B-57C5A7B4749E}"/>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2">
            <a:extLst>
              <a:ext uri="{FF2B5EF4-FFF2-40B4-BE49-F238E27FC236}">
                <a16:creationId xmlns:a16="http://schemas.microsoft.com/office/drawing/2014/main" id="{69D64F6B-03FB-B7EE-4652-88B0F7FE9E28}"/>
              </a:ext>
            </a:extLst>
          </p:cNvPr>
          <p:cNvSpPr>
            <a:spLocks noGrp="1" noChangeArrowheads="1"/>
          </p:cNvSpPr>
          <p:nvPr>
            <p:ph type="title"/>
          </p:nvPr>
        </p:nvSpPr>
        <p:spPr/>
        <p:txBody>
          <a:bodyPr/>
          <a:lstStyle/>
          <a:p>
            <a:pPr eaLnBrk="1" hangingPunct="1">
              <a:defRPr/>
            </a:pPr>
            <a:r>
              <a:rPr lang="en-US"/>
              <a:t>Reaching for Stardom</a:t>
            </a:r>
          </a:p>
        </p:txBody>
      </p:sp>
      <p:sp>
        <p:nvSpPr>
          <p:cNvPr id="80899" name="Rectangle 3">
            <a:extLst>
              <a:ext uri="{FF2B5EF4-FFF2-40B4-BE49-F238E27FC236}">
                <a16:creationId xmlns:a16="http://schemas.microsoft.com/office/drawing/2014/main" id="{7B681EFC-F137-359C-3DC9-22DEF762C65E}"/>
              </a:ext>
            </a:extLst>
          </p:cNvPr>
          <p:cNvSpPr>
            <a:spLocks noGrp="1" noChangeArrowheads="1"/>
          </p:cNvSpPr>
          <p:nvPr>
            <p:ph idx="1"/>
          </p:nvPr>
        </p:nvSpPr>
        <p:spPr>
          <a:xfrm>
            <a:off x="190500" y="1600200"/>
            <a:ext cx="8763000" cy="5257800"/>
          </a:xfrm>
        </p:spPr>
        <p:txBody>
          <a:bodyPr/>
          <a:lstStyle/>
          <a:p>
            <a:pPr marL="0" indent="0" eaLnBrk="1" hangingPunct="1">
              <a:lnSpc>
                <a:spcPct val="90000"/>
              </a:lnSpc>
              <a:buFont typeface="Arial" panose="020B0604020202020204" pitchFamily="34" charset="0"/>
              <a:buNone/>
            </a:pPr>
            <a:r>
              <a:rPr altLang="en-US" sz="3600">
                <a:cs typeface="MV Boli" panose="02000500030200090000" pitchFamily="2" charset="0"/>
              </a:rPr>
              <a:t>In this final “peak performing” stage, the team is performing at its best and highest use – as a whole, not just as a collection of individuals. </a:t>
            </a:r>
          </a:p>
          <a:p>
            <a:pPr marL="0" indent="0" eaLnBrk="1" hangingPunct="1">
              <a:lnSpc>
                <a:spcPct val="90000"/>
              </a:lnSpc>
              <a:buFont typeface="Arial" panose="020B0604020202020204" pitchFamily="34" charset="0"/>
              <a:buNone/>
            </a:pPr>
            <a:endParaRPr altLang="en-US" sz="3600">
              <a:cs typeface="MV Boli" panose="02000500030200090000" pitchFamily="2" charset="0"/>
            </a:endParaRPr>
          </a:p>
          <a:p>
            <a:pPr marL="0" indent="0" eaLnBrk="1" hangingPunct="1">
              <a:lnSpc>
                <a:spcPct val="90000"/>
              </a:lnSpc>
              <a:buFont typeface="Arial" panose="020B0604020202020204" pitchFamily="34" charset="0"/>
              <a:buNone/>
            </a:pPr>
            <a:r>
              <a:rPr altLang="en-US" sz="3600">
                <a:cs typeface="MV Boli" panose="02000500030200090000" pitchFamily="2" charset="0"/>
              </a:rPr>
              <a:t>At this stage, a controlling style is not needed. Differences among members become a source of strength, not dispute. The group continually produces quality and quantity output and is effectively self-managing.</a:t>
            </a:r>
          </a:p>
          <a:p>
            <a:pPr marL="0" indent="0" eaLnBrk="1" hangingPunct="1">
              <a:lnSpc>
                <a:spcPct val="90000"/>
              </a:lnSpc>
            </a:pPr>
            <a:endParaRPr altLang="en-US" sz="2800">
              <a:cs typeface="MV Boli" panose="02000500030200090000" pitchFamily="2" charset="0"/>
            </a:endParaRPr>
          </a:p>
          <a:p>
            <a:pPr marL="0" indent="0" eaLnBrk="1" hangingPunct="1">
              <a:lnSpc>
                <a:spcPct val="90000"/>
              </a:lnSpc>
            </a:pPr>
            <a:endParaRPr altLang="en-US" sz="2800">
              <a:cs typeface="MV Boli" panose="02000500030200090000" pitchFamily="2" charset="0"/>
            </a:endParaRPr>
          </a:p>
        </p:txBody>
      </p:sp>
      <p:sp>
        <p:nvSpPr>
          <p:cNvPr id="5" name="Footer Placeholder 3">
            <a:extLst>
              <a:ext uri="{FF2B5EF4-FFF2-40B4-BE49-F238E27FC236}">
                <a16:creationId xmlns:a16="http://schemas.microsoft.com/office/drawing/2014/main" id="{480C6377-96BF-0B85-B3F0-6FDD9442E5C9}"/>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Rectangle 2">
            <a:extLst>
              <a:ext uri="{FF2B5EF4-FFF2-40B4-BE49-F238E27FC236}">
                <a16:creationId xmlns:a16="http://schemas.microsoft.com/office/drawing/2014/main" id="{893C5ED3-FFE1-96B9-C889-04FB7F4C972D}"/>
              </a:ext>
            </a:extLst>
          </p:cNvPr>
          <p:cNvSpPr>
            <a:spLocks noGrp="1" noChangeArrowheads="1"/>
          </p:cNvSpPr>
          <p:nvPr>
            <p:ph type="title"/>
          </p:nvPr>
        </p:nvSpPr>
        <p:spPr/>
        <p:txBody>
          <a:bodyPr/>
          <a:lstStyle/>
          <a:p>
            <a:pPr eaLnBrk="1" hangingPunct="1">
              <a:defRPr/>
            </a:pPr>
            <a:r>
              <a:rPr lang="en-US"/>
              <a:t>Effective Teams</a:t>
            </a:r>
          </a:p>
        </p:txBody>
      </p:sp>
      <p:sp>
        <p:nvSpPr>
          <p:cNvPr id="81923" name="Rectangle 3">
            <a:extLst>
              <a:ext uri="{FF2B5EF4-FFF2-40B4-BE49-F238E27FC236}">
                <a16:creationId xmlns:a16="http://schemas.microsoft.com/office/drawing/2014/main" id="{132AC143-EF07-47C7-184B-B2C894759DFE}"/>
              </a:ext>
            </a:extLst>
          </p:cNvPr>
          <p:cNvSpPr>
            <a:spLocks noGrp="1" noChangeArrowheads="1"/>
          </p:cNvSpPr>
          <p:nvPr>
            <p:ph idx="1"/>
          </p:nvPr>
        </p:nvSpPr>
        <p:spPr>
          <a:xfrm>
            <a:off x="457200" y="1774825"/>
            <a:ext cx="8229600" cy="4351338"/>
          </a:xfrm>
        </p:spPr>
        <p:txBody>
          <a:bodyPr/>
          <a:lstStyle/>
          <a:p>
            <a:pPr marL="0" indent="0" eaLnBrk="1" hangingPunct="1">
              <a:lnSpc>
                <a:spcPct val="90000"/>
              </a:lnSpc>
              <a:buFontTx/>
              <a:buNone/>
            </a:pPr>
            <a:r>
              <a:rPr altLang="en-US" sz="4000">
                <a:cs typeface="MV Boli" panose="02000500030200090000" pitchFamily="2" charset="0"/>
              </a:rPr>
              <a:t>Love 'em or hate 'em, work groups are here to stay. </a:t>
            </a:r>
          </a:p>
          <a:p>
            <a:pPr marL="0" indent="0" eaLnBrk="1" hangingPunct="1">
              <a:lnSpc>
                <a:spcPct val="90000"/>
              </a:lnSpc>
              <a:buFontTx/>
              <a:buNone/>
            </a:pPr>
            <a:endParaRPr altLang="en-US" sz="4000">
              <a:cs typeface="MV Boli" panose="02000500030200090000" pitchFamily="2" charset="0"/>
            </a:endParaRPr>
          </a:p>
          <a:p>
            <a:pPr marL="0" indent="0" eaLnBrk="1" hangingPunct="1">
              <a:lnSpc>
                <a:spcPct val="90000"/>
              </a:lnSpc>
              <a:buFontTx/>
              <a:buNone/>
            </a:pPr>
            <a:r>
              <a:rPr altLang="en-US" sz="4000">
                <a:cs typeface="MV Boli" panose="02000500030200090000" pitchFamily="2" charset="0"/>
              </a:rPr>
              <a:t>Only a team that fully understands and savors its members' styles is likely to be genuinely productive.</a:t>
            </a:r>
          </a:p>
          <a:p>
            <a:pPr marL="0" indent="0" eaLnBrk="1" hangingPunct="1">
              <a:lnSpc>
                <a:spcPct val="90000"/>
              </a:lnSpc>
              <a:buFontTx/>
              <a:buNone/>
            </a:pPr>
            <a:endParaRPr altLang="en-US" sz="2800">
              <a:cs typeface="MV Boli" panose="02000500030200090000" pitchFamily="2" charset="0"/>
            </a:endParaRPr>
          </a:p>
        </p:txBody>
      </p:sp>
      <p:sp>
        <p:nvSpPr>
          <p:cNvPr id="5" name="Footer Placeholder 3">
            <a:extLst>
              <a:ext uri="{FF2B5EF4-FFF2-40B4-BE49-F238E27FC236}">
                <a16:creationId xmlns:a16="http://schemas.microsoft.com/office/drawing/2014/main" id="{B49034F6-89A7-FBE1-BFD2-790100E8E41B}"/>
              </a:ext>
            </a:extLst>
          </p:cNvPr>
          <p:cNvSpPr>
            <a:spLocks noGrp="1"/>
          </p:cNvSpPr>
          <p:nvPr>
            <p:ph type="ftr" sz="quarter" idx="11"/>
          </p:nvPr>
        </p:nvSpPr>
        <p:spPr>
          <a:xfrm>
            <a:off x="0" y="6567488"/>
            <a:ext cx="9144000" cy="200025"/>
          </a:xfrm>
        </p:spPr>
        <p:txBody>
          <a:bodyPr/>
          <a:lstStyle/>
          <a:p>
            <a:pPr>
              <a:defRPr/>
            </a:pPr>
            <a:r>
              <a:rPr lang="en-US" dirty="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C63656A-FA77-8EFF-2332-446D9C07CF49}"/>
              </a:ext>
            </a:extLst>
          </p:cNvPr>
          <p:cNvSpPr>
            <a:spLocks noGrp="1"/>
          </p:cNvSpPr>
          <p:nvPr>
            <p:ph type="title"/>
          </p:nvPr>
        </p:nvSpPr>
        <p:spPr/>
        <p:txBody>
          <a:bodyPr>
            <a:normAutofit/>
          </a:bodyPr>
          <a:lstStyle/>
          <a:p>
            <a:pPr eaLnBrk="1" fontAlgn="auto" hangingPunct="1">
              <a:spcAft>
                <a:spcPts val="0"/>
              </a:spcAft>
              <a:defRPr/>
            </a:pPr>
            <a:r>
              <a:rPr lang="en-US" sz="5400" dirty="0"/>
              <a:t>Irritations…</a:t>
            </a:r>
          </a:p>
        </p:txBody>
      </p:sp>
      <p:sp>
        <p:nvSpPr>
          <p:cNvPr id="9" name="TextBox 8">
            <a:extLst>
              <a:ext uri="{FF2B5EF4-FFF2-40B4-BE49-F238E27FC236}">
                <a16:creationId xmlns:a16="http://schemas.microsoft.com/office/drawing/2014/main" id="{215B2FF9-E499-12FF-6E6E-0FBA09AA04C6}"/>
              </a:ext>
            </a:extLst>
          </p:cNvPr>
          <p:cNvSpPr txBox="1"/>
          <p:nvPr/>
        </p:nvSpPr>
        <p:spPr>
          <a:xfrm>
            <a:off x="249238" y="2000250"/>
            <a:ext cx="3941762" cy="1447800"/>
          </a:xfrm>
          <a:prstGeom prst="rect">
            <a:avLst/>
          </a:prstGeom>
          <a:noFill/>
        </p:spPr>
        <p:txBody>
          <a:bodyPr>
            <a:spAutoFit/>
          </a:bodyPr>
          <a:lstStyle/>
          <a:p>
            <a:pPr>
              <a:buFont typeface="Arial" pitchFamily="34" charset="0"/>
              <a:buChar char="•"/>
              <a:defRPr/>
            </a:pPr>
            <a:r>
              <a:rPr lang="en-US" sz="4400" b="1" dirty="0">
                <a:solidFill>
                  <a:schemeClr val="bg1"/>
                </a:solidFill>
                <a:effectLst>
                  <a:outerShdw blurRad="88900" dist="88900" dir="12600000" sx="104000" sy="104000" algn="ctr" rotWithShape="0">
                    <a:schemeClr val="tx1">
                      <a:alpha val="88000"/>
                    </a:schemeClr>
                  </a:outerShdw>
                </a:effectLst>
                <a:latin typeface="Arial Narrow" pitchFamily="34" charset="0"/>
              </a:rPr>
              <a:t> Insensitivity</a:t>
            </a:r>
          </a:p>
          <a:p>
            <a:pPr>
              <a:buFont typeface="Arial" pitchFamily="34" charset="0"/>
              <a:buChar char="•"/>
              <a:defRPr/>
            </a:pPr>
            <a:r>
              <a:rPr lang="en-US" sz="4400" b="1" dirty="0">
                <a:solidFill>
                  <a:schemeClr val="bg1"/>
                </a:solidFill>
                <a:effectLst>
                  <a:outerShdw blurRad="88900" dist="88900" dir="12600000" sx="104000" sy="104000" algn="ctr" rotWithShape="0">
                    <a:schemeClr val="tx1">
                      <a:alpha val="88000"/>
                    </a:schemeClr>
                  </a:outerShdw>
                </a:effectLst>
                <a:latin typeface="Arial Narrow" pitchFamily="34" charset="0"/>
              </a:rPr>
              <a:t> Impatience</a:t>
            </a:r>
          </a:p>
        </p:txBody>
      </p:sp>
      <p:sp>
        <p:nvSpPr>
          <p:cNvPr id="10" name="TextBox 9">
            <a:extLst>
              <a:ext uri="{FF2B5EF4-FFF2-40B4-BE49-F238E27FC236}">
                <a16:creationId xmlns:a16="http://schemas.microsoft.com/office/drawing/2014/main" id="{4509495A-B661-32CC-282B-DD90A8EF33A7}"/>
              </a:ext>
            </a:extLst>
          </p:cNvPr>
          <p:cNvSpPr txBox="1"/>
          <p:nvPr/>
        </p:nvSpPr>
        <p:spPr>
          <a:xfrm>
            <a:off x="4962525" y="4602163"/>
            <a:ext cx="3956050" cy="1446212"/>
          </a:xfrm>
          <a:prstGeom prst="rect">
            <a:avLst/>
          </a:prstGeom>
          <a:noFill/>
        </p:spPr>
        <p:txBody>
          <a:bodyPr>
            <a:spAutoFit/>
          </a:bodyPr>
          <a:lstStyle/>
          <a:p>
            <a:pPr>
              <a:buFont typeface="Arial" pitchFamily="34" charset="0"/>
              <a:buChar char="•"/>
              <a:defRPr/>
            </a:pPr>
            <a:r>
              <a:rPr lang="en-US" sz="4400" b="1" dirty="0">
                <a:solidFill>
                  <a:schemeClr val="bg1"/>
                </a:solidFill>
                <a:effectLst>
                  <a:outerShdw blurRad="88900" dist="88900" dir="2400000" sx="104000" sy="104000" algn="ctr" rotWithShape="0">
                    <a:schemeClr val="tx1">
                      <a:alpha val="88000"/>
                    </a:schemeClr>
                  </a:outerShdw>
                </a:effectLst>
                <a:latin typeface="Arial Narrow" pitchFamily="34" charset="0"/>
              </a:rPr>
              <a:t> Inefficiency</a:t>
            </a:r>
          </a:p>
          <a:p>
            <a:pPr>
              <a:buFont typeface="Arial" pitchFamily="34" charset="0"/>
              <a:buChar char="•"/>
              <a:defRPr/>
            </a:pPr>
            <a:r>
              <a:rPr lang="en-US" sz="4400" b="1" dirty="0">
                <a:solidFill>
                  <a:schemeClr val="bg1"/>
                </a:solidFill>
                <a:effectLst>
                  <a:outerShdw blurRad="88900" dist="88900" dir="2400000" sx="104000" sy="104000" algn="ctr" rotWithShape="0">
                    <a:schemeClr val="tx1">
                      <a:alpha val="88000"/>
                    </a:schemeClr>
                  </a:outerShdw>
                </a:effectLst>
                <a:latin typeface="Arial Narrow" pitchFamily="34" charset="0"/>
              </a:rPr>
              <a:t> Indecision</a:t>
            </a:r>
          </a:p>
        </p:txBody>
      </p:sp>
      <p:sp>
        <p:nvSpPr>
          <p:cNvPr id="11" name="TextBox 10">
            <a:extLst>
              <a:ext uri="{FF2B5EF4-FFF2-40B4-BE49-F238E27FC236}">
                <a16:creationId xmlns:a16="http://schemas.microsoft.com/office/drawing/2014/main" id="{B8749F34-6BA7-487A-DDA4-C5B2FB96031A}"/>
              </a:ext>
            </a:extLst>
          </p:cNvPr>
          <p:cNvSpPr txBox="1"/>
          <p:nvPr/>
        </p:nvSpPr>
        <p:spPr>
          <a:xfrm>
            <a:off x="26988" y="4583113"/>
            <a:ext cx="4473575" cy="1446212"/>
          </a:xfrm>
          <a:prstGeom prst="rect">
            <a:avLst/>
          </a:prstGeom>
          <a:noFill/>
        </p:spPr>
        <p:txBody>
          <a:bodyPr>
            <a:spAutoFit/>
          </a:bodyPr>
          <a:lstStyle/>
          <a:p>
            <a:pPr>
              <a:buFont typeface="Arial" pitchFamily="34" charset="0"/>
              <a:buChar char="•"/>
              <a:defRPr/>
            </a:pPr>
            <a:r>
              <a:rPr lang="en-US" sz="4400" b="1" dirty="0">
                <a:solidFill>
                  <a:schemeClr val="bg1"/>
                </a:solidFill>
                <a:effectLst>
                  <a:outerShdw blurRad="88900" dist="88900" dir="9000000" sx="103000" sy="103000" algn="ctr" rotWithShape="0">
                    <a:schemeClr val="tx1">
                      <a:alpha val="88000"/>
                    </a:schemeClr>
                  </a:outerShdw>
                </a:effectLst>
                <a:latin typeface="Arial Narrow" pitchFamily="34" charset="0"/>
              </a:rPr>
              <a:t> Disorganization</a:t>
            </a:r>
          </a:p>
          <a:p>
            <a:pPr>
              <a:buFont typeface="Arial" pitchFamily="34" charset="0"/>
              <a:buChar char="•"/>
              <a:defRPr/>
            </a:pPr>
            <a:r>
              <a:rPr lang="en-US" sz="4400" b="1" dirty="0">
                <a:solidFill>
                  <a:schemeClr val="bg1"/>
                </a:solidFill>
                <a:effectLst>
                  <a:outerShdw blurRad="88900" dist="88900" dir="9000000" sx="103000" sy="103000" algn="ctr" rotWithShape="0">
                    <a:schemeClr val="tx1">
                      <a:alpha val="88000"/>
                    </a:schemeClr>
                  </a:outerShdw>
                </a:effectLst>
                <a:latin typeface="Arial Narrow" pitchFamily="34" charset="0"/>
              </a:rPr>
              <a:t> Unpredictability</a:t>
            </a:r>
          </a:p>
        </p:txBody>
      </p:sp>
      <p:sp>
        <p:nvSpPr>
          <p:cNvPr id="12" name="TextBox 11">
            <a:extLst>
              <a:ext uri="{FF2B5EF4-FFF2-40B4-BE49-F238E27FC236}">
                <a16:creationId xmlns:a16="http://schemas.microsoft.com/office/drawing/2014/main" id="{72CCEFA5-27B2-FA4F-3E87-C7FB97C47BDA}"/>
              </a:ext>
            </a:extLst>
          </p:cNvPr>
          <p:cNvSpPr txBox="1"/>
          <p:nvPr/>
        </p:nvSpPr>
        <p:spPr>
          <a:xfrm>
            <a:off x="4876800" y="2000250"/>
            <a:ext cx="4191000" cy="1447800"/>
          </a:xfrm>
          <a:prstGeom prst="rect">
            <a:avLst/>
          </a:prstGeom>
          <a:noFill/>
        </p:spPr>
        <p:txBody>
          <a:bodyPr>
            <a:spAutoFit/>
          </a:bodyPr>
          <a:lstStyle/>
          <a:p>
            <a:pPr>
              <a:buFont typeface="Arial" pitchFamily="34" charset="0"/>
              <a:buChar char="•"/>
              <a:defRPr/>
            </a:pPr>
            <a:r>
              <a:rPr lang="en-US" sz="4400" b="1" dirty="0">
                <a:solidFill>
                  <a:schemeClr val="bg1"/>
                </a:solidFill>
                <a:effectLst>
                  <a:outerShdw blurRad="88900" dist="88900" dir="20700000" sx="103000" sy="103000" algn="ctr" rotWithShape="0">
                    <a:schemeClr val="tx1">
                      <a:alpha val="88000"/>
                    </a:schemeClr>
                  </a:outerShdw>
                </a:effectLst>
                <a:latin typeface="Arial Narrow" pitchFamily="34" charset="0"/>
              </a:rPr>
              <a:t> Routine</a:t>
            </a:r>
          </a:p>
          <a:p>
            <a:pPr>
              <a:buFont typeface="Arial" pitchFamily="34" charset="0"/>
              <a:buChar char="•"/>
              <a:defRPr/>
            </a:pPr>
            <a:r>
              <a:rPr lang="en-US" sz="4400" b="1" dirty="0">
                <a:solidFill>
                  <a:schemeClr val="bg1"/>
                </a:solidFill>
                <a:effectLst>
                  <a:outerShdw blurRad="88900" dist="88900" dir="20700000" sx="103000" sy="103000" algn="ctr" rotWithShape="0">
                    <a:schemeClr val="tx1">
                      <a:alpha val="88000"/>
                    </a:schemeClr>
                  </a:outerShdw>
                </a:effectLst>
                <a:latin typeface="Arial Narrow" pitchFamily="34" charset="0"/>
              </a:rPr>
              <a:t> Perfectionism</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2000"/>
                                        <p:tgtEl>
                                          <p:spTgt spid="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9" name="Rectangle 2">
            <a:extLst>
              <a:ext uri="{FF2B5EF4-FFF2-40B4-BE49-F238E27FC236}">
                <a16:creationId xmlns:a16="http://schemas.microsoft.com/office/drawing/2014/main" id="{DFC5FA8E-0056-A0D8-561C-4C5DC30A6FA3}"/>
              </a:ext>
            </a:extLst>
          </p:cNvPr>
          <p:cNvSpPr>
            <a:spLocks noGrp="1" noChangeArrowheads="1"/>
          </p:cNvSpPr>
          <p:nvPr>
            <p:ph type="title"/>
          </p:nvPr>
        </p:nvSpPr>
        <p:spPr/>
        <p:txBody>
          <a:bodyPr/>
          <a:lstStyle/>
          <a:p>
            <a:pPr eaLnBrk="1" hangingPunct="1">
              <a:defRPr/>
            </a:pPr>
            <a:r>
              <a:rPr lang="en-US"/>
              <a:t>Effective Teams</a:t>
            </a:r>
          </a:p>
        </p:txBody>
      </p:sp>
      <p:sp>
        <p:nvSpPr>
          <p:cNvPr id="82947" name="Rectangle 3">
            <a:extLst>
              <a:ext uri="{FF2B5EF4-FFF2-40B4-BE49-F238E27FC236}">
                <a16:creationId xmlns:a16="http://schemas.microsoft.com/office/drawing/2014/main" id="{02D5C9F5-E2C2-197A-5EDA-A8814BB2BDC1}"/>
              </a:ext>
            </a:extLst>
          </p:cNvPr>
          <p:cNvSpPr>
            <a:spLocks noGrp="1" noChangeArrowheads="1"/>
          </p:cNvSpPr>
          <p:nvPr>
            <p:ph idx="1"/>
          </p:nvPr>
        </p:nvSpPr>
        <p:spPr/>
        <p:txBody>
          <a:bodyPr/>
          <a:lstStyle/>
          <a:p>
            <a:pPr marL="0" indent="0" eaLnBrk="1" hangingPunct="1">
              <a:lnSpc>
                <a:spcPct val="90000"/>
              </a:lnSpc>
              <a:buFontTx/>
              <a:buNone/>
            </a:pPr>
            <a:r>
              <a:rPr altLang="en-US" sz="2800">
                <a:cs typeface="MV Boli" panose="02000500030200090000" pitchFamily="2" charset="0"/>
              </a:rPr>
              <a:t>Too many teams match the wrong people with the wrong job. But if the teams are assigned tasks that fit their particular styles, and if members practice adaptability, the advantages of stylistic diversity can quickly outweigh the group's liabilities.</a:t>
            </a:r>
          </a:p>
        </p:txBody>
      </p:sp>
      <p:sp>
        <p:nvSpPr>
          <p:cNvPr id="91138" name="Footer Placeholder 3">
            <a:extLst>
              <a:ext uri="{FF2B5EF4-FFF2-40B4-BE49-F238E27FC236}">
                <a16:creationId xmlns:a16="http://schemas.microsoft.com/office/drawing/2014/main" id="{713F5AA7-F73A-8AEB-E367-45B0F05C305C}"/>
              </a:ext>
            </a:extLst>
          </p:cNvPr>
          <p:cNvSpPr>
            <a:spLocks noGrp="1"/>
          </p:cNvSpPr>
          <p:nvPr>
            <p:ph type="ftr" sz="quarter" idx="11"/>
          </p:nvPr>
        </p:nvSpPr>
        <p:spPr/>
        <p:txBody>
          <a:bodyPr wrap="square" numCol="1" anchorCtr="0" compatLnSpc="1">
            <a:prstTxWarp prst="textNoShape">
              <a:avLst/>
            </a:prstTxWarp>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4FE5F300-5523-4B0B-9ED2-27ADADDA4D27}" type="slidenum">
              <a:rPr lang="en-US" altLang="en-US" sz="1200" smtClean="0">
                <a:solidFill>
                  <a:srgbClr val="898989"/>
                </a:solidFill>
                <a:cs typeface="Arial" panose="020B0604020202020204" pitchFamily="34" charset="0"/>
              </a:rPr>
              <a:pPr eaLnBrk="1" hangingPunct="1"/>
              <a:t>70</a:t>
            </a:fld>
            <a:r>
              <a:rPr lang="en-US" altLang="en-US" sz="1200">
                <a:solidFill>
                  <a:srgbClr val="898989"/>
                </a:solidFill>
                <a:cs typeface="Arial" panose="020B0604020202020204" pitchFamily="34" charset="0"/>
              </a:rPr>
              <a:t>     © 2003 Alessandra and Associates, Inc.</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2">
            <a:extLst>
              <a:ext uri="{FF2B5EF4-FFF2-40B4-BE49-F238E27FC236}">
                <a16:creationId xmlns:a16="http://schemas.microsoft.com/office/drawing/2014/main" id="{30F0A070-00EE-04FA-9DF6-6436A0CC3B52}"/>
              </a:ext>
            </a:extLst>
          </p:cNvPr>
          <p:cNvSpPr>
            <a:spLocks noGrp="1" noChangeArrowheads="1"/>
          </p:cNvSpPr>
          <p:nvPr>
            <p:ph type="title"/>
          </p:nvPr>
        </p:nvSpPr>
        <p:spPr/>
        <p:txBody>
          <a:bodyPr/>
          <a:lstStyle/>
          <a:p>
            <a:pPr eaLnBrk="1" hangingPunct="1">
              <a:defRPr/>
            </a:pPr>
            <a:r>
              <a:rPr lang="en-US"/>
              <a:t>Effective Teams</a:t>
            </a:r>
          </a:p>
        </p:txBody>
      </p:sp>
      <p:sp>
        <p:nvSpPr>
          <p:cNvPr id="83971" name="Rectangle 3">
            <a:extLst>
              <a:ext uri="{FF2B5EF4-FFF2-40B4-BE49-F238E27FC236}">
                <a16:creationId xmlns:a16="http://schemas.microsoft.com/office/drawing/2014/main" id="{F61CB267-0280-5440-1E39-CDFE5BE1F370}"/>
              </a:ext>
            </a:extLst>
          </p:cNvPr>
          <p:cNvSpPr>
            <a:spLocks noGrp="1" noChangeArrowheads="1"/>
          </p:cNvSpPr>
          <p:nvPr>
            <p:ph idx="1"/>
          </p:nvPr>
        </p:nvSpPr>
        <p:spPr/>
        <p:txBody>
          <a:bodyPr/>
          <a:lstStyle/>
          <a:p>
            <a:pPr marL="0" indent="0" eaLnBrk="1" hangingPunct="1">
              <a:lnSpc>
                <a:spcPct val="90000"/>
              </a:lnSpc>
              <a:buFontTx/>
              <a:buNone/>
            </a:pPr>
            <a:r>
              <a:rPr altLang="en-US">
                <a:cs typeface="MV Boli" panose="02000500030200090000" pitchFamily="2" charset="0"/>
              </a:rPr>
              <a:t>When using The Platinum Rule, the burden of communication rests with the communicator. </a:t>
            </a:r>
          </a:p>
          <a:p>
            <a:pPr marL="0" indent="0" eaLnBrk="1" hangingPunct="1">
              <a:lnSpc>
                <a:spcPct val="90000"/>
              </a:lnSpc>
              <a:buFontTx/>
              <a:buNone/>
            </a:pPr>
            <a:endParaRPr altLang="en-US">
              <a:cs typeface="MV Boli" panose="02000500030200090000" pitchFamily="2" charset="0"/>
            </a:endParaRPr>
          </a:p>
          <a:p>
            <a:pPr marL="0" indent="0" eaLnBrk="1" hangingPunct="1">
              <a:lnSpc>
                <a:spcPct val="90000"/>
              </a:lnSpc>
              <a:buFontTx/>
              <a:buNone/>
            </a:pPr>
            <a:r>
              <a:rPr altLang="en-US">
                <a:cs typeface="MV Boli" panose="02000500030200090000" pitchFamily="2" charset="0"/>
              </a:rPr>
              <a:t>Group members must try to address the other person's wants and needs and remain nonjudgmental.</a:t>
            </a:r>
          </a:p>
        </p:txBody>
      </p:sp>
      <p:sp>
        <p:nvSpPr>
          <p:cNvPr id="5" name="Footer Placeholder 3">
            <a:extLst>
              <a:ext uri="{FF2B5EF4-FFF2-40B4-BE49-F238E27FC236}">
                <a16:creationId xmlns:a16="http://schemas.microsoft.com/office/drawing/2014/main" id="{FAD2CE70-227C-B6CA-1396-C20382ABCEC6}"/>
              </a:ext>
            </a:extLst>
          </p:cNvPr>
          <p:cNvSpPr txBox="1">
            <a:spLocks/>
          </p:cNvSpPr>
          <p:nvPr/>
        </p:nvSpPr>
        <p:spPr>
          <a:xfrm>
            <a:off x="0" y="6567488"/>
            <a:ext cx="9144000" cy="200025"/>
          </a:xfrm>
          <a:prstGeom prst="rect">
            <a:avLst/>
          </a:prstGeom>
          <a:noFill/>
        </p:spPr>
        <p:txBody>
          <a:bodyPr anchor="ctr"/>
          <a:lstStyle/>
          <a:p>
            <a:pPr algn="ctr">
              <a:defRPr/>
            </a:pPr>
            <a:r>
              <a:rPr lang="en-US" sz="1200" dirty="0">
                <a:solidFill>
                  <a:schemeClr val="tx1">
                    <a:tint val="75000"/>
                  </a:schemeClr>
                </a:solidFill>
                <a:latin typeface="Arial" charset="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2">
            <a:extLst>
              <a:ext uri="{FF2B5EF4-FFF2-40B4-BE49-F238E27FC236}">
                <a16:creationId xmlns:a16="http://schemas.microsoft.com/office/drawing/2014/main" id="{7ECAB3E2-C4EC-2DC9-B951-990872140078}"/>
              </a:ext>
            </a:extLst>
          </p:cNvPr>
          <p:cNvSpPr>
            <a:spLocks noGrp="1" noChangeArrowheads="1"/>
          </p:cNvSpPr>
          <p:nvPr>
            <p:ph type="title"/>
          </p:nvPr>
        </p:nvSpPr>
        <p:spPr/>
        <p:txBody>
          <a:bodyPr/>
          <a:lstStyle/>
          <a:p>
            <a:pPr eaLnBrk="1" hangingPunct="1">
              <a:defRPr/>
            </a:pPr>
            <a:r>
              <a:rPr lang="en-US" dirty="0"/>
              <a:t>Effective Teams</a:t>
            </a:r>
          </a:p>
        </p:txBody>
      </p:sp>
      <p:sp>
        <p:nvSpPr>
          <p:cNvPr id="84995" name="Rectangle 3">
            <a:extLst>
              <a:ext uri="{FF2B5EF4-FFF2-40B4-BE49-F238E27FC236}">
                <a16:creationId xmlns:a16="http://schemas.microsoft.com/office/drawing/2014/main" id="{27AA9D7B-31A6-8CB0-B331-1702073DA3FB}"/>
              </a:ext>
            </a:extLst>
          </p:cNvPr>
          <p:cNvSpPr>
            <a:spLocks noGrp="1" noChangeArrowheads="1"/>
          </p:cNvSpPr>
          <p:nvPr>
            <p:ph idx="1"/>
          </p:nvPr>
        </p:nvSpPr>
        <p:spPr/>
        <p:txBody>
          <a:bodyPr/>
          <a:lstStyle/>
          <a:p>
            <a:pPr marL="0" indent="0" eaLnBrk="1" hangingPunct="1">
              <a:buFont typeface="Arial" panose="020B0604020202020204" pitchFamily="34" charset="0"/>
              <a:buNone/>
            </a:pPr>
            <a:r>
              <a:rPr altLang="en-US">
                <a:cs typeface="MV Boli" panose="02000500030200090000" pitchFamily="2" charset="0"/>
              </a:rPr>
              <a:t>Working with groups comes down to suspending judgment, empathizing, trying to play to people's strengths, and enriching people by adding to their natural talents.</a:t>
            </a:r>
          </a:p>
        </p:txBody>
      </p:sp>
      <p:sp>
        <p:nvSpPr>
          <p:cNvPr id="5" name="Footer Placeholder 3">
            <a:extLst>
              <a:ext uri="{FF2B5EF4-FFF2-40B4-BE49-F238E27FC236}">
                <a16:creationId xmlns:a16="http://schemas.microsoft.com/office/drawing/2014/main" id="{1BB80CB1-D3E9-24D2-E58B-753E8007D785}"/>
              </a:ext>
            </a:extLst>
          </p:cNvPr>
          <p:cNvSpPr txBox="1">
            <a:spLocks/>
          </p:cNvSpPr>
          <p:nvPr/>
        </p:nvSpPr>
        <p:spPr>
          <a:xfrm>
            <a:off x="0" y="6567488"/>
            <a:ext cx="9144000" cy="200025"/>
          </a:xfrm>
          <a:prstGeom prst="rect">
            <a:avLst/>
          </a:prstGeom>
          <a:noFill/>
        </p:spPr>
        <p:txBody>
          <a:bodyPr anchor="ctr"/>
          <a:lstStyle/>
          <a:p>
            <a:pPr algn="ctr">
              <a:defRPr/>
            </a:pPr>
            <a:r>
              <a:rPr lang="en-US" sz="1200" dirty="0">
                <a:solidFill>
                  <a:schemeClr val="tx1">
                    <a:tint val="75000"/>
                  </a:schemeClr>
                </a:solidFill>
                <a:latin typeface="Arial" charset="0"/>
                <a:ea typeface="ＭＳ Ｐゴシック" pitchFamily="34" charset="-128"/>
              </a:rPr>
              <a:t>© Copyright 1996 - 2009 by Dr. Tony Alessandra, Alessandra &amp; Associates and Platinum Rule Group, LLC. Used with permission.</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4">
            <a:extLst>
              <a:ext uri="{FF2B5EF4-FFF2-40B4-BE49-F238E27FC236}">
                <a16:creationId xmlns:a16="http://schemas.microsoft.com/office/drawing/2014/main" id="{0E168D01-305A-7D31-24A9-820B5B2DBA99}"/>
              </a:ext>
            </a:extLst>
          </p:cNvPr>
          <p:cNvSpPr>
            <a:spLocks noGrp="1" noChangeArrowheads="1"/>
          </p:cNvSpPr>
          <p:nvPr>
            <p:ph idx="1"/>
          </p:nvPr>
        </p:nvSpPr>
        <p:spPr/>
        <p:txBody>
          <a:bodyPr lIns="90487" tIns="44450" rIns="90487" bIns="44450"/>
          <a:lstStyle/>
          <a:p>
            <a:pPr marL="622300" indent="-622300" eaLnBrk="1" hangingPunct="1"/>
            <a:endParaRPr altLang="en-US">
              <a:cs typeface="MV Boli" panose="02000500030200090000" pitchFamily="2" charset="0"/>
            </a:endParaRPr>
          </a:p>
          <a:p>
            <a:pPr marL="622300" indent="-622300" eaLnBrk="1" hangingPunct="1">
              <a:buFont typeface="Wingdings" panose="05000000000000000000" pitchFamily="2" charset="2"/>
              <a:buNone/>
            </a:pPr>
            <a:endParaRPr altLang="en-US">
              <a:cs typeface="MV Boli" panose="02000500030200090000" pitchFamily="2" charset="0"/>
            </a:endParaRPr>
          </a:p>
          <a:p>
            <a:pPr marL="622300" indent="-622300" eaLnBrk="1" hangingPunct="1"/>
            <a:endParaRPr altLang="en-US">
              <a:cs typeface="MV Boli" panose="02000500030200090000" pitchFamily="2" charset="0"/>
            </a:endParaRPr>
          </a:p>
        </p:txBody>
      </p:sp>
      <p:sp>
        <p:nvSpPr>
          <p:cNvPr id="86019" name="Rectangle 2">
            <a:extLst>
              <a:ext uri="{FF2B5EF4-FFF2-40B4-BE49-F238E27FC236}">
                <a16:creationId xmlns:a16="http://schemas.microsoft.com/office/drawing/2014/main" id="{A944DD96-476A-117F-75C5-053FE537545B}"/>
              </a:ext>
            </a:extLst>
          </p:cNvPr>
          <p:cNvSpPr>
            <a:spLocks noChangeArrowheads="1"/>
          </p:cNvSpPr>
          <p:nvPr/>
        </p:nvSpPr>
        <p:spPr bwMode="auto">
          <a:xfrm>
            <a:off x="488950" y="323850"/>
            <a:ext cx="3432175"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endParaRPr lang="en-US" altLang="en-US"/>
          </a:p>
        </p:txBody>
      </p:sp>
      <p:sp>
        <p:nvSpPr>
          <p:cNvPr id="698373" name="Rectangle 5">
            <a:extLst>
              <a:ext uri="{FF2B5EF4-FFF2-40B4-BE49-F238E27FC236}">
                <a16:creationId xmlns:a16="http://schemas.microsoft.com/office/drawing/2014/main" id="{D262811F-6410-FBF1-A1F3-E79E2E095B0A}"/>
              </a:ext>
            </a:extLst>
          </p:cNvPr>
          <p:cNvSpPr>
            <a:spLocks noChangeArrowheads="1"/>
          </p:cNvSpPr>
          <p:nvPr/>
        </p:nvSpPr>
        <p:spPr bwMode="auto">
          <a:xfrm>
            <a:off x="223838" y="3119438"/>
            <a:ext cx="8632825" cy="2551112"/>
          </a:xfrm>
          <a:prstGeom prst="rect">
            <a:avLst/>
          </a:prstGeom>
          <a:noFill/>
          <a:ln w="12700">
            <a:noFill/>
            <a:miter lim="800000"/>
            <a:headEnd/>
            <a:tailEnd/>
          </a:ln>
          <a:effectLst/>
        </p:spPr>
        <p:txBody>
          <a:bodyPr lIns="90487" tIns="44450" rIns="90487" bIns="44450">
            <a:spAutoFit/>
          </a:bodyPr>
          <a:lstStyle/>
          <a:p>
            <a:pPr algn="ctr" eaLnBrk="0" hangingPunct="0">
              <a:spcBef>
                <a:spcPct val="50000"/>
              </a:spcBef>
              <a:defRPr/>
            </a:pPr>
            <a:endParaRPr lang="en-US" b="1" u="sng" dirty="0">
              <a:solidFill>
                <a:srgbClr val="C00000"/>
              </a:solidFill>
              <a:effectLst>
                <a:outerShdw blurRad="38100" dist="38100" dir="2700000" algn="tl">
                  <a:srgbClr val="C0C0C0"/>
                </a:outerShdw>
              </a:effectLst>
              <a:latin typeface="Times New Roman" pitchFamily="18" charset="0"/>
            </a:endParaRPr>
          </a:p>
          <a:p>
            <a:pPr algn="ctr" eaLnBrk="0" hangingPunct="0">
              <a:defRPr/>
            </a:pPr>
            <a:r>
              <a:rPr lang="en-US" sz="4000" b="1" dirty="0">
                <a:solidFill>
                  <a:srgbClr val="C00000"/>
                </a:solidFill>
                <a:effectLst>
                  <a:outerShdw blurRad="38100" dist="38100" dir="2700000" algn="tl">
                    <a:srgbClr val="C0C0C0"/>
                  </a:outerShdw>
                </a:effectLst>
              </a:rPr>
              <a:t>Your Name Here</a:t>
            </a:r>
          </a:p>
          <a:p>
            <a:pPr algn="ctr" eaLnBrk="0" hangingPunct="0">
              <a:defRPr/>
            </a:pPr>
            <a:r>
              <a:rPr lang="en-US" sz="3200" b="1" dirty="0">
                <a:solidFill>
                  <a:srgbClr val="C00000"/>
                </a:solidFill>
                <a:effectLst>
                  <a:outerShdw blurRad="38100" dist="38100" dir="2700000" algn="tl">
                    <a:srgbClr val="C0C0C0"/>
                  </a:outerShdw>
                </a:effectLst>
              </a:rPr>
              <a:t>(888) 555-1212</a:t>
            </a:r>
          </a:p>
          <a:p>
            <a:pPr algn="ctr" eaLnBrk="0" hangingPunct="0">
              <a:defRPr/>
            </a:pPr>
            <a:r>
              <a:rPr lang="en-US" sz="3200" b="1" dirty="0">
                <a:solidFill>
                  <a:srgbClr val="C00000"/>
                </a:solidFill>
                <a:effectLst>
                  <a:outerShdw blurRad="38100" dist="38100" dir="2700000" algn="tl">
                    <a:srgbClr val="C0C0C0"/>
                  </a:outerShdw>
                </a:effectLst>
              </a:rPr>
              <a:t>www.YourWebSite.com</a:t>
            </a:r>
          </a:p>
          <a:p>
            <a:pPr algn="ctr" eaLnBrk="0" hangingPunct="0">
              <a:defRPr/>
            </a:pPr>
            <a:r>
              <a:rPr lang="en-US" sz="3200" b="1" dirty="0">
                <a:solidFill>
                  <a:srgbClr val="C00000"/>
                </a:solidFill>
                <a:effectLst>
                  <a:outerShdw blurRad="38100" dist="38100" dir="2700000" algn="tl">
                    <a:srgbClr val="C0C0C0"/>
                  </a:outerShdw>
                </a:effectLst>
              </a:rPr>
              <a:t>Your@Email.com</a:t>
            </a:r>
            <a:endParaRPr lang="en-US" sz="1800" dirty="0">
              <a:solidFill>
                <a:srgbClr val="C00000"/>
              </a:solidFill>
            </a:endParaRPr>
          </a:p>
        </p:txBody>
      </p:sp>
      <p:sp>
        <p:nvSpPr>
          <p:cNvPr id="11" name="Rectangle 2">
            <a:extLst>
              <a:ext uri="{FF2B5EF4-FFF2-40B4-BE49-F238E27FC236}">
                <a16:creationId xmlns:a16="http://schemas.microsoft.com/office/drawing/2014/main" id="{4C835C00-B999-AE19-117D-558754F7B8AB}"/>
              </a:ext>
            </a:extLst>
          </p:cNvPr>
          <p:cNvSpPr>
            <a:spLocks noGrp="1" noChangeArrowheads="1"/>
          </p:cNvSpPr>
          <p:nvPr>
            <p:ph type="title"/>
          </p:nvPr>
        </p:nvSpPr>
        <p:spPr/>
        <p:txBody>
          <a:bodyPr/>
          <a:lstStyle/>
          <a:p>
            <a:pPr eaLnBrk="1" hangingPunct="1">
              <a:defRPr/>
            </a:pPr>
            <a:r>
              <a:rPr lang="en-US" dirty="0"/>
              <a:t>For Additional Training…</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82FADBB-19AB-8171-F598-877100E6EA83}"/>
              </a:ext>
            </a:extLst>
          </p:cNvPr>
          <p:cNvSpPr>
            <a:spLocks noGrp="1"/>
          </p:cNvSpPr>
          <p:nvPr>
            <p:ph type="title"/>
          </p:nvPr>
        </p:nvSpPr>
        <p:spPr>
          <a:xfrm>
            <a:off x="1371600" y="178130"/>
            <a:ext cx="7772400" cy="1202995"/>
          </a:xfrm>
        </p:spPr>
        <p:txBody>
          <a:bodyPr>
            <a:normAutofit/>
          </a:bodyPr>
          <a:lstStyle/>
          <a:p>
            <a:pPr eaLnBrk="1" fontAlgn="auto" hangingPunct="1">
              <a:spcAft>
                <a:spcPts val="0"/>
              </a:spcAft>
              <a:defRPr/>
            </a:pPr>
            <a:r>
              <a:rPr lang="en-US" sz="5400" dirty="0"/>
              <a:t>Fear…</a:t>
            </a:r>
          </a:p>
        </p:txBody>
      </p:sp>
      <p:sp>
        <p:nvSpPr>
          <p:cNvPr id="9" name="TextBox 8">
            <a:extLst>
              <a:ext uri="{FF2B5EF4-FFF2-40B4-BE49-F238E27FC236}">
                <a16:creationId xmlns:a16="http://schemas.microsoft.com/office/drawing/2014/main" id="{3E1C8B85-E02D-D15A-F292-B077B1ABBF27}"/>
              </a:ext>
            </a:extLst>
          </p:cNvPr>
          <p:cNvSpPr txBox="1"/>
          <p:nvPr/>
        </p:nvSpPr>
        <p:spPr>
          <a:xfrm>
            <a:off x="249238" y="2000250"/>
            <a:ext cx="3941762" cy="1570038"/>
          </a:xfrm>
          <a:prstGeom prst="rect">
            <a:avLst/>
          </a:prstGeom>
          <a:noFill/>
        </p:spPr>
        <p:txBody>
          <a:bodyPr>
            <a:spAutoFit/>
          </a:bodyPr>
          <a:lstStyle/>
          <a:p>
            <a:pPr algn="ctr">
              <a:defRPr/>
            </a:pPr>
            <a:r>
              <a:rPr lang="en-US" sz="4800" b="1" dirty="0">
                <a:solidFill>
                  <a:schemeClr val="bg1"/>
                </a:solidFill>
                <a:effectLst>
                  <a:outerShdw blurRad="88900" dist="88900" dir="12600000" sx="104000" sy="104000" algn="ctr" rotWithShape="0">
                    <a:schemeClr val="tx1">
                      <a:alpha val="88000"/>
                    </a:schemeClr>
                  </a:outerShdw>
                </a:effectLst>
                <a:latin typeface="Arial Narrow" pitchFamily="34" charset="0"/>
              </a:rPr>
              <a:t>Sudden</a:t>
            </a:r>
          </a:p>
          <a:p>
            <a:pPr algn="ctr">
              <a:defRPr/>
            </a:pPr>
            <a:r>
              <a:rPr lang="en-US" sz="4800" b="1" dirty="0">
                <a:solidFill>
                  <a:schemeClr val="bg1"/>
                </a:solidFill>
                <a:effectLst>
                  <a:outerShdw blurRad="88900" dist="88900" dir="12600000" sx="104000" sy="104000" algn="ctr" rotWithShape="0">
                    <a:schemeClr val="tx1">
                      <a:alpha val="88000"/>
                    </a:schemeClr>
                  </a:outerShdw>
                </a:effectLst>
                <a:latin typeface="Arial Narrow" pitchFamily="34" charset="0"/>
              </a:rPr>
              <a:t>Changes</a:t>
            </a:r>
          </a:p>
        </p:txBody>
      </p:sp>
      <p:sp>
        <p:nvSpPr>
          <p:cNvPr id="10" name="TextBox 9">
            <a:extLst>
              <a:ext uri="{FF2B5EF4-FFF2-40B4-BE49-F238E27FC236}">
                <a16:creationId xmlns:a16="http://schemas.microsoft.com/office/drawing/2014/main" id="{70E4AB97-1354-4842-AB6F-8245DD22677F}"/>
              </a:ext>
            </a:extLst>
          </p:cNvPr>
          <p:cNvSpPr txBox="1"/>
          <p:nvPr/>
        </p:nvSpPr>
        <p:spPr>
          <a:xfrm>
            <a:off x="4797425" y="4613275"/>
            <a:ext cx="4346575" cy="1570038"/>
          </a:xfrm>
          <a:prstGeom prst="rect">
            <a:avLst/>
          </a:prstGeom>
          <a:noFill/>
        </p:spPr>
        <p:txBody>
          <a:bodyPr>
            <a:spAutoFit/>
          </a:bodyPr>
          <a:lstStyle/>
          <a:p>
            <a:pPr algn="ctr">
              <a:defRPr/>
            </a:pPr>
            <a:r>
              <a:rPr lang="en-US" sz="4800" b="1" dirty="0">
                <a:solidFill>
                  <a:schemeClr val="bg1"/>
                </a:solidFill>
                <a:effectLst>
                  <a:outerShdw blurRad="88900" dist="88900" dir="2400000" sx="104000" sy="104000" algn="ctr" rotWithShape="0">
                    <a:schemeClr val="tx1">
                      <a:alpha val="88000"/>
                    </a:schemeClr>
                  </a:outerShdw>
                </a:effectLst>
                <a:latin typeface="Arial Narrow" pitchFamily="34" charset="0"/>
              </a:rPr>
              <a:t>Being Taken</a:t>
            </a:r>
          </a:p>
          <a:p>
            <a:pPr algn="ctr">
              <a:defRPr/>
            </a:pPr>
            <a:r>
              <a:rPr lang="en-US" sz="4800" b="1" dirty="0">
                <a:solidFill>
                  <a:schemeClr val="bg1"/>
                </a:solidFill>
                <a:effectLst>
                  <a:outerShdw blurRad="88900" dist="88900" dir="2400000" sx="104000" sy="104000" algn="ctr" rotWithShape="0">
                    <a:schemeClr val="tx1">
                      <a:alpha val="88000"/>
                    </a:schemeClr>
                  </a:outerShdw>
                </a:effectLst>
                <a:latin typeface="Arial Narrow" pitchFamily="34" charset="0"/>
              </a:rPr>
              <a:t>Advantage of</a:t>
            </a:r>
          </a:p>
        </p:txBody>
      </p:sp>
      <p:sp>
        <p:nvSpPr>
          <p:cNvPr id="11" name="TextBox 10">
            <a:extLst>
              <a:ext uri="{FF2B5EF4-FFF2-40B4-BE49-F238E27FC236}">
                <a16:creationId xmlns:a16="http://schemas.microsoft.com/office/drawing/2014/main" id="{3FF6B199-AA9F-02AE-C1A4-E2DB5597ADA1}"/>
              </a:ext>
            </a:extLst>
          </p:cNvPr>
          <p:cNvSpPr txBox="1"/>
          <p:nvPr/>
        </p:nvSpPr>
        <p:spPr>
          <a:xfrm>
            <a:off x="0" y="4594225"/>
            <a:ext cx="4583113" cy="1570038"/>
          </a:xfrm>
          <a:prstGeom prst="rect">
            <a:avLst/>
          </a:prstGeom>
          <a:noFill/>
        </p:spPr>
        <p:txBody>
          <a:bodyPr>
            <a:spAutoFit/>
          </a:bodyPr>
          <a:lstStyle/>
          <a:p>
            <a:pPr algn="ctr">
              <a:defRPr/>
            </a:pPr>
            <a:r>
              <a:rPr lang="en-US" sz="4800" b="1" dirty="0">
                <a:solidFill>
                  <a:schemeClr val="bg1"/>
                </a:solidFill>
                <a:effectLst>
                  <a:outerShdw blurRad="88900" dist="88900" dir="9000000" sx="103000" sy="103000" algn="ctr" rotWithShape="0">
                    <a:schemeClr val="tx1">
                      <a:alpha val="88000"/>
                    </a:schemeClr>
                  </a:outerShdw>
                </a:effectLst>
                <a:latin typeface="Arial Narrow" pitchFamily="34" charset="0"/>
              </a:rPr>
              <a:t>Criticism of</a:t>
            </a:r>
          </a:p>
          <a:p>
            <a:pPr algn="ctr">
              <a:defRPr/>
            </a:pPr>
            <a:r>
              <a:rPr lang="en-US" sz="4800" b="1" dirty="0">
                <a:solidFill>
                  <a:schemeClr val="bg1"/>
                </a:solidFill>
                <a:effectLst>
                  <a:outerShdw blurRad="88900" dist="88900" dir="9000000" sx="103000" sy="103000" algn="ctr" rotWithShape="0">
                    <a:schemeClr val="tx1">
                      <a:alpha val="88000"/>
                    </a:schemeClr>
                  </a:outerShdw>
                </a:effectLst>
                <a:latin typeface="Arial Narrow" pitchFamily="34" charset="0"/>
              </a:rPr>
              <a:t>Their Efforts</a:t>
            </a:r>
          </a:p>
        </p:txBody>
      </p:sp>
      <p:sp>
        <p:nvSpPr>
          <p:cNvPr id="12" name="TextBox 11">
            <a:extLst>
              <a:ext uri="{FF2B5EF4-FFF2-40B4-BE49-F238E27FC236}">
                <a16:creationId xmlns:a16="http://schemas.microsoft.com/office/drawing/2014/main" id="{C173DE33-400F-1349-135C-B72B6F5A9AB6}"/>
              </a:ext>
            </a:extLst>
          </p:cNvPr>
          <p:cNvSpPr txBox="1"/>
          <p:nvPr/>
        </p:nvSpPr>
        <p:spPr>
          <a:xfrm>
            <a:off x="5145088" y="2047875"/>
            <a:ext cx="3654425" cy="1570038"/>
          </a:xfrm>
          <a:prstGeom prst="rect">
            <a:avLst/>
          </a:prstGeom>
          <a:noFill/>
        </p:spPr>
        <p:txBody>
          <a:bodyPr>
            <a:spAutoFit/>
          </a:bodyPr>
          <a:lstStyle/>
          <a:p>
            <a:pPr algn="ctr">
              <a:defRPr/>
            </a:pPr>
            <a:r>
              <a:rPr lang="en-US" sz="4800" b="1" dirty="0">
                <a:solidFill>
                  <a:schemeClr val="bg1"/>
                </a:solidFill>
                <a:effectLst>
                  <a:outerShdw blurRad="88900" dist="88900" dir="20700000" sx="103000" sy="103000" algn="ctr" rotWithShape="0">
                    <a:schemeClr val="tx1">
                      <a:alpha val="88000"/>
                    </a:schemeClr>
                  </a:outerShdw>
                </a:effectLst>
                <a:latin typeface="Arial Narrow" pitchFamily="34" charset="0"/>
              </a:rPr>
              <a:t>Rejection by Others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2000"/>
                                        <p:tgtEl>
                                          <p:spTgt spid="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635902F-ABAD-F25E-0F79-E6260C697B89}"/>
              </a:ext>
            </a:extLst>
          </p:cNvPr>
          <p:cNvSpPr>
            <a:spLocks noGrp="1"/>
          </p:cNvSpPr>
          <p:nvPr>
            <p:ph type="title"/>
          </p:nvPr>
        </p:nvSpPr>
        <p:spPr/>
        <p:txBody>
          <a:bodyPr>
            <a:normAutofit/>
          </a:bodyPr>
          <a:lstStyle/>
          <a:p>
            <a:pPr eaLnBrk="1" fontAlgn="auto" hangingPunct="1">
              <a:spcAft>
                <a:spcPts val="0"/>
              </a:spcAft>
              <a:defRPr/>
            </a:pPr>
            <a:r>
              <a:rPr lang="en-US" sz="5400" dirty="0"/>
              <a:t>Save Them…</a:t>
            </a:r>
          </a:p>
        </p:txBody>
      </p:sp>
      <p:sp>
        <p:nvSpPr>
          <p:cNvPr id="9" name="TextBox 8">
            <a:extLst>
              <a:ext uri="{FF2B5EF4-FFF2-40B4-BE49-F238E27FC236}">
                <a16:creationId xmlns:a16="http://schemas.microsoft.com/office/drawing/2014/main" id="{F8A7D4E8-15C2-1655-72F2-842DD707282F}"/>
              </a:ext>
            </a:extLst>
          </p:cNvPr>
          <p:cNvSpPr txBox="1"/>
          <p:nvPr/>
        </p:nvSpPr>
        <p:spPr>
          <a:xfrm>
            <a:off x="249238" y="2286000"/>
            <a:ext cx="3941762" cy="923925"/>
          </a:xfrm>
          <a:prstGeom prst="rect">
            <a:avLst/>
          </a:prstGeom>
          <a:noFill/>
        </p:spPr>
        <p:txBody>
          <a:bodyPr>
            <a:spAutoFit/>
          </a:bodyPr>
          <a:lstStyle/>
          <a:p>
            <a:pPr algn="ctr">
              <a:defRPr/>
            </a:pPr>
            <a:r>
              <a:rPr lang="en-US" sz="5400" b="1" dirty="0">
                <a:solidFill>
                  <a:schemeClr val="bg1"/>
                </a:solidFill>
                <a:effectLst>
                  <a:outerShdw blurRad="88900" dist="88900" dir="12600000" sx="104000" sy="104000" algn="ctr" rotWithShape="0">
                    <a:schemeClr val="tx1">
                      <a:alpha val="88000"/>
                    </a:schemeClr>
                  </a:outerShdw>
                </a:effectLst>
                <a:latin typeface="Arial Narrow" pitchFamily="34" charset="0"/>
              </a:rPr>
              <a:t>Conflict</a:t>
            </a:r>
          </a:p>
        </p:txBody>
      </p:sp>
      <p:sp>
        <p:nvSpPr>
          <p:cNvPr id="10" name="TextBox 9">
            <a:extLst>
              <a:ext uri="{FF2B5EF4-FFF2-40B4-BE49-F238E27FC236}">
                <a16:creationId xmlns:a16="http://schemas.microsoft.com/office/drawing/2014/main" id="{D782563F-2842-054F-116D-C2D77912E64B}"/>
              </a:ext>
            </a:extLst>
          </p:cNvPr>
          <p:cNvSpPr txBox="1"/>
          <p:nvPr/>
        </p:nvSpPr>
        <p:spPr>
          <a:xfrm>
            <a:off x="4962525" y="5124450"/>
            <a:ext cx="3956050" cy="1016000"/>
          </a:xfrm>
          <a:prstGeom prst="rect">
            <a:avLst/>
          </a:prstGeom>
          <a:noFill/>
        </p:spPr>
        <p:txBody>
          <a:bodyPr>
            <a:spAutoFit/>
          </a:bodyPr>
          <a:lstStyle/>
          <a:p>
            <a:pPr algn="ctr">
              <a:defRPr/>
            </a:pPr>
            <a:r>
              <a:rPr lang="en-US" sz="6000" b="1" dirty="0">
                <a:solidFill>
                  <a:schemeClr val="bg1"/>
                </a:solidFill>
                <a:effectLst>
                  <a:outerShdw blurRad="88900" dist="88900" dir="2400000" sx="104000" sy="104000" algn="ctr" rotWithShape="0">
                    <a:schemeClr val="tx1">
                      <a:alpha val="88000"/>
                    </a:schemeClr>
                  </a:outerShdw>
                </a:effectLst>
                <a:latin typeface="Arial Narrow" pitchFamily="34" charset="0"/>
              </a:rPr>
              <a:t>Time</a:t>
            </a:r>
          </a:p>
        </p:txBody>
      </p:sp>
      <p:sp>
        <p:nvSpPr>
          <p:cNvPr id="11" name="TextBox 10">
            <a:extLst>
              <a:ext uri="{FF2B5EF4-FFF2-40B4-BE49-F238E27FC236}">
                <a16:creationId xmlns:a16="http://schemas.microsoft.com/office/drawing/2014/main" id="{5BF4B57E-8EAD-E90B-1268-0FA7B82630D2}"/>
              </a:ext>
            </a:extLst>
          </p:cNvPr>
          <p:cNvSpPr txBox="1"/>
          <p:nvPr/>
        </p:nvSpPr>
        <p:spPr>
          <a:xfrm>
            <a:off x="228600" y="5105400"/>
            <a:ext cx="3810000" cy="1016000"/>
          </a:xfrm>
          <a:prstGeom prst="rect">
            <a:avLst/>
          </a:prstGeom>
          <a:noFill/>
        </p:spPr>
        <p:txBody>
          <a:bodyPr>
            <a:spAutoFit/>
          </a:bodyPr>
          <a:lstStyle/>
          <a:p>
            <a:pPr algn="ctr">
              <a:defRPr/>
            </a:pPr>
            <a:r>
              <a:rPr lang="en-US" sz="6000" b="1" dirty="0">
                <a:solidFill>
                  <a:schemeClr val="bg1"/>
                </a:solidFill>
                <a:effectLst>
                  <a:outerShdw blurRad="88900" dist="88900" dir="9000000" sx="103000" sy="103000" algn="ctr" rotWithShape="0">
                    <a:schemeClr val="tx1">
                      <a:alpha val="88000"/>
                    </a:schemeClr>
                  </a:outerShdw>
                </a:effectLst>
                <a:latin typeface="Arial Narrow" pitchFamily="34" charset="0"/>
              </a:rPr>
              <a:t>Face</a:t>
            </a:r>
            <a:endParaRPr lang="en-US" sz="4400" b="1" dirty="0">
              <a:solidFill>
                <a:schemeClr val="bg1"/>
              </a:solidFill>
              <a:effectLst>
                <a:outerShdw blurRad="88900" dist="88900" dir="9000000" sx="103000" sy="103000" algn="ctr" rotWithShape="0">
                  <a:schemeClr val="tx1">
                    <a:alpha val="88000"/>
                  </a:schemeClr>
                </a:outerShdw>
              </a:effectLst>
              <a:latin typeface="Arial Narrow" pitchFamily="34" charset="0"/>
            </a:endParaRPr>
          </a:p>
        </p:txBody>
      </p:sp>
      <p:sp>
        <p:nvSpPr>
          <p:cNvPr id="12" name="TextBox 11">
            <a:extLst>
              <a:ext uri="{FF2B5EF4-FFF2-40B4-BE49-F238E27FC236}">
                <a16:creationId xmlns:a16="http://schemas.microsoft.com/office/drawing/2014/main" id="{42521726-EDB1-3905-10CE-22C6E47C046F}"/>
              </a:ext>
            </a:extLst>
          </p:cNvPr>
          <p:cNvSpPr txBox="1"/>
          <p:nvPr/>
        </p:nvSpPr>
        <p:spPr>
          <a:xfrm>
            <a:off x="4876800" y="2286000"/>
            <a:ext cx="4191000" cy="1016000"/>
          </a:xfrm>
          <a:prstGeom prst="rect">
            <a:avLst/>
          </a:prstGeom>
          <a:noFill/>
        </p:spPr>
        <p:txBody>
          <a:bodyPr>
            <a:spAutoFit/>
          </a:bodyPr>
          <a:lstStyle/>
          <a:p>
            <a:pPr algn="ctr">
              <a:defRPr/>
            </a:pPr>
            <a:r>
              <a:rPr lang="en-US" sz="6000" b="1" dirty="0">
                <a:solidFill>
                  <a:schemeClr val="bg1"/>
                </a:solidFill>
                <a:effectLst>
                  <a:outerShdw blurRad="88900" dist="88900" dir="20700000" sx="103000" sy="103000" algn="ctr" rotWithShape="0">
                    <a:schemeClr val="tx1">
                      <a:alpha val="88000"/>
                    </a:schemeClr>
                  </a:outerShdw>
                </a:effectLst>
                <a:latin typeface="Arial Narrow" pitchFamily="34" charset="0"/>
              </a:rPr>
              <a:t>Effort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2000"/>
                                        <p:tgtEl>
                                          <p:spTgt spid="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theme/theme1.xml><?xml version="1.0" encoding="utf-8"?>
<a:theme xmlns:a="http://schemas.openxmlformats.org/drawingml/2006/main" name="4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7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8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Black-Red</Template>
  <TotalTime>1249</TotalTime>
  <Words>3815</Words>
  <Application>Microsoft Office PowerPoint</Application>
  <PresentationFormat>On-screen Show (4:3)</PresentationFormat>
  <Paragraphs>419</Paragraphs>
  <Slides>73</Slides>
  <Notes>4</Notes>
  <HiddenSlides>0</HiddenSlides>
  <MMClips>0</MMClips>
  <ScaleCrop>false</ScaleCrop>
  <HeadingPairs>
    <vt:vector size="6" baseType="variant">
      <vt:variant>
        <vt:lpstr>Fonts Used</vt:lpstr>
      </vt:variant>
      <vt:variant>
        <vt:i4>11</vt:i4>
      </vt:variant>
      <vt:variant>
        <vt:lpstr>Theme</vt:lpstr>
      </vt:variant>
      <vt:variant>
        <vt:i4>5</vt:i4>
      </vt:variant>
      <vt:variant>
        <vt:lpstr>Slide Titles</vt:lpstr>
      </vt:variant>
      <vt:variant>
        <vt:i4>73</vt:i4>
      </vt:variant>
    </vt:vector>
  </HeadingPairs>
  <TitlesOfParts>
    <vt:vector size="89" baseType="lpstr">
      <vt:lpstr>Arial</vt:lpstr>
      <vt:lpstr>Times New Roman MT Extra Bold</vt:lpstr>
      <vt:lpstr>Arial Narrow</vt:lpstr>
      <vt:lpstr>Dotum</vt:lpstr>
      <vt:lpstr>MV Boli</vt:lpstr>
      <vt:lpstr>Calibri</vt:lpstr>
      <vt:lpstr>Arial Black</vt:lpstr>
      <vt:lpstr>Calisto MT</vt:lpstr>
      <vt:lpstr>ＭＳ Ｐゴシック</vt:lpstr>
      <vt:lpstr>Times New Roman</vt:lpstr>
      <vt:lpstr>Wingdings</vt:lpstr>
      <vt:lpstr>4_Custom Design</vt:lpstr>
      <vt:lpstr>5_Custom Design</vt:lpstr>
      <vt:lpstr>6_Custom Design</vt:lpstr>
      <vt:lpstr>7_Custom Design</vt:lpstr>
      <vt:lpstr>8_Custom Design</vt:lpstr>
      <vt:lpstr>The Platinum Rule®</vt:lpstr>
      <vt:lpstr>Behavioral Style Grid</vt:lpstr>
      <vt:lpstr>Four Core Styles</vt:lpstr>
      <vt:lpstr>Managerial Strengths</vt:lpstr>
      <vt:lpstr>Overextension of Strengths</vt:lpstr>
      <vt:lpstr>Listens…</vt:lpstr>
      <vt:lpstr>Irritations…</vt:lpstr>
      <vt:lpstr>Fear…</vt:lpstr>
      <vt:lpstr>Save Them…</vt:lpstr>
      <vt:lpstr>Decisions Are…</vt:lpstr>
      <vt:lpstr>Compatibility at Work</vt:lpstr>
      <vt:lpstr>Social Compatibility</vt:lpstr>
      <vt:lpstr>Directors Need To...</vt:lpstr>
      <vt:lpstr>Thinkers Need To...</vt:lpstr>
      <vt:lpstr>Relaters Need To...</vt:lpstr>
      <vt:lpstr>Socializers Need To...</vt:lpstr>
      <vt:lpstr>In Relationship With Directors</vt:lpstr>
      <vt:lpstr>In Relationship with Thinkers</vt:lpstr>
      <vt:lpstr>In Relationship with Relaters</vt:lpstr>
      <vt:lpstr>In Relationship with Socializers</vt:lpstr>
      <vt:lpstr>Treat them…</vt:lpstr>
      <vt:lpstr>Using Individual Differences </vt:lpstr>
      <vt:lpstr>Spotty Track Record </vt:lpstr>
      <vt:lpstr>Effective Teams </vt:lpstr>
      <vt:lpstr>Team Misfires</vt:lpstr>
      <vt:lpstr>The Four Styles in Groups </vt:lpstr>
      <vt:lpstr>How They Communicate</vt:lpstr>
      <vt:lpstr>How They Communicate</vt:lpstr>
      <vt:lpstr>How They Communicate</vt:lpstr>
      <vt:lpstr>How They Communicate</vt:lpstr>
      <vt:lpstr>How They Use Influence</vt:lpstr>
      <vt:lpstr>How They Use Influence</vt:lpstr>
      <vt:lpstr>How They Use Influence</vt:lpstr>
      <vt:lpstr>How They Use Influence</vt:lpstr>
      <vt:lpstr>How They Set Goals</vt:lpstr>
      <vt:lpstr>How They Set Goals</vt:lpstr>
      <vt:lpstr>How They Set Goals</vt:lpstr>
      <vt:lpstr>How They Set Goals</vt:lpstr>
      <vt:lpstr>How They Involve Others</vt:lpstr>
      <vt:lpstr>How They Involve Others</vt:lpstr>
      <vt:lpstr>How They Involve Others</vt:lpstr>
      <vt:lpstr>How They Involve Others</vt:lpstr>
      <vt:lpstr>How They Make Decisions</vt:lpstr>
      <vt:lpstr>How They Make Decisions</vt:lpstr>
      <vt:lpstr>How They Make Decisions</vt:lpstr>
      <vt:lpstr>How They Make Decisions</vt:lpstr>
      <vt:lpstr>Success or Failure of a Team Depends on How Well They:</vt:lpstr>
      <vt:lpstr>Setting Up Groups</vt:lpstr>
      <vt:lpstr>Diverse Teams</vt:lpstr>
      <vt:lpstr>Diverse Teams</vt:lpstr>
      <vt:lpstr>Diverse Teams</vt:lpstr>
      <vt:lpstr>Common Style Teams</vt:lpstr>
      <vt:lpstr>Four Areas to Consider in Organizing a Targeted Team</vt:lpstr>
      <vt:lpstr>Targeted Director Teams</vt:lpstr>
      <vt:lpstr>Targeted Thinker Teams</vt:lpstr>
      <vt:lpstr>Targeted Relater Teams</vt:lpstr>
      <vt:lpstr>Targeted Socializer Teams</vt:lpstr>
      <vt:lpstr>Putting Together Teams</vt:lpstr>
      <vt:lpstr>Effective Teams</vt:lpstr>
      <vt:lpstr>Adaptability</vt:lpstr>
      <vt:lpstr>Natural Cycle of Groups</vt:lpstr>
      <vt:lpstr>Finding Focus</vt:lpstr>
      <vt:lpstr>Finding Focus</vt:lpstr>
      <vt:lpstr>Finding Focus</vt:lpstr>
      <vt:lpstr>Facing the Realities</vt:lpstr>
      <vt:lpstr>Facing the Realities</vt:lpstr>
      <vt:lpstr>Coming Together: Group Synergy</vt:lpstr>
      <vt:lpstr>Reaching for Stardom</vt:lpstr>
      <vt:lpstr>Effective Teams</vt:lpstr>
      <vt:lpstr>Effective Teams</vt:lpstr>
      <vt:lpstr>Effective Teams</vt:lpstr>
      <vt:lpstr>Effective Teams</vt:lpstr>
      <vt:lpstr>For Additional Training…</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 Presentation</dc:title>
  <dc:creator>Tony Alessandra</dc:creator>
  <cp:lastModifiedBy>Tony Alessandra</cp:lastModifiedBy>
  <cp:revision>56</cp:revision>
  <dcterms:created xsi:type="dcterms:W3CDTF">2003-11-04T03:52:08Z</dcterms:created>
  <dcterms:modified xsi:type="dcterms:W3CDTF">2023-08-10T19:56:40Z</dcterms:modified>
</cp:coreProperties>
</file>