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829" r:id="rId1"/>
  </p:sldMasterIdLst>
  <p:notesMasterIdLst>
    <p:notesMasterId r:id="rId8"/>
  </p:notesMasterIdLst>
  <p:handoutMasterIdLst>
    <p:handoutMasterId r:id="rId9"/>
  </p:handoutMasterIdLst>
  <p:sldIdLst>
    <p:sldId id="276" r:id="rId2"/>
    <p:sldId id="277" r:id="rId3"/>
    <p:sldId id="278" r:id="rId4"/>
    <p:sldId id="279" r:id="rId5"/>
    <p:sldId id="280" r:id="rId6"/>
    <p:sldId id="281" r:id="rId7"/>
  </p:sldIdLst>
  <p:sldSz cx="12192000" cy="6858000"/>
  <p:notesSz cx="6799263" cy="9929813"/>
  <p:defaultTextStyle>
    <a:defPPr>
      <a:defRPr lang="ja-JP"/>
    </a:defPPr>
    <a:lvl1pPr marL="0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42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56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70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84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798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13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1E"/>
    <a:srgbClr val="644080"/>
    <a:srgbClr val="916E0F"/>
    <a:srgbClr val="505054"/>
    <a:srgbClr val="265C80"/>
    <a:srgbClr val="007580"/>
    <a:srgbClr val="B94B00"/>
    <a:srgbClr val="AF8CC8"/>
    <a:srgbClr val="FAD737"/>
    <a:srgbClr val="A0A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6" autoAdjust="0"/>
    <p:restoredTop sz="95913" autoAdjust="0"/>
  </p:normalViewPr>
  <p:slideViewPr>
    <p:cSldViewPr snapToGrid="0">
      <p:cViewPr varScale="1">
        <p:scale>
          <a:sx n="117" d="100"/>
          <a:sy n="117" d="100"/>
        </p:scale>
        <p:origin x="192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3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3149-E8DE-4273-B7FB-EDFEB61AC35F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EE7E6-CB3C-464D-9B0F-2338681C7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21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6548A-C6CF-4C6A-8E66-898AA5274F21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7576B-81D0-4568-B3CF-C3F7AD81B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1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42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56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70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84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798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13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ithout owner table (used at e.g. exhibi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2615165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Presentation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0" y="3024000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Presentation title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157131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80" y="0"/>
            <a:ext cx="4064520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 userDrawn="1"/>
        </p:nvSpPr>
        <p:spPr bwMode="auto">
          <a:xfrm>
            <a:off x="974657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5331747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/>
              <a:t>Toshiba Electronics</a:t>
            </a:r>
            <a:r>
              <a:rPr lang="en-US" sz="1600" baseline="0" dirty="0"/>
              <a:t> Europe GmbH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81350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図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23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8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/>
              <a:t>Format for master title</a:t>
            </a:r>
          </a:p>
        </p:txBody>
      </p:sp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Content Placeholder 10"/>
          <p:cNvSpPr>
            <a:spLocks noGrp="1"/>
          </p:cNvSpPr>
          <p:nvPr>
            <p:ph sz="quarter" idx="23"/>
          </p:nvPr>
        </p:nvSpPr>
        <p:spPr>
          <a:xfrm>
            <a:off x="383177" y="853440"/>
            <a:ext cx="11520000" cy="54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548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solidFill>
          <a:srgbClr val="011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b="1838"/>
          <a:stretch/>
        </p:blipFill>
        <p:spPr>
          <a:xfrm>
            <a:off x="709889" y="0"/>
            <a:ext cx="1148184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0"/>
            <a:ext cx="1219173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</p:spPr>
        <p:txBody>
          <a:bodyPr wrap="non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406294" y="3561334"/>
            <a:ext cx="9497127" cy="14478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ct val="0"/>
              </a:spcAft>
              <a:buFontTx/>
              <a:buNone/>
              <a:defRPr sz="2399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en-US" altLang="ja-JP" dirty="0"/>
              <a:t>Format for master sub title</a:t>
            </a:r>
            <a:endParaRPr lang="ja-JP" altLang="en-US" dirty="0"/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gray">
          <a:xfrm>
            <a:off x="418556" y="6390995"/>
            <a:ext cx="1945739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/>
            <a:r>
              <a:rPr kumimoji="0" lang="en-US" altLang="ja-JP" sz="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© 2018 Toshiba Memory America,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418990" y="2042871"/>
            <a:ext cx="9497128" cy="1331913"/>
          </a:xfrm>
          <a:prstGeom prst="rect">
            <a:avLst/>
          </a:prstGeom>
        </p:spPr>
        <p:txBody>
          <a:bodyPr anchor="b"/>
          <a:lstStyle>
            <a:lvl1pPr algn="l">
              <a:defRPr sz="3799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en-US" altLang="ja-JP" dirty="0"/>
              <a:t>Format for master title</a:t>
            </a:r>
            <a:endParaRPr lang="ja-JP" alt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18557" y="5697246"/>
            <a:ext cx="7494658" cy="31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18557" y="6037705"/>
            <a:ext cx="4956464" cy="31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 rot="10800000" flipV="1">
            <a:off x="402401" y="3455506"/>
            <a:ext cx="9060958" cy="457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77" tIns="46788" rIns="89977" bIns="467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0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9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2" y="344804"/>
            <a:ext cx="1639048" cy="249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65" y="6390996"/>
            <a:ext cx="1655956" cy="2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53" y="61754"/>
            <a:ext cx="11416840" cy="5635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tabLst>
                <a:tab pos="568048" algn="ctr"/>
                <a:tab pos="856832" algn="l"/>
                <a:tab pos="1088493" algn="l"/>
              </a:tabLst>
            </a:pPr>
            <a:fld id="{C0A530F1-D8C6-4A93-9917-2C1FE34DC798}" type="slidenum">
              <a:rPr lang="en-US" altLang="ja-JP" smtClean="0"/>
              <a:pPr eaLnBrk="0" hangingPunct="0">
                <a:tabLst>
                  <a:tab pos="568048" algn="ctr"/>
                  <a:tab pos="856832" algn="l"/>
                  <a:tab pos="1088493" algn="l"/>
                </a:tabLst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08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4" name="フッター プレースホルダー 3"/>
          <p:cNvSpPr txBox="1">
            <a:spLocks/>
          </p:cNvSpPr>
          <p:nvPr userDrawn="1"/>
        </p:nvSpPr>
        <p:spPr bwMode="auto">
          <a:xfrm>
            <a:off x="9745690" y="6567205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Electronics Europe</a:t>
            </a:r>
            <a:r>
              <a:rPr kumimoji="0" lang="en-US" altLang="ja-JP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69" y="1"/>
            <a:ext cx="10979331" cy="771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469640" y="6444419"/>
            <a:ext cx="670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EBE-162D-4A25-9CB4-EA748535EE9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図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9425" y="894349"/>
            <a:ext cx="11233150" cy="543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6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73" r:id="rId2"/>
    <p:sldLayoutId id="2147483874" r:id="rId3"/>
    <p:sldLayoutId id="2147483875" r:id="rId4"/>
  </p:sldLayoutIdLst>
  <p:hf sldNum="0" hdr="0" dt="0"/>
  <p:txStyles>
    <p:titleStyle>
      <a:lvl1pPr marL="87313" indent="0" algn="l" defTabSz="6858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lang="ja-JP" alt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095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704850" indent="-14763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35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5ACBF0"/>
          </p15:clr>
        </p15:guide>
        <p15:guide id="1" pos="3840" userDrawn="1">
          <p15:clr>
            <a:srgbClr val="5ACBF0"/>
          </p15:clr>
        </p15:guide>
        <p15:guide id="4" orient="horz" pos="4042" userDrawn="1">
          <p15:clr>
            <a:srgbClr val="5ACBF0"/>
          </p15:clr>
        </p15:guide>
        <p15:guide id="5" orient="horz" pos="459" userDrawn="1">
          <p15:clr>
            <a:srgbClr val="5ACBF0"/>
          </p15:clr>
        </p15:guide>
        <p15:guide id="8" pos="7378" userDrawn="1">
          <p15:clr>
            <a:srgbClr val="5ACBF0"/>
          </p15:clr>
        </p15:guide>
        <p15:guide id="9" pos="302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Introduction to the All-New 4</a:t>
            </a:r>
            <a:r>
              <a:rPr lang="en-US" b="0" baseline="30000" dirty="0"/>
              <a:t>th</a:t>
            </a:r>
            <a:r>
              <a:rPr lang="en-US" b="0" dirty="0"/>
              <a:t> Gen BG Series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TOSHIBA BG4 NVMe SSD Series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81" y="1892165"/>
            <a:ext cx="3953283" cy="3338329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 bwMode="gray">
          <a:xfrm>
            <a:off x="1" y="3916507"/>
            <a:ext cx="12191999" cy="530214"/>
          </a:xfrm>
          <a:prstGeom prst="homePlate">
            <a:avLst>
              <a:gd name="adj" fmla="val 0"/>
            </a:avLst>
          </a:prstGeom>
          <a:gradFill>
            <a:gsLst>
              <a:gs pos="10000">
                <a:srgbClr val="7DAE46">
                  <a:alpha val="90000"/>
                </a:srgbClr>
              </a:gs>
              <a:gs pos="100000">
                <a:schemeClr val="accent2">
                  <a:alpha val="20000"/>
                </a:schemeClr>
              </a:gs>
              <a:gs pos="61000">
                <a:schemeClr val="accent2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BG4 Series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82928" y="6439414"/>
            <a:ext cx="335321" cy="365030"/>
          </a:xfrm>
        </p:spPr>
        <p:txBody>
          <a:bodyPr/>
          <a:lstStyle/>
          <a:p>
            <a:pPr eaLnBrk="0" hangingPunct="0">
              <a:tabLst>
                <a:tab pos="568048" algn="ctr"/>
                <a:tab pos="856832" algn="l"/>
                <a:tab pos="1088493" algn="l"/>
              </a:tabLst>
            </a:pPr>
            <a:fld id="{C0A530F1-D8C6-4A93-9917-2C1FE34DC798}" type="slidenum">
              <a:rPr lang="en-US" altLang="ja-JP" smtClean="0"/>
              <a:pPr eaLnBrk="0" hangingPunct="0">
                <a:tabLst>
                  <a:tab pos="568048" algn="ctr"/>
                  <a:tab pos="856832" algn="l"/>
                  <a:tab pos="1088493" algn="l"/>
                </a:tabLst>
              </a:pPr>
              <a:t>1</a:t>
            </a:fld>
            <a:endParaRPr lang="en-US" altLang="ja-JP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64362" y="3026819"/>
            <a:ext cx="4038079" cy="1908060"/>
            <a:chOff x="1521133" y="3296730"/>
            <a:chExt cx="3758923" cy="1776154"/>
          </a:xfrm>
        </p:grpSpPr>
        <p:grpSp>
          <p:nvGrpSpPr>
            <p:cNvPr id="7" name="Group 6"/>
            <p:cNvGrpSpPr/>
            <p:nvPr/>
          </p:nvGrpSpPr>
          <p:grpSpPr>
            <a:xfrm>
              <a:off x="1521133" y="3573729"/>
              <a:ext cx="3758923" cy="1499155"/>
              <a:chOff x="4485306" y="2341485"/>
              <a:chExt cx="4299268" cy="172229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6507" y="2341485"/>
                <a:ext cx="2208067" cy="1722292"/>
              </a:xfrm>
              <a:prstGeom prst="rect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306" y="2411730"/>
                <a:ext cx="2091200" cy="1652048"/>
              </a:xfrm>
              <a:prstGeom prst="rect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521133" y="3296730"/>
              <a:ext cx="1828372" cy="257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Front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81779" y="3296730"/>
              <a:ext cx="1828372" cy="257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Back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91" y="2700320"/>
            <a:ext cx="2026324" cy="27757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 bwMode="gray">
          <a:xfrm>
            <a:off x="9734212" y="3828393"/>
            <a:ext cx="1912694" cy="731330"/>
          </a:xfrm>
          <a:prstGeom prst="rect">
            <a:avLst/>
          </a:prstGeom>
          <a:gradFill>
            <a:gsLst>
              <a:gs pos="12000">
                <a:srgbClr val="7DAE46">
                  <a:alpha val="50000"/>
                </a:srgbClr>
              </a:gs>
              <a:gs pos="100000">
                <a:schemeClr val="accent2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r>
              <a:rPr lang="en-US" sz="2399" b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M.2 2230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" y="1082874"/>
            <a:ext cx="1219199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b="1" dirty="0">
                <a:ln w="3175">
                  <a:noFill/>
                </a:ln>
                <a:gradFill>
                  <a:gsLst>
                    <a:gs pos="0">
                      <a:srgbClr val="7DAE4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</a:rPr>
              <a:t>Client-Class Single Package BGA SSDs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3052" y="1917376"/>
            <a:ext cx="4036849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Capacities: </a:t>
            </a:r>
            <a:r>
              <a:rPr lang="en-US" sz="1600" dirty="0">
                <a:latin typeface="+mj-lt"/>
              </a:rPr>
              <a:t>128GB, 256GB, 512GB, 1024GB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453075" y="3821112"/>
            <a:ext cx="1922760" cy="732154"/>
          </a:xfrm>
          <a:prstGeom prst="rect">
            <a:avLst/>
          </a:prstGeom>
          <a:gradFill>
            <a:gsLst>
              <a:gs pos="12000">
                <a:srgbClr val="7DAE46">
                  <a:alpha val="50000"/>
                </a:srgbClr>
              </a:gs>
              <a:gs pos="100000">
                <a:schemeClr val="accent2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r>
              <a:rPr lang="en-US" sz="2399" b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M.2 1620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4860" y="1894744"/>
            <a:ext cx="4258455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>
                <a:latin typeface="+mj-lt"/>
              </a:rPr>
              <a:t>Interface: </a:t>
            </a:r>
            <a:r>
              <a:rPr lang="en-US" sz="1799" dirty="0">
                <a:latin typeface="+mj-lt"/>
              </a:rPr>
              <a:t>PCIe® Gen3x4L NVMe™ 1.3b</a:t>
            </a:r>
          </a:p>
        </p:txBody>
      </p:sp>
    </p:spTree>
    <p:extLst>
      <p:ext uri="{BB962C8B-B14F-4D97-AF65-F5344CB8AC3E}">
        <p14:creationId xmlns:p14="http://schemas.microsoft.com/office/powerpoint/2010/main" val="8204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234318"/>
            <a:ext cx="1219199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n w="3175">
                  <a:noFill/>
                </a:ln>
                <a:gradFill>
                  <a:gsLst>
                    <a:gs pos="0">
                      <a:srgbClr val="7DAE4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</a:rPr>
              <a:t>The Densest Client </a:t>
            </a:r>
          </a:p>
          <a:p>
            <a:pPr lvl="0" algn="ctr"/>
            <a:r>
              <a:rPr lang="en-US" sz="1999" b="1" dirty="0">
                <a:ln w="3175">
                  <a:noFill/>
                </a:ln>
                <a:gradFill>
                  <a:gsLst>
                    <a:gs pos="0">
                      <a:srgbClr val="7DAE4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</a:rPr>
              <a:t>SSD on the Market</a:t>
            </a:r>
            <a:r>
              <a:rPr lang="en-US" sz="1600" b="1" baseline="50000" dirty="0">
                <a:ln w="3175">
                  <a:noFill/>
                </a:ln>
                <a:gradFill>
                  <a:gsLst>
                    <a:gs pos="0">
                      <a:srgbClr val="7DAE46"/>
                    </a:gs>
                    <a:gs pos="100000">
                      <a:srgbClr val="33BBED"/>
                    </a:gs>
                  </a:gsLst>
                  <a:lin ang="0" scaled="1"/>
                </a:gradFill>
                <a:latin typeface="Century Gothic" panose="020F0302020204030204"/>
              </a:rPr>
              <a:t>3</a:t>
            </a:r>
          </a:p>
          <a:p>
            <a:pPr algn="ctr"/>
            <a:r>
              <a:rPr lang="en-US" sz="1999" b="1" dirty="0">
                <a:ln w="3175">
                  <a:noFill/>
                </a:ln>
                <a:gradFill>
                  <a:gsLst>
                    <a:gs pos="0">
                      <a:srgbClr val="7DAE4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</a:rPr>
              <a:t> </a:t>
            </a:r>
          </a:p>
        </p:txBody>
      </p:sp>
      <p:sp>
        <p:nvSpPr>
          <p:cNvPr id="11" name="Chord 10"/>
          <p:cNvSpPr/>
          <p:nvPr/>
        </p:nvSpPr>
        <p:spPr bwMode="gray">
          <a:xfrm rot="6044934">
            <a:off x="3214065" y="2961411"/>
            <a:ext cx="5737817" cy="5737817"/>
          </a:xfrm>
          <a:prstGeom prst="chord">
            <a:avLst>
              <a:gd name="adj1" fmla="val 4184779"/>
              <a:gd name="adj2" fmla="val 16125130"/>
            </a:avLst>
          </a:prstGeom>
          <a:gradFill flip="none" rotWithShape="1">
            <a:gsLst>
              <a:gs pos="10000">
                <a:srgbClr val="7DAE46">
                  <a:alpha val="80000"/>
                </a:srgbClr>
              </a:gs>
              <a:gs pos="100000">
                <a:schemeClr val="accent2">
                  <a:alpha val="20000"/>
                </a:schemeClr>
              </a:gs>
              <a:gs pos="61000">
                <a:schemeClr val="accent2">
                  <a:alpha val="50000"/>
                </a:schemeClr>
              </a:gs>
            </a:gsLst>
            <a:lin ang="1680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ord 14"/>
          <p:cNvSpPr/>
          <p:nvPr/>
        </p:nvSpPr>
        <p:spPr bwMode="gray">
          <a:xfrm rot="6044934">
            <a:off x="3464696" y="3244002"/>
            <a:ext cx="5262818" cy="5262818"/>
          </a:xfrm>
          <a:prstGeom prst="chord">
            <a:avLst>
              <a:gd name="adj1" fmla="val 4184779"/>
              <a:gd name="adj2" fmla="val 16125130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BG4 SSDs: Better By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tabLst>
                <a:tab pos="568048" algn="ctr"/>
                <a:tab pos="856832" algn="l"/>
                <a:tab pos="1088493" algn="l"/>
              </a:tabLst>
            </a:pPr>
            <a:fld id="{C0A530F1-D8C6-4A93-9917-2C1FE34DC798}" type="slidenum">
              <a:rPr lang="en-US" altLang="ja-JP" smtClean="0"/>
              <a:pPr eaLnBrk="0" hangingPunct="0">
                <a:tabLst>
                  <a:tab pos="568048" algn="ctr"/>
                  <a:tab pos="856832" algn="l"/>
                  <a:tab pos="1088493" algn="l"/>
                </a:tabLst>
              </a:pPr>
              <a:t>2</a:t>
            </a:fld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64" y="923852"/>
            <a:ext cx="822758" cy="822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3171" y="1619289"/>
            <a:ext cx="1865731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99" b="1" dirty="0">
                <a:latin typeface="+mj-lt"/>
              </a:rPr>
              <a:t>BIGGER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9361" y="1077055"/>
            <a:ext cx="873729" cy="830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799" b="1" dirty="0">
                <a:latin typeface="+mj-lt"/>
              </a:rPr>
              <a:t>2x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84" y="3796104"/>
            <a:ext cx="3497696" cy="25766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01" y="5064952"/>
            <a:ext cx="1653103" cy="13077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20" name="Group 19"/>
          <p:cNvGrpSpPr/>
          <p:nvPr/>
        </p:nvGrpSpPr>
        <p:grpSpPr>
          <a:xfrm>
            <a:off x="281984" y="2615513"/>
            <a:ext cx="3321940" cy="1420180"/>
            <a:chOff x="451207" y="2754961"/>
            <a:chExt cx="3322805" cy="14205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7" y="2754961"/>
              <a:ext cx="1950307" cy="91487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53519" y="3529308"/>
              <a:ext cx="1897314" cy="64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599" b="1" dirty="0">
                  <a:latin typeface="+mj-lt"/>
                </a:rPr>
                <a:t>FASTER</a:t>
              </a:r>
              <a:r>
                <a:rPr lang="en-US" sz="1999" b="1" baseline="80000" dirty="0">
                  <a:latin typeface="+mj-lt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73894" y="2989452"/>
              <a:ext cx="1600118" cy="76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99" b="1" dirty="0">
                  <a:latin typeface="+mj-lt"/>
                </a:rPr>
                <a:t>153</a:t>
              </a:r>
              <a:r>
                <a:rPr lang="en-US" sz="3999" b="1" dirty="0">
                  <a:latin typeface="+mj-lt"/>
                </a:rPr>
                <a:t>%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0493" y="4174651"/>
            <a:ext cx="2802790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n w="3175">
                  <a:noFill/>
                </a:ln>
                <a:gradFill>
                  <a:gsLst>
                    <a:gs pos="0">
                      <a:srgbClr val="7DAE4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</a:rPr>
              <a:t>Industry-Leading </a:t>
            </a:r>
          </a:p>
          <a:p>
            <a:pPr algn="ctr"/>
            <a:r>
              <a:rPr lang="en-US" sz="1999" b="1" dirty="0">
                <a:ln w="3175">
                  <a:noFill/>
                </a:ln>
                <a:gradFill>
                  <a:gsLst>
                    <a:gs pos="0">
                      <a:srgbClr val="7DAE4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</a:rPr>
              <a:t>Random Read Performance</a:t>
            </a:r>
            <a:r>
              <a:rPr lang="en-US" sz="1600" b="1" baseline="50000" dirty="0">
                <a:ln w="3175">
                  <a:noFill/>
                </a:ln>
                <a:gradFill>
                  <a:gsLst>
                    <a:gs pos="0">
                      <a:srgbClr val="7DAE4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75311" y="4174651"/>
            <a:ext cx="2802790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999" b="1" dirty="0">
                <a:ln w="3175">
                  <a:noFill/>
                </a:ln>
                <a:gradFill>
                  <a:gsLst>
                    <a:gs pos="0">
                      <a:srgbClr val="7DAE4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</a:rPr>
              <a:t>Decreased Power Consumption Improves Efficiency</a:t>
            </a:r>
            <a:endParaRPr lang="en-US" sz="1600" b="1" baseline="50000" dirty="0">
              <a:ln w="3175">
                <a:noFill/>
              </a:ln>
              <a:gradFill>
                <a:gsLst>
                  <a:gs pos="0">
                    <a:srgbClr val="7DAE46"/>
                  </a:gs>
                  <a:gs pos="100000">
                    <a:srgbClr val="33BBED"/>
                  </a:gs>
                </a:gsLst>
                <a:lin ang="0" scaled="1"/>
              </a:gradFill>
              <a:latin typeface="Century Gothic" panose="020F030202020403020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974243" y="2671950"/>
            <a:ext cx="2695701" cy="1433345"/>
            <a:chOff x="8776554" y="2672547"/>
            <a:chExt cx="2696403" cy="14337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0636">
              <a:off x="10124976" y="2503604"/>
              <a:ext cx="633780" cy="126516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776554" y="3195400"/>
              <a:ext cx="1645002" cy="584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199" b="1" dirty="0">
                  <a:latin typeface="+mj-lt"/>
                </a:rPr>
                <a:t>POWER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77625" y="2672547"/>
              <a:ext cx="1321196" cy="76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99" b="1" dirty="0">
                  <a:latin typeface="+mj-lt"/>
                </a:rPr>
                <a:t>20%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12778" y="3521490"/>
              <a:ext cx="20601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3199" b="1" dirty="0">
                  <a:latin typeface="+mj-lt"/>
                </a:rPr>
                <a:t>SAVINGS</a:t>
              </a:r>
              <a:r>
                <a:rPr lang="en-US" sz="1999" b="1" baseline="80000" dirty="0">
                  <a:solidFill>
                    <a:srgbClr val="FFFFFF"/>
                  </a:solidFill>
                  <a:latin typeface="Century Gothic" panose="020F0302020204030204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gray">
          <a:xfrm>
            <a:off x="7713526" y="801341"/>
            <a:ext cx="2580573" cy="5643035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3915876" y="801341"/>
            <a:ext cx="2548898" cy="5643035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98" y="1008493"/>
            <a:ext cx="1704135" cy="1346267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22" y="972532"/>
            <a:ext cx="1778608" cy="138731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"/>
            <a:ext cx="12192000" cy="563560"/>
          </a:xfrm>
        </p:spPr>
        <p:txBody>
          <a:bodyPr/>
          <a:lstStyle/>
          <a:p>
            <a:r>
              <a:rPr lang="en-US" dirty="0"/>
              <a:t>BG4 Series: New &amp; Noteworthy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tabLst>
                <a:tab pos="568048" algn="ctr"/>
                <a:tab pos="856832" algn="l"/>
                <a:tab pos="1088493" algn="l"/>
              </a:tabLst>
            </a:pPr>
            <a:fld id="{C0A530F1-D8C6-4A93-9917-2C1FE34DC798}" type="slidenum">
              <a:rPr lang="en-US" altLang="ja-JP" smtClean="0"/>
              <a:pPr eaLnBrk="0" hangingPunct="0">
                <a:tabLst>
                  <a:tab pos="568048" algn="ctr"/>
                  <a:tab pos="856832" algn="l"/>
                  <a:tab pos="1088493" algn="l"/>
                </a:tabLst>
              </a:pPr>
              <a:t>3</a:t>
            </a:fld>
            <a:endParaRPr lang="en-US" altLang="ja-JP" dirty="0"/>
          </a:p>
        </p:txBody>
      </p:sp>
      <p:sp>
        <p:nvSpPr>
          <p:cNvPr id="11" name="TextBox 10"/>
          <p:cNvSpPr txBox="1"/>
          <p:nvPr/>
        </p:nvSpPr>
        <p:spPr>
          <a:xfrm>
            <a:off x="6511796" y="1522019"/>
            <a:ext cx="1229156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+mj-lt"/>
              </a:rPr>
              <a:t>vs. </a:t>
            </a:r>
          </a:p>
        </p:txBody>
      </p:sp>
      <p:sp>
        <p:nvSpPr>
          <p:cNvPr id="27" name="Pentagon 26"/>
          <p:cNvSpPr/>
          <p:nvPr/>
        </p:nvSpPr>
        <p:spPr bwMode="gray">
          <a:xfrm>
            <a:off x="1" y="3077577"/>
            <a:ext cx="12191999" cy="457081"/>
          </a:xfrm>
          <a:prstGeom prst="homePlate">
            <a:avLst>
              <a:gd name="adj" fmla="val 0"/>
            </a:avLst>
          </a:prstGeom>
          <a:gradFill>
            <a:gsLst>
              <a:gs pos="10000">
                <a:srgbClr val="7DAE46">
                  <a:alpha val="90000"/>
                </a:srgbClr>
              </a:gs>
              <a:gs pos="100000">
                <a:schemeClr val="accent2">
                  <a:alpha val="20000"/>
                </a:schemeClr>
              </a:gs>
              <a:gs pos="61000">
                <a:schemeClr val="accent2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Pentagon 42"/>
          <p:cNvSpPr/>
          <p:nvPr/>
        </p:nvSpPr>
        <p:spPr bwMode="gray">
          <a:xfrm>
            <a:off x="1" y="2527688"/>
            <a:ext cx="12191999" cy="457081"/>
          </a:xfrm>
          <a:prstGeom prst="homePlate">
            <a:avLst>
              <a:gd name="adj" fmla="val 0"/>
            </a:avLst>
          </a:prstGeom>
          <a:gradFill>
            <a:gsLst>
              <a:gs pos="10000">
                <a:srgbClr val="7DAE46">
                  <a:alpha val="90000"/>
                </a:srgbClr>
              </a:gs>
              <a:gs pos="100000">
                <a:schemeClr val="accent2">
                  <a:alpha val="20000"/>
                </a:schemeClr>
              </a:gs>
              <a:gs pos="61000">
                <a:schemeClr val="accent2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983" y="2585635"/>
            <a:ext cx="1965091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9" b="1" dirty="0">
                <a:latin typeface="+mj-lt"/>
              </a:rPr>
              <a:t>PCIe Gen3 Lanes</a:t>
            </a:r>
            <a:endParaRPr lang="en-US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5876" y="2470874"/>
            <a:ext cx="2548898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+mj-lt"/>
              </a:rPr>
              <a:t>x2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3930" y="2466577"/>
            <a:ext cx="2568494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+mj-lt"/>
              </a:rPr>
              <a:t>x4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3059" y="3126273"/>
            <a:ext cx="2268940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9" b="1" dirty="0">
                <a:latin typeface="+mj-lt"/>
              </a:rPr>
              <a:t>Maximum Capacity</a:t>
            </a:r>
            <a:endParaRPr lang="en-US" sz="1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5655" y="3039628"/>
            <a:ext cx="2539120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+mj-lt"/>
              </a:rPr>
              <a:t>512GB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13527" y="3025238"/>
            <a:ext cx="2568494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+mj-lt"/>
              </a:rPr>
              <a:t>1TB</a:t>
            </a:r>
          </a:p>
        </p:txBody>
      </p:sp>
      <p:sp>
        <p:nvSpPr>
          <p:cNvPr id="32" name="Pentagon 31"/>
          <p:cNvSpPr/>
          <p:nvPr/>
        </p:nvSpPr>
        <p:spPr bwMode="gray">
          <a:xfrm>
            <a:off x="1" y="3632947"/>
            <a:ext cx="12191999" cy="457081"/>
          </a:xfrm>
          <a:prstGeom prst="homePlate">
            <a:avLst>
              <a:gd name="adj" fmla="val 0"/>
            </a:avLst>
          </a:prstGeom>
          <a:gradFill>
            <a:gsLst>
              <a:gs pos="10000">
                <a:srgbClr val="7DAE46">
                  <a:alpha val="90000"/>
                </a:srgbClr>
              </a:gs>
              <a:gs pos="100000">
                <a:schemeClr val="accent2">
                  <a:alpha val="20000"/>
                </a:schemeClr>
              </a:gs>
              <a:gs pos="61000">
                <a:schemeClr val="accent2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8513" y="3689449"/>
            <a:ext cx="1630150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9" b="1" dirty="0">
                <a:latin typeface="+mj-lt"/>
              </a:rPr>
              <a:t>BiCS FLASH™</a:t>
            </a:r>
            <a:endParaRPr lang="en-US" sz="14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5655" y="3566431"/>
            <a:ext cx="2558717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+mj-lt"/>
              </a:rPr>
              <a:t>64</a:t>
            </a:r>
            <a:r>
              <a:rPr lang="en-US" sz="2399" b="1" dirty="0">
                <a:latin typeface="+mj-lt"/>
              </a:rPr>
              <a:t>-LAYER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93929" y="3566431"/>
            <a:ext cx="2588091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+mj-lt"/>
              </a:rPr>
              <a:t>96</a:t>
            </a:r>
            <a:r>
              <a:rPr lang="en-US" sz="2399" b="1" dirty="0">
                <a:latin typeface="+mj-lt"/>
              </a:rPr>
              <a:t>-LAYER</a:t>
            </a:r>
          </a:p>
        </p:txBody>
      </p:sp>
      <p:sp>
        <p:nvSpPr>
          <p:cNvPr id="40" name="Pentagon 39"/>
          <p:cNvSpPr/>
          <p:nvPr/>
        </p:nvSpPr>
        <p:spPr bwMode="gray">
          <a:xfrm>
            <a:off x="1" y="4213412"/>
            <a:ext cx="12191999" cy="457081"/>
          </a:xfrm>
          <a:prstGeom prst="homePlate">
            <a:avLst>
              <a:gd name="adj" fmla="val 0"/>
            </a:avLst>
          </a:prstGeom>
          <a:gradFill>
            <a:gsLst>
              <a:gs pos="10000">
                <a:srgbClr val="7DAE46">
                  <a:alpha val="90000"/>
                </a:srgbClr>
              </a:gs>
              <a:gs pos="100000">
                <a:schemeClr val="accent2">
                  <a:alpha val="20000"/>
                </a:schemeClr>
              </a:gs>
              <a:gs pos="61000">
                <a:schemeClr val="accent2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Pentagon 46"/>
          <p:cNvSpPr/>
          <p:nvPr/>
        </p:nvSpPr>
        <p:spPr bwMode="gray">
          <a:xfrm>
            <a:off x="1" y="4780805"/>
            <a:ext cx="12191999" cy="1671942"/>
          </a:xfrm>
          <a:prstGeom prst="homePlate">
            <a:avLst>
              <a:gd name="adj" fmla="val 0"/>
            </a:avLst>
          </a:prstGeom>
          <a:gradFill>
            <a:gsLst>
              <a:gs pos="10000">
                <a:srgbClr val="7DAE46">
                  <a:alpha val="90000"/>
                </a:srgbClr>
              </a:gs>
              <a:gs pos="100000">
                <a:schemeClr val="accent2">
                  <a:alpha val="20000"/>
                </a:schemeClr>
              </a:gs>
              <a:gs pos="61000">
                <a:schemeClr val="accent2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71981" tIns="71981" rIns="71981" bIns="71981" rtlCol="0" anchor="ctr"/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584" y="4257334"/>
            <a:ext cx="246189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9" b="1" dirty="0">
                <a:latin typeface="+mj-lt"/>
              </a:rPr>
              <a:t>512GB BGA Z-Height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25654" y="4145143"/>
            <a:ext cx="2558717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+mj-lt"/>
              </a:rPr>
              <a:t>1.5mm</a:t>
            </a:r>
            <a:endParaRPr lang="en-US" sz="2399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0952" y="4162404"/>
            <a:ext cx="2588091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+mj-lt"/>
              </a:rPr>
              <a:t>1.3mm</a:t>
            </a:r>
            <a:endParaRPr lang="en-US" sz="2399" b="1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4763127"/>
          <a:ext cx="10284322" cy="1699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2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Sequential Read</a:t>
                      </a:r>
                      <a:r>
                        <a:rPr kumimoji="1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5</a:t>
                      </a:r>
                      <a:endParaRPr kumimoji="1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1,500</a:t>
                      </a:r>
                      <a:r>
                        <a:rPr lang="en-US" sz="1800" baseline="0" dirty="0"/>
                        <a:t> MB/s</a:t>
                      </a:r>
                      <a:endParaRPr lang="en-US" sz="1800" dirty="0"/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2,250 MB/s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Sequential Write</a:t>
                      </a:r>
                      <a:r>
                        <a:rPr kumimoji="1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5</a:t>
                      </a:r>
                      <a:endParaRPr kumimoji="1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1000 MB/s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1,700 MB/s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Random Read IOPS</a:t>
                      </a:r>
                      <a:r>
                        <a:rPr kumimoji="1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6</a:t>
                      </a:r>
                      <a:endParaRPr kumimoji="1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150,000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380,000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Random Write IOPS</a:t>
                      </a:r>
                      <a:r>
                        <a:rPr kumimoji="1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6</a:t>
                      </a:r>
                      <a:endParaRPr kumimoji="1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100,000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190,000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713354" y="5252833"/>
            <a:ext cx="1339901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j-lt"/>
              </a:rPr>
              <a:t>70% Faster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18441" y="4850540"/>
            <a:ext cx="1325581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j-lt"/>
              </a:rPr>
              <a:t>50% Faster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657034" y="5656052"/>
            <a:ext cx="1346493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j-lt"/>
              </a:rPr>
              <a:t>153% Faster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721669" y="6062630"/>
            <a:ext cx="1340820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+mj-lt"/>
              </a:rPr>
              <a:t>90% Faster</a:t>
            </a:r>
          </a:p>
        </p:txBody>
      </p:sp>
    </p:spTree>
    <p:extLst>
      <p:ext uri="{BB962C8B-B14F-4D97-AF65-F5344CB8AC3E}">
        <p14:creationId xmlns:p14="http://schemas.microsoft.com/office/powerpoint/2010/main" val="27021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7539" y="944170"/>
            <a:ext cx="10817261" cy="5638951"/>
            <a:chOff x="496673" y="241528"/>
            <a:chExt cx="10817261" cy="5638951"/>
          </a:xfrm>
        </p:grpSpPr>
        <p:grpSp>
          <p:nvGrpSpPr>
            <p:cNvPr id="4" name="Group 3"/>
            <p:cNvGrpSpPr/>
            <p:nvPr/>
          </p:nvGrpSpPr>
          <p:grpSpPr>
            <a:xfrm>
              <a:off x="2183615" y="241528"/>
              <a:ext cx="7798715" cy="4679229"/>
              <a:chOff x="2166218" y="625475"/>
              <a:chExt cx="7800746" cy="468044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6218" y="625475"/>
                <a:ext cx="7800746" cy="468044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4047" y="2147703"/>
                <a:ext cx="1225088" cy="103451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911" b="90982"/>
              <a:stretch/>
            </p:blipFill>
            <p:spPr>
              <a:xfrm>
                <a:off x="5903524" y="2232592"/>
                <a:ext cx="361062" cy="214024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615546" y="4105206"/>
              <a:ext cx="1698388" cy="969244"/>
              <a:chOff x="6853499" y="5073514"/>
              <a:chExt cx="1698830" cy="969496"/>
            </a:xfrm>
          </p:grpSpPr>
          <p:sp>
            <p:nvSpPr>
              <p:cNvPr id="9" name="Pentagon 8"/>
              <p:cNvSpPr/>
              <p:nvPr/>
            </p:nvSpPr>
            <p:spPr bwMode="gray">
              <a:xfrm>
                <a:off x="6853499" y="5092564"/>
                <a:ext cx="1698830" cy="356616"/>
              </a:xfrm>
              <a:prstGeom prst="homePlate">
                <a:avLst>
                  <a:gd name="adj" fmla="val 0"/>
                </a:avLst>
              </a:prstGeom>
              <a:gradFill>
                <a:gsLst>
                  <a:gs pos="10000">
                    <a:srgbClr val="7DAE46">
                      <a:alpha val="90000"/>
                    </a:srgbClr>
                  </a:gs>
                  <a:gs pos="100000">
                    <a:schemeClr val="accent2">
                      <a:alpha val="20000"/>
                    </a:schemeClr>
                  </a:gs>
                  <a:gs pos="61000">
                    <a:schemeClr val="accent2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71981" tIns="71981" rIns="71981" bIns="71981" rtlCol="0" anchor="ctr"/>
              <a:lstStyle/>
              <a:p>
                <a:pPr algn="ctr">
                  <a:buFont typeface="Wingdings 2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82070" y="5073514"/>
                <a:ext cx="1241687" cy="96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999" b="1" dirty="0">
                    <a:latin typeface="+mj-lt"/>
                  </a:rPr>
                  <a:t>Boot</a:t>
                </a:r>
              </a:p>
              <a:p>
                <a:pPr marL="365650" indent="-182825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</a:rPr>
                  <a:t>Servers</a:t>
                </a:r>
              </a:p>
              <a:p>
                <a:pPr marL="365650" indent="-182825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</a:rPr>
                  <a:t>Arrays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93439" y="4911235"/>
              <a:ext cx="2097144" cy="969244"/>
              <a:chOff x="759222" y="1857930"/>
              <a:chExt cx="2097690" cy="969496"/>
            </a:xfrm>
          </p:grpSpPr>
          <p:sp>
            <p:nvSpPr>
              <p:cNvPr id="12" name="Pentagon 11"/>
              <p:cNvSpPr/>
              <p:nvPr/>
            </p:nvSpPr>
            <p:spPr bwMode="gray">
              <a:xfrm>
                <a:off x="828339" y="1878213"/>
                <a:ext cx="1990165" cy="354379"/>
              </a:xfrm>
              <a:prstGeom prst="homePlate">
                <a:avLst>
                  <a:gd name="adj" fmla="val 0"/>
                </a:avLst>
              </a:prstGeom>
              <a:gradFill>
                <a:gsLst>
                  <a:gs pos="10000">
                    <a:srgbClr val="7DAE46">
                      <a:alpha val="90000"/>
                    </a:srgbClr>
                  </a:gs>
                  <a:gs pos="100000">
                    <a:schemeClr val="accent2">
                      <a:alpha val="20000"/>
                    </a:schemeClr>
                  </a:gs>
                  <a:gs pos="61000">
                    <a:schemeClr val="accent2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71981" tIns="71981" rIns="71981" bIns="71981" rtlCol="0" anchor="ctr"/>
              <a:lstStyle/>
              <a:p>
                <a:pPr algn="ctr">
                  <a:buFont typeface="Wingdings 2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9222" y="1857930"/>
                <a:ext cx="2097690" cy="96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999" b="1" dirty="0">
                    <a:latin typeface="+mj-lt"/>
                  </a:rPr>
                  <a:t>Embedded</a:t>
                </a:r>
              </a:p>
              <a:p>
                <a:pPr marL="365650" indent="-182825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latin typeface="+mj-lt"/>
                  </a:rPr>
                  <a:t>IoT</a:t>
                </a:r>
                <a:r>
                  <a:rPr lang="en-US" sz="1600" dirty="0">
                    <a:latin typeface="+mj-lt"/>
                  </a:rPr>
                  <a:t> Devices</a:t>
                </a:r>
              </a:p>
              <a:p>
                <a:pPr marL="365650" indent="-182825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</a:rPr>
                  <a:t>In-flight Systems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96673" y="4065434"/>
              <a:ext cx="2531444" cy="969244"/>
              <a:chOff x="9086559" y="3318330"/>
              <a:chExt cx="2532103" cy="969496"/>
            </a:xfrm>
          </p:grpSpPr>
          <p:sp>
            <p:nvSpPr>
              <p:cNvPr id="15" name="Pentagon 14"/>
              <p:cNvSpPr/>
              <p:nvPr/>
            </p:nvSpPr>
            <p:spPr bwMode="gray">
              <a:xfrm>
                <a:off x="9336285" y="3337379"/>
                <a:ext cx="2045306" cy="356616"/>
              </a:xfrm>
              <a:prstGeom prst="homePlate">
                <a:avLst>
                  <a:gd name="adj" fmla="val 0"/>
                </a:avLst>
              </a:prstGeom>
              <a:gradFill>
                <a:gsLst>
                  <a:gs pos="10000">
                    <a:srgbClr val="7DAE46">
                      <a:alpha val="90000"/>
                    </a:srgbClr>
                  </a:gs>
                  <a:gs pos="100000">
                    <a:schemeClr val="accent2">
                      <a:alpha val="20000"/>
                    </a:schemeClr>
                  </a:gs>
                  <a:gs pos="61000">
                    <a:schemeClr val="accent2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71981" tIns="71981" rIns="71981" bIns="71981" rtlCol="0" anchor="ctr"/>
              <a:lstStyle/>
              <a:p>
                <a:pPr algn="ctr">
                  <a:buFont typeface="Wingdings 2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086559" y="3318330"/>
                <a:ext cx="2532103" cy="96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999" b="1" dirty="0">
                    <a:latin typeface="+mj-lt"/>
                  </a:rPr>
                  <a:t>Ultra-Mobile</a:t>
                </a:r>
              </a:p>
              <a:p>
                <a:pPr marL="365650" indent="-182825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</a:rPr>
                  <a:t>Thin &amp; Light Designs </a:t>
                </a:r>
              </a:p>
              <a:p>
                <a:pPr marL="365650" indent="-182825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</a:rPr>
                  <a:t>2-in-1s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BG4 SSD Applications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tabLst>
                <a:tab pos="568048" algn="ctr"/>
                <a:tab pos="856832" algn="l"/>
                <a:tab pos="1088493" algn="l"/>
              </a:tabLst>
            </a:pPr>
            <a:fld id="{C0A530F1-D8C6-4A93-9917-2C1FE34DC798}" type="slidenum">
              <a:rPr lang="en-US" altLang="ja-JP" smtClean="0"/>
              <a:pPr eaLnBrk="0" hangingPunct="0">
                <a:tabLst>
                  <a:tab pos="568048" algn="ctr"/>
                  <a:tab pos="856832" algn="l"/>
                  <a:tab pos="1088493" algn="l"/>
                </a:tabLst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26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BG4 in Action – LIVE Demo at Embedded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tabLst>
                <a:tab pos="568048" algn="ctr"/>
                <a:tab pos="856832" algn="l"/>
                <a:tab pos="1088493" algn="l"/>
              </a:tabLst>
            </a:pPr>
            <a:fld id="{C0A530F1-D8C6-4A93-9917-2C1FE34DC798}" type="slidenum">
              <a:rPr lang="en-US" altLang="ja-JP" smtClean="0"/>
              <a:pPr eaLnBrk="0" hangingPunct="0">
                <a:tabLst>
                  <a:tab pos="568048" algn="ctr"/>
                  <a:tab pos="856832" algn="l"/>
                  <a:tab pos="1088493" algn="l"/>
                </a:tabLst>
              </a:pPr>
              <a:t>5</a:t>
            </a:fld>
            <a:endParaRPr lang="en-US" altLang="ja-JP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0"/>
          <a:stretch/>
        </p:blipFill>
        <p:spPr>
          <a:xfrm>
            <a:off x="2602824" y="992608"/>
            <a:ext cx="8273483" cy="41520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70" y="2153731"/>
            <a:ext cx="2183331" cy="2990865"/>
          </a:xfrm>
          <a:prstGeom prst="rect">
            <a:avLst/>
          </a:prstGeom>
          <a:effectLst/>
        </p:spPr>
      </p:pic>
      <p:pic>
        <p:nvPicPr>
          <p:cNvPr id="1026" name="Picture 2" descr="468x60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34" y="3529103"/>
            <a:ext cx="5499073" cy="70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gray">
          <a:xfrm>
            <a:off x="9016525" y="5744885"/>
            <a:ext cx="2492294" cy="699491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2665" y="5144596"/>
            <a:ext cx="9846644" cy="129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42771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テーマ1">
  <a:themeElements>
    <a:clrScheme name="Toshiba Colour Scheme 1">
      <a:dk1>
        <a:sysClr val="windowText" lastClr="000000"/>
      </a:dk1>
      <a:lt1>
        <a:sysClr val="window" lastClr="FFFFFF"/>
      </a:lt1>
      <a:dk2>
        <a:srgbClr val="0064D2"/>
      </a:dk2>
      <a:lt2>
        <a:srgbClr val="E61E1E"/>
      </a:lt2>
      <a:accent1>
        <a:srgbClr val="A0A0A5"/>
      </a:accent1>
      <a:accent2>
        <a:srgbClr val="50BEBE"/>
      </a:accent2>
      <a:accent3>
        <a:srgbClr val="64AFE1"/>
      </a:accent3>
      <a:accent4>
        <a:srgbClr val="FAD737"/>
      </a:accent4>
      <a:accent5>
        <a:srgbClr val="FA9628"/>
      </a:accent5>
      <a:accent6>
        <a:srgbClr val="AF8CC8"/>
      </a:accent6>
      <a:hlink>
        <a:srgbClr val="E61E1E"/>
      </a:hlink>
      <a:folHlink>
        <a:srgbClr val="E61E1E"/>
      </a:folHlink>
    </a:clrScheme>
    <a:fontScheme name="Segoe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E_Presentation template_16x9_EN_SegoeUI_20190115.potx [Read-Only]" id="{5F8F1017-B1D6-4DE0-9D23-4CC015424B16}" vid="{C60C7068-C9E7-4C26-A72E-5DAC30E3B18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</Words>
  <Application>Microsoft Macintosh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Segoe UI</vt:lpstr>
      <vt:lpstr>Wingdings</vt:lpstr>
      <vt:lpstr>Wingdings 2</vt:lpstr>
      <vt:lpstr>テーマ1</vt:lpstr>
      <vt:lpstr>TOSHIBA BG4 NVMe SSD Series</vt:lpstr>
      <vt:lpstr>Introducing the BG4 Series</vt:lpstr>
      <vt:lpstr>BG4 SSDs: Better By Design</vt:lpstr>
      <vt:lpstr>BG4 Series: New &amp; Noteworthy</vt:lpstr>
      <vt:lpstr>BG4 SSD Applications</vt:lpstr>
      <vt:lpstr>See BG4 in Action – LIVE Demo at Embedded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2019-02-12T16:53:12Z</cp:lastPrinted>
  <dcterms:created xsi:type="dcterms:W3CDTF">2018-10-18T06:24:11Z</dcterms:created>
  <dcterms:modified xsi:type="dcterms:W3CDTF">2019-02-12T16:53:24Z</dcterms:modified>
</cp:coreProperties>
</file>