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3"/>
  </p:notesMasterIdLst>
  <p:sldIdLst>
    <p:sldId id="283" r:id="rId2"/>
    <p:sldId id="380" r:id="rId3"/>
    <p:sldId id="381" r:id="rId4"/>
    <p:sldId id="382" r:id="rId5"/>
    <p:sldId id="383" r:id="rId6"/>
    <p:sldId id="384" r:id="rId7"/>
    <p:sldId id="385" r:id="rId8"/>
    <p:sldId id="361" r:id="rId9"/>
    <p:sldId id="386" r:id="rId10"/>
    <p:sldId id="390" r:id="rId11"/>
    <p:sldId id="3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448" userDrawn="1">
          <p15:clr>
            <a:srgbClr val="A4A3A4"/>
          </p15:clr>
        </p15:guide>
        <p15:guide id="3" pos="3552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Koehler" initials="BK" lastIdx="3" clrIdx="0"/>
  <p:cmAuthor id="2" name="Kim Feldman" initials="KF" lastIdx="1" clrIdx="1">
    <p:extLst/>
  </p:cmAuthor>
  <p:cmAuthor id="3" name="Kim Feldman" initials="KF [2]" lastIdx="1" clrIdx="2">
    <p:extLst/>
  </p:cmAuthor>
  <p:cmAuthor id="4" name="Kim Feldman" initials="KF [3]" lastIdx="1" clrIdx="3">
    <p:extLst/>
  </p:cmAuthor>
  <p:cmAuthor id="5" name="Kim Feldman" initials="KF [4]" lastIdx="1" clrIdx="4">
    <p:extLst/>
  </p:cmAuthor>
  <p:cmAuthor id="6" name="Kim Feldman" initials="KF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90"/>
    <p:restoredTop sz="96793"/>
  </p:normalViewPr>
  <p:slideViewPr>
    <p:cSldViewPr snapToGrid="0" snapToObjects="1">
      <p:cViewPr>
        <p:scale>
          <a:sx n="75" d="100"/>
          <a:sy n="75" d="100"/>
        </p:scale>
        <p:origin x="1176" y="384"/>
      </p:cViewPr>
      <p:guideLst>
        <p:guide pos="5448"/>
        <p:guide pos="355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3A2BA-1A88-0E45-938C-377CA7675081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7CB03-9236-FF48-8CEC-B6C31846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3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037C4-F34B-4268-82C2-03C0F7E8A9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70340" y="8829677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1" tIns="45742" rIns="91481" bIns="45742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0C9BFE-C1D5-4904-B45E-F5916058A7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2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See note on second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7CB03-9236-FF48-8CEC-B6C31846A0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1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9463F-0869-41E3-A2D7-28E153D0F2F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31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9463F-0869-41E3-A2D7-28E153D0F2F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505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7CB03-9236-FF48-8CEC-B6C31846A0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ck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4169229" cy="502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543559" y="-1"/>
            <a:ext cx="11125200" cy="5029201"/>
          </a:xfrm>
          <a:prstGeom prst="parallelogram">
            <a:avLst>
              <a:gd name="adj" fmla="val 431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699" y="716013"/>
            <a:ext cx="3886200" cy="152984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30877" y="5212080"/>
            <a:ext cx="8015845" cy="813723"/>
          </a:xfr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30352" indent="0">
              <a:buFontTx/>
              <a:buNone/>
              <a:defRPr/>
            </a:lvl2pPr>
            <a:lvl3pPr marL="987552" indent="0">
              <a:buFontTx/>
              <a:buNone/>
              <a:defRPr/>
            </a:lvl3pPr>
            <a:lvl4pPr marL="1417320" indent="0">
              <a:buFontTx/>
              <a:buNone/>
              <a:defRPr/>
            </a:lvl4pPr>
            <a:lvl5pPr marL="187452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other details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578" y="6330761"/>
            <a:ext cx="1947124" cy="360867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1624940" y="2743200"/>
            <a:ext cx="8027719" cy="1128514"/>
          </a:xfrm>
        </p:spPr>
        <p:txBody>
          <a:bodyPr wrap="square" anchor="b" anchorCtr="0">
            <a:spAutoFit/>
          </a:bodyPr>
          <a:lstStyle>
            <a:lvl1pPr algn="ctr">
              <a:lnSpc>
                <a:spcPts val="4400"/>
              </a:lnSpc>
              <a:defRPr sz="4000" spc="-20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4940" y="3962866"/>
            <a:ext cx="8027719" cy="487313"/>
          </a:xfrm>
        </p:spPr>
        <p:txBody>
          <a:bodyPr wrap="square">
            <a:spAutoFit/>
          </a:bodyPr>
          <a:lstStyle>
            <a:lvl1pPr marL="0" indent="0" algn="ctr">
              <a:lnSpc>
                <a:spcPts val="3800"/>
              </a:lnSpc>
              <a:buNone/>
              <a:defRPr sz="3200" b="1" i="0" cap="all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  <p15:guide id="2" pos="352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mparison an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1707001"/>
            <a:ext cx="4937760" cy="360099"/>
          </a:xfrm>
        </p:spPr>
        <p:txBody>
          <a:bodyPr rIns="182880" anchor="b">
            <a:spAutoFit/>
          </a:bodyPr>
          <a:lstStyle>
            <a:lvl1pPr marL="0" indent="0" algn="l">
              <a:buNone/>
              <a:defRPr sz="2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680" y="2103120"/>
            <a:ext cx="4937760" cy="4083772"/>
          </a:xfrm>
        </p:spPr>
        <p:txBody>
          <a:bodyPr rIns="182880"/>
          <a:lstStyle>
            <a:lvl1pPr>
              <a:lnSpc>
                <a:spcPct val="110000"/>
              </a:lnSpc>
              <a:spcAft>
                <a:spcPts val="800"/>
              </a:spcAft>
              <a:defRPr sz="2400"/>
            </a:lvl1pPr>
            <a:lvl2pPr>
              <a:lnSpc>
                <a:spcPct val="110000"/>
              </a:lnSpc>
              <a:spcAft>
                <a:spcPts val="800"/>
              </a:spcAft>
              <a:defRPr sz="2200"/>
            </a:lvl2pPr>
            <a:lvl3pPr>
              <a:lnSpc>
                <a:spcPct val="110000"/>
              </a:lnSpc>
              <a:spcAft>
                <a:spcPts val="800"/>
              </a:spcAft>
              <a:defRPr/>
            </a:lvl3pPr>
            <a:lvl4pPr>
              <a:lnSpc>
                <a:spcPct val="110000"/>
              </a:lnSpc>
              <a:spcAft>
                <a:spcPts val="800"/>
              </a:spcAft>
              <a:defRPr/>
            </a:lvl4pPr>
            <a:lvl5pPr>
              <a:lnSpc>
                <a:spcPct val="110000"/>
              </a:lnSpc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0670" y="1707001"/>
            <a:ext cx="4937760" cy="360099"/>
          </a:xfrm>
        </p:spPr>
        <p:txBody>
          <a:bodyPr rIns="182880" anchor="b">
            <a:spAutoFit/>
          </a:bodyPr>
          <a:lstStyle>
            <a:lvl1pPr marL="0" indent="0" algn="l">
              <a:buNone/>
              <a:defRPr sz="2600" b="1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670" y="2105891"/>
            <a:ext cx="4937760" cy="4083772"/>
          </a:xfrm>
        </p:spPr>
        <p:txBody>
          <a:bodyPr rIns="182880"/>
          <a:lstStyle>
            <a:lvl1pPr>
              <a:lnSpc>
                <a:spcPct val="110000"/>
              </a:lnSpc>
              <a:spcAft>
                <a:spcPts val="800"/>
              </a:spcAft>
              <a:defRPr sz="2400"/>
            </a:lvl1pPr>
            <a:lvl2pPr>
              <a:lnSpc>
                <a:spcPct val="110000"/>
              </a:lnSpc>
              <a:spcAft>
                <a:spcPts val="800"/>
              </a:spcAft>
              <a:defRPr sz="2200"/>
            </a:lvl2pPr>
            <a:lvl3pPr>
              <a:lnSpc>
                <a:spcPct val="110000"/>
              </a:lnSpc>
              <a:spcAft>
                <a:spcPts val="800"/>
              </a:spcAft>
              <a:defRPr/>
            </a:lvl3pPr>
            <a:lvl4pPr>
              <a:lnSpc>
                <a:spcPct val="110000"/>
              </a:lnSpc>
              <a:spcAft>
                <a:spcPts val="800"/>
              </a:spcAft>
              <a:defRPr/>
            </a:lvl4pPr>
            <a:lvl5pPr>
              <a:lnSpc>
                <a:spcPct val="110000"/>
              </a:lnSpc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43100"/>
            <a:ext cx="3102429" cy="24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arallelogram 14"/>
          <p:cNvSpPr/>
          <p:nvPr/>
        </p:nvSpPr>
        <p:spPr>
          <a:xfrm>
            <a:off x="-1" y="1943100"/>
            <a:ext cx="10277475" cy="2413000"/>
          </a:xfrm>
          <a:prstGeom prst="parallelogram">
            <a:avLst>
              <a:gd name="adj" fmla="val 431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12774"/>
            <a:ext cx="8297333" cy="512961"/>
          </a:xfrm>
          <a:noFill/>
        </p:spPr>
        <p:txBody>
          <a:bodyPr wrap="square" anchor="b" anchorCtr="0">
            <a:spAutoFit/>
          </a:bodyPr>
          <a:lstStyle>
            <a:lvl1pPr>
              <a:lnSpc>
                <a:spcPts val="4000"/>
              </a:lnSpc>
              <a:defRPr sz="3600" b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Add Sign off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320031"/>
            <a:ext cx="8314266" cy="866901"/>
          </a:xfrm>
        </p:spPr>
        <p:txBody>
          <a:bodyPr>
            <a:normAutofit/>
          </a:bodyPr>
          <a:lstStyle>
            <a:lvl1pPr marL="0" indent="0">
              <a:buNone/>
              <a:defRPr sz="3000" spc="50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787400"/>
            <a:ext cx="9351390" cy="1143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200" b="0" spc="-23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530352" indent="0">
              <a:buFontTx/>
              <a:buNone/>
              <a:defRPr/>
            </a:lvl2pPr>
            <a:lvl3pPr marL="987552" indent="0">
              <a:buFontTx/>
              <a:buNone/>
              <a:defRPr/>
            </a:lvl3pPr>
            <a:lvl4pPr marL="1417320" indent="0">
              <a:buFontTx/>
              <a:buNone/>
              <a:defRPr/>
            </a:lvl4pPr>
            <a:lvl5pPr marL="187452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578" y="6330761"/>
            <a:ext cx="1947124" cy="360867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2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ck 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393700" y="1"/>
            <a:ext cx="10731500" cy="6857999"/>
          </a:xfrm>
          <a:prstGeom prst="parallelogram">
            <a:avLst>
              <a:gd name="adj" fmla="val 431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360057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399" y="2740836"/>
            <a:ext cx="8027718" cy="1128514"/>
          </a:xfrm>
        </p:spPr>
        <p:txBody>
          <a:bodyPr wrap="square" anchor="b" anchorCtr="0">
            <a:spAutoFit/>
          </a:bodyPr>
          <a:lstStyle>
            <a:lvl1pPr algn="l">
              <a:lnSpc>
                <a:spcPts val="4400"/>
              </a:lnSpc>
              <a:defRPr sz="4000" spc="-20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" y="3959352"/>
            <a:ext cx="8027719" cy="487313"/>
          </a:xfrm>
        </p:spPr>
        <p:txBody>
          <a:bodyPr wrap="square">
            <a:spAutoFit/>
          </a:bodyPr>
          <a:lstStyle>
            <a:lvl1pPr marL="0" indent="0" algn="l">
              <a:lnSpc>
                <a:spcPts val="3800"/>
              </a:lnSpc>
              <a:buNone/>
              <a:defRPr sz="3200" b="1" i="0" cap="all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398" y="5015644"/>
            <a:ext cx="8027719" cy="959177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800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530352" indent="0">
              <a:buFontTx/>
              <a:buNone/>
              <a:defRPr/>
            </a:lvl2pPr>
            <a:lvl3pPr marL="987552" indent="0">
              <a:buFontTx/>
              <a:buNone/>
              <a:defRPr/>
            </a:lvl3pPr>
            <a:lvl4pPr marL="1417320" indent="0">
              <a:buFontTx/>
              <a:buNone/>
              <a:defRPr/>
            </a:lvl4pPr>
            <a:lvl5pPr marL="187452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other details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578" y="6330761"/>
            <a:ext cx="1947124" cy="3608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598" y="716013"/>
            <a:ext cx="3886200" cy="1529841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  <p15:guide id="2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ck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102429" cy="502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0" y="-1"/>
            <a:ext cx="11125200" cy="5029201"/>
          </a:xfrm>
          <a:prstGeom prst="parallelogram">
            <a:avLst>
              <a:gd name="adj" fmla="val 431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598" y="716013"/>
            <a:ext cx="3886200" cy="152984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399" y="5212080"/>
            <a:ext cx="8015845" cy="813723"/>
          </a:xfr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30352" indent="0">
              <a:buFontTx/>
              <a:buNone/>
              <a:defRPr/>
            </a:lvl2pPr>
            <a:lvl3pPr marL="987552" indent="0">
              <a:buFontTx/>
              <a:buNone/>
              <a:defRPr/>
            </a:lvl3pPr>
            <a:lvl4pPr marL="1417320" indent="0">
              <a:buFontTx/>
              <a:buNone/>
              <a:defRPr/>
            </a:lvl4pPr>
            <a:lvl5pPr marL="187452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other details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578" y="6330761"/>
            <a:ext cx="1947124" cy="360867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914399" y="2743200"/>
            <a:ext cx="8027719" cy="1128514"/>
          </a:xfrm>
        </p:spPr>
        <p:txBody>
          <a:bodyPr wrap="square" anchor="b" anchorCtr="0">
            <a:spAutoFit/>
          </a:bodyPr>
          <a:lstStyle>
            <a:lvl1pPr algn="ctr">
              <a:lnSpc>
                <a:spcPts val="4400"/>
              </a:lnSpc>
              <a:defRPr sz="4000" spc="-20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" y="3962866"/>
            <a:ext cx="8027719" cy="487313"/>
          </a:xfrm>
        </p:spPr>
        <p:txBody>
          <a:bodyPr wrap="square">
            <a:spAutoFit/>
          </a:bodyPr>
          <a:lstStyle>
            <a:lvl1pPr marL="0" indent="0" algn="ctr">
              <a:lnSpc>
                <a:spcPts val="3800"/>
              </a:lnSpc>
              <a:buNone/>
              <a:defRPr sz="3200" b="1" i="0" cap="all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  <p15:guide id="2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75646"/>
            <a:ext cx="3102429" cy="29677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Parallelogram 107"/>
          <p:cNvSpPr/>
          <p:nvPr/>
        </p:nvSpPr>
        <p:spPr>
          <a:xfrm>
            <a:off x="0" y="1375646"/>
            <a:ext cx="10503490" cy="2967754"/>
          </a:xfrm>
          <a:prstGeom prst="parallelogram">
            <a:avLst>
              <a:gd name="adj" fmla="val 431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578" y="6330761"/>
            <a:ext cx="1947124" cy="360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994" y="1634590"/>
            <a:ext cx="890341" cy="6644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063" y="4736913"/>
            <a:ext cx="528530" cy="39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288023"/>
            <a:ext cx="8253351" cy="1025922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000"/>
              </a:lnSpc>
              <a:defRPr sz="36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400150"/>
            <a:ext cx="8265458" cy="866901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3000" spc="50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0" y="914400"/>
            <a:ext cx="10721976" cy="3429000"/>
          </a:xfrm>
          <a:prstGeom prst="parallelogram">
            <a:avLst>
              <a:gd name="adj" fmla="val 431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914400"/>
            <a:ext cx="3102429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755700"/>
            <a:ext cx="8253351" cy="1025922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000"/>
              </a:lnSpc>
              <a:defRPr sz="36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851643"/>
            <a:ext cx="8265458" cy="866901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3000" spc="50"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578" y="6330761"/>
            <a:ext cx="1947124" cy="3608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orient="horz" pos="20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Ins="1371600"/>
          <a:lstStyle>
            <a:lvl1pPr>
              <a:lnSpc>
                <a:spcPct val="95000"/>
              </a:lnSpc>
              <a:defRPr sz="2600"/>
            </a:lvl1pPr>
            <a:lvl2pPr>
              <a:lnSpc>
                <a:spcPct val="95000"/>
              </a:lnSpc>
              <a:defRPr/>
            </a:lvl2pPr>
            <a:lvl3pPr>
              <a:lnSpc>
                <a:spcPct val="95000"/>
              </a:lnSpc>
              <a:defRPr/>
            </a:lvl3pPr>
            <a:lvl4pPr>
              <a:lnSpc>
                <a:spcPct val="95000"/>
              </a:lnSpc>
              <a:defRPr/>
            </a:lvl4pPr>
            <a:lvl5pPr>
              <a:lnSpc>
                <a:spcPct val="9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 Options and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692595"/>
            <a:ext cx="10210801" cy="373949"/>
          </a:xfr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27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03120"/>
            <a:ext cx="10210800" cy="4089264"/>
          </a:xfrm>
        </p:spPr>
        <p:txBody>
          <a:bodyPr lIns="0" rIns="1371600"/>
          <a:lstStyle>
            <a:lvl1pPr>
              <a:lnSpc>
                <a:spcPct val="95000"/>
              </a:lnSpc>
              <a:defRPr sz="2600"/>
            </a:lvl1pPr>
            <a:lvl2pPr>
              <a:lnSpc>
                <a:spcPct val="95000"/>
              </a:lnSpc>
              <a:defRPr/>
            </a:lvl2pPr>
            <a:lvl3pPr>
              <a:lnSpc>
                <a:spcPct val="95000"/>
              </a:lnSpc>
              <a:defRPr/>
            </a:lvl3pPr>
            <a:lvl4pPr>
              <a:lnSpc>
                <a:spcPct val="95000"/>
              </a:lnSpc>
              <a:defRPr/>
            </a:lvl4pPr>
            <a:lvl5pPr>
              <a:lnSpc>
                <a:spcPct val="95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with Two 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44073"/>
            <a:ext cx="4937760" cy="4532890"/>
          </a:xfrm>
        </p:spPr>
        <p:txBody>
          <a:bodyPr rIns="182880"/>
          <a:lstStyle>
            <a:lvl1pPr>
              <a:lnSpc>
                <a:spcPct val="110000"/>
              </a:lnSpc>
              <a:spcAft>
                <a:spcPts val="800"/>
              </a:spcAft>
              <a:defRPr sz="2600"/>
            </a:lvl1pPr>
            <a:lvl2pPr>
              <a:lnSpc>
                <a:spcPct val="110000"/>
              </a:lnSpc>
              <a:spcAft>
                <a:spcPts val="800"/>
              </a:spcAft>
              <a:defRPr/>
            </a:lvl2pPr>
            <a:lvl3pPr>
              <a:lnSpc>
                <a:spcPct val="110000"/>
              </a:lnSpc>
              <a:spcAft>
                <a:spcPts val="800"/>
              </a:spcAft>
              <a:defRPr/>
            </a:lvl3pPr>
            <a:lvl4pPr>
              <a:lnSpc>
                <a:spcPct val="110000"/>
              </a:lnSpc>
              <a:spcAft>
                <a:spcPts val="800"/>
              </a:spcAft>
              <a:defRPr/>
            </a:lvl4pPr>
            <a:lvl5pPr>
              <a:lnSpc>
                <a:spcPct val="110000"/>
              </a:lnSpc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672" y="1644073"/>
            <a:ext cx="4937760" cy="4532890"/>
          </a:xfrm>
        </p:spPr>
        <p:txBody>
          <a:bodyPr rIns="182880"/>
          <a:lstStyle>
            <a:lvl1pPr>
              <a:lnSpc>
                <a:spcPct val="110000"/>
              </a:lnSpc>
              <a:spcAft>
                <a:spcPts val="800"/>
              </a:spcAft>
              <a:defRPr sz="2600"/>
            </a:lvl1pPr>
            <a:lvl2pPr>
              <a:lnSpc>
                <a:spcPct val="110000"/>
              </a:lnSpc>
              <a:spcAft>
                <a:spcPts val="800"/>
              </a:spcAft>
              <a:defRPr/>
            </a:lvl2pPr>
            <a:lvl3pPr>
              <a:lnSpc>
                <a:spcPct val="110000"/>
              </a:lnSpc>
              <a:spcAft>
                <a:spcPts val="800"/>
              </a:spcAft>
              <a:defRPr/>
            </a:lvl3pPr>
            <a:lvl4pPr>
              <a:lnSpc>
                <a:spcPct val="110000"/>
              </a:lnSpc>
              <a:spcAft>
                <a:spcPts val="800"/>
              </a:spcAft>
              <a:defRPr/>
            </a:lvl4pPr>
            <a:lvl5pPr>
              <a:lnSpc>
                <a:spcPct val="110000"/>
              </a:lnSpc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9743"/>
            <a:ext cx="10210800" cy="115388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45920"/>
            <a:ext cx="10210800" cy="45307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578" y="6330761"/>
            <a:ext cx="1947124" cy="3608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5525" y="6356350"/>
            <a:ext cx="44894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A4107ED5-D73E-6F42-AE92-67AEC7813E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92718" y="6443890"/>
            <a:ext cx="2606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0" dirty="0">
                <a:solidFill>
                  <a:schemeClr val="accent2"/>
                </a:solidFill>
              </a:rPr>
              <a:t>© 2019 </a:t>
            </a:r>
            <a:r>
              <a:rPr lang="en-US" sz="800" dirty="0">
                <a:solidFill>
                  <a:schemeClr val="accent2"/>
                </a:solidFill>
              </a:rPr>
              <a:t>Atmosphere IoT Corp.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7928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4" r:id="rId13"/>
  </p:sldLayoutIdLst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200" b="1" i="0" kern="1200" cap="all" spc="-20" baseline="0">
          <a:solidFill>
            <a:schemeClr val="accent2">
              <a:lumMod val="40000"/>
              <a:lumOff val="60000"/>
            </a:schemeClr>
          </a:solidFill>
          <a:latin typeface="+mj-lt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3736" indent="-173736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6"/>
        </a:buBlip>
        <a:defRPr sz="2600" b="0" kern="1200" spc="-2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155448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7"/>
        </a:buBlip>
        <a:defRPr sz="240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155448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8"/>
        </a:buBlip>
        <a:defRPr sz="2000" b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8"/>
        </a:buBlip>
        <a:defRPr sz="1800" b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8"/>
        </a:buBlip>
        <a:defRPr sz="1800" b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008">
          <p15:clr>
            <a:srgbClr val="F26B43"/>
          </p15:clr>
        </p15:guide>
        <p15:guide id="3" orient="horz" pos="4152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4940" y="3307457"/>
            <a:ext cx="8027719" cy="564257"/>
          </a:xfrm>
        </p:spPr>
        <p:txBody>
          <a:bodyPr/>
          <a:lstStyle/>
          <a:p>
            <a:r>
              <a:rPr lang="en-US" dirty="0"/>
              <a:t>Platform Introduction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cap="none" dirty="0"/>
              <a:t>May 2019</a:t>
            </a:r>
          </a:p>
        </p:txBody>
      </p:sp>
    </p:spTree>
    <p:extLst>
      <p:ext uri="{BB962C8B-B14F-4D97-AF65-F5344CB8AC3E}">
        <p14:creationId xmlns:p14="http://schemas.microsoft.com/office/powerpoint/2010/main" val="137810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627CA-AC9D-474E-B49A-FD2A3BC4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F89A3-A790-FF49-811C-8C73FE5D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ACC2DA-8FC1-4242-AFDF-427DCED0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Remotely monitor your fleet of assets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E729AB-AC5C-8E48-90D1-465976F4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469311"/>
            <a:ext cx="8470900" cy="4770022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523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12774"/>
            <a:ext cx="8297333" cy="512961"/>
          </a:xfrm>
        </p:spPr>
        <p:txBody>
          <a:bodyPr/>
          <a:lstStyle/>
          <a:p>
            <a:r>
              <a:rPr lang="en-US" dirty="0"/>
              <a:t>Thank You</a:t>
            </a:r>
            <a:r>
              <a:rPr 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BF44E-C03C-4750-9ED3-5B79FE78E0F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13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14398" y="1402202"/>
            <a:ext cx="10858501" cy="775597"/>
          </a:xfrm>
        </p:spPr>
        <p:txBody>
          <a:bodyPr/>
          <a:lstStyle/>
          <a:p>
            <a:r>
              <a:rPr lang="en-US" sz="2800" dirty="0"/>
              <a:t>The fastest and simplest way to build, </a:t>
            </a:r>
            <a:br>
              <a:rPr lang="en-US" sz="2800" dirty="0"/>
            </a:br>
            <a:r>
              <a:rPr lang="en-US" sz="2800" dirty="0"/>
              <a:t>connect and manage a complete embedded-to-cloud I</a:t>
            </a:r>
            <a:r>
              <a:rPr lang="en-US" sz="2800" spc="-200" dirty="0"/>
              <a:t>o</a:t>
            </a:r>
            <a:r>
              <a:rPr lang="en-US" sz="2800" dirty="0"/>
              <a:t>T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8" y="2432304"/>
            <a:ext cx="9325545" cy="387270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Spin off of </a:t>
            </a:r>
            <a:r>
              <a:rPr lang="en-US" sz="2800" dirty="0" err="1"/>
              <a:t>Anaren</a:t>
            </a:r>
            <a:r>
              <a:rPr lang="en-US" sz="2800" dirty="0"/>
              <a:t>, Inc. in January 2018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Low code IoT software development platform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Cloud-based Studio IDE for embedded, mobile and cloud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Hardware-agnostic: Integrates leading embedded platforms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Rich Library of IoT Building Blocks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4,000 registered developers in past 12 months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Highly scalable:  free single user </a:t>
            </a:r>
            <a:r>
              <a:rPr lang="en-US" sz="3000" dirty="0">
                <a:sym typeface="Wingdings" pitchFamily="2" charset="2"/>
              </a:rPr>
              <a:t></a:t>
            </a:r>
            <a:r>
              <a:rPr lang="en-US" sz="3000" dirty="0"/>
              <a:t> white label enterprise accounts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 </a:t>
            </a:r>
            <a:r>
              <a:rPr lang="en-US" spc="40" dirty="0"/>
              <a:t>I</a:t>
            </a:r>
            <a:r>
              <a:rPr lang="en-US" cap="none" spc="-220" dirty="0"/>
              <a:t>o</a:t>
            </a:r>
            <a:r>
              <a:rPr lang="en-US" dirty="0"/>
              <a:t>T Corp: </a:t>
            </a:r>
            <a:r>
              <a:rPr lang="en-US" b="0" dirty="0"/>
              <a:t>Company Snapshot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9C0A39-FE82-413D-BC66-3FE4AD8D5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898" y="2586902"/>
            <a:ext cx="3703074" cy="25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4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Atmosphere Stud</a:t>
            </a:r>
            <a:r>
              <a:rPr lang="en-US" sz="2800" spc="20" dirty="0"/>
              <a:t>i</a:t>
            </a:r>
            <a:r>
              <a:rPr lang="en-US" sz="2800" spc="-200" dirty="0"/>
              <a:t>o</a:t>
            </a:r>
            <a:r>
              <a:rPr lang="en-US" sz="2500" b="0" baseline="30000" dirty="0"/>
              <a:t>™</a:t>
            </a:r>
            <a:r>
              <a:rPr lang="en-US" sz="2600" dirty="0"/>
              <a:t>: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b="0" dirty="0"/>
              <a:t>Making Embedded-to-Cloud Easy</a:t>
            </a:r>
            <a:r>
              <a:rPr lang="en-US" sz="2800" dirty="0"/>
              <a:t> </a:t>
            </a:r>
            <a:endParaRPr lang="en-US" sz="25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F89DF-EB27-4756-8406-E1CCC2BF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BD315-738E-4D78-AC7F-62CBDE7A696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15525" y="4632441"/>
            <a:ext cx="5212389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>
              <a:spcBef>
                <a:spcPts val="500"/>
              </a:spcBef>
              <a:buClr>
                <a:schemeClr val="accent2">
                  <a:lumMod val="60000"/>
                  <a:lumOff val="40000"/>
                </a:schemeClr>
              </a:buClr>
              <a:buSzPct val="95000"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BENEFITS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82880" indent="-182880">
              <a:spcBef>
                <a:spcPts val="500"/>
              </a:spcBef>
              <a:buClr>
                <a:schemeClr val="accent2">
                  <a:lumMod val="60000"/>
                  <a:lumOff val="40000"/>
                </a:schemeClr>
              </a:buClr>
              <a:buSzPct val="95000"/>
              <a:buFont typeface="Wingdings" charset="2"/>
              <a:buChar char="ü"/>
            </a:pPr>
            <a:r>
              <a:rPr lang="en-US" sz="1400" dirty="0"/>
              <a:t>Go from idea to prototype in minutes without writing code</a:t>
            </a:r>
          </a:p>
          <a:p>
            <a:pPr marL="182880" indent="-182880">
              <a:spcBef>
                <a:spcPts val="500"/>
              </a:spcBef>
              <a:buClr>
                <a:schemeClr val="accent2">
                  <a:lumMod val="60000"/>
                  <a:lumOff val="40000"/>
                </a:schemeClr>
              </a:buClr>
              <a:buSzPct val="95000"/>
              <a:buFont typeface="Wingdings" charset="2"/>
              <a:buChar char="ü"/>
            </a:pPr>
            <a:r>
              <a:rPr lang="en-US" sz="1400" dirty="0"/>
              <a:t>Masks the complexity of underlying SDKs, APIs, drivers</a:t>
            </a:r>
          </a:p>
          <a:p>
            <a:pPr marL="182880" indent="-182880">
              <a:spcBef>
                <a:spcPts val="500"/>
              </a:spcBef>
              <a:buClr>
                <a:schemeClr val="accent2">
                  <a:lumMod val="60000"/>
                  <a:lumOff val="40000"/>
                </a:schemeClr>
              </a:buClr>
              <a:buSzPct val="95000"/>
              <a:buFont typeface="Wingdings" charset="2"/>
              <a:buChar char="ü"/>
            </a:pPr>
            <a:r>
              <a:rPr lang="en-US" sz="1400" dirty="0"/>
              <a:t>No need for expensive, specialized programming skills </a:t>
            </a:r>
          </a:p>
          <a:p>
            <a:pPr marL="182880" indent="-182880">
              <a:spcBef>
                <a:spcPts val="500"/>
              </a:spcBef>
              <a:buClr>
                <a:schemeClr val="accent2">
                  <a:lumMod val="60000"/>
                  <a:lumOff val="40000"/>
                </a:schemeClr>
              </a:buClr>
              <a:buSzPct val="95000"/>
              <a:buFont typeface="Wingdings" charset="2"/>
              <a:buChar char="ü"/>
            </a:pPr>
            <a:r>
              <a:rPr lang="en-US" sz="1400" dirty="0"/>
              <a:t>Path from building to deploying and managing devices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765765" y="1645920"/>
            <a:ext cx="5649091" cy="421059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FEATURES</a:t>
            </a:r>
          </a:p>
          <a:p>
            <a:pPr marL="137160" indent="-137160">
              <a:spcBef>
                <a:spcPts val="500"/>
              </a:spcBef>
            </a:pPr>
            <a:r>
              <a:rPr lang="en-US" sz="1800" dirty="0">
                <a:solidFill>
                  <a:schemeClr val="tx1"/>
                </a:solidFill>
              </a:rPr>
              <a:t>Web-based Integrated Development Environment (IDE) with a visual, drag and drop user interface </a:t>
            </a:r>
          </a:p>
          <a:p>
            <a:pPr marL="137160" indent="-137160">
              <a:spcBef>
                <a:spcPts val="500"/>
              </a:spcBef>
            </a:pPr>
            <a:r>
              <a:rPr lang="en-US" sz="1800" dirty="0">
                <a:solidFill>
                  <a:schemeClr val="tx1"/>
                </a:solidFill>
              </a:rPr>
              <a:t>Simultaneous creation of embedded, mobile app and web app code</a:t>
            </a:r>
          </a:p>
          <a:p>
            <a:pPr marL="137160" indent="-137160">
              <a:spcBef>
                <a:spcPts val="500"/>
              </a:spcBef>
            </a:pPr>
            <a:r>
              <a:rPr lang="en-US" sz="1800" dirty="0">
                <a:solidFill>
                  <a:schemeClr val="tx1"/>
                </a:solidFill>
              </a:rPr>
              <a:t>Robust libraries of sensors, modules/ICs (SDKs, drivers, APIs) and dashboard widgets</a:t>
            </a:r>
          </a:p>
          <a:p>
            <a:pPr marL="137160" indent="-137160">
              <a:spcBef>
                <a:spcPts val="500"/>
              </a:spcBef>
            </a:pPr>
            <a:r>
              <a:rPr lang="en-US" sz="1800" dirty="0">
                <a:solidFill>
                  <a:schemeClr val="tx1"/>
                </a:solidFill>
              </a:rPr>
              <a:t>Hardware, Wireless and Cloud Agnostic: </a:t>
            </a:r>
          </a:p>
          <a:p>
            <a:pPr marL="365760" lvl="1" indent="-109728"/>
            <a:r>
              <a:rPr lang="en-US" sz="1600" dirty="0">
                <a:solidFill>
                  <a:schemeClr val="tx1"/>
                </a:solidFill>
              </a:rPr>
              <a:t>Supports numerous embedded hardware platforms</a:t>
            </a:r>
          </a:p>
          <a:p>
            <a:pPr marL="365760" lvl="1" indent="-109728"/>
            <a:r>
              <a:rPr lang="en-US" sz="1600" dirty="0">
                <a:solidFill>
                  <a:schemeClr val="tx1"/>
                </a:solidFill>
              </a:rPr>
              <a:t>Supports leading short-range and long-range wireless technologies</a:t>
            </a:r>
          </a:p>
          <a:p>
            <a:pPr marL="365760" lvl="1" indent="-109728"/>
            <a:r>
              <a:rPr lang="en-US" sz="1600" dirty="0">
                <a:solidFill>
                  <a:schemeClr val="tx1"/>
                </a:solidFill>
              </a:rPr>
              <a:t>Integrate with other third-party platforms (e.g.: AWS)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3140" y="3500939"/>
            <a:ext cx="3442269" cy="251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168" y="1720238"/>
            <a:ext cx="1117241" cy="19865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69"/>
          <a:stretch/>
        </p:blipFill>
        <p:spPr>
          <a:xfrm>
            <a:off x="1073140" y="3619811"/>
            <a:ext cx="707806" cy="999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168" y="3496478"/>
            <a:ext cx="1117241" cy="2227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772" y="3494589"/>
            <a:ext cx="2037092" cy="225681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3209932" y="1617942"/>
            <a:ext cx="1304333" cy="2174924"/>
          </a:xfrm>
          <a:custGeom>
            <a:avLst/>
            <a:gdLst>
              <a:gd name="connsiteX0" fmla="*/ 1229701 w 1398428"/>
              <a:gd name="connsiteY0" fmla="*/ 0 h 2316781"/>
              <a:gd name="connsiteX1" fmla="*/ 1398428 w 1398428"/>
              <a:gd name="connsiteY1" fmla="*/ 0 h 2316781"/>
              <a:gd name="connsiteX2" fmla="*/ 1398428 w 1398428"/>
              <a:gd name="connsiteY2" fmla="*/ 2316781 h 2316781"/>
              <a:gd name="connsiteX3" fmla="*/ 1229701 w 1398428"/>
              <a:gd name="connsiteY3" fmla="*/ 2316781 h 2316781"/>
              <a:gd name="connsiteX4" fmla="*/ 0 w 1398428"/>
              <a:gd name="connsiteY4" fmla="*/ 3175 h 2316781"/>
              <a:gd name="connsiteX5" fmla="*/ 1229701 w 1398428"/>
              <a:gd name="connsiteY5" fmla="*/ 3175 h 23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428" h="2316781">
                <a:moveTo>
                  <a:pt x="1229701" y="0"/>
                </a:moveTo>
                <a:lnTo>
                  <a:pt x="1398428" y="0"/>
                </a:lnTo>
                <a:lnTo>
                  <a:pt x="1398428" y="2316781"/>
                </a:lnTo>
                <a:lnTo>
                  <a:pt x="1229701" y="2316781"/>
                </a:lnTo>
                <a:lnTo>
                  <a:pt x="0" y="3175"/>
                </a:lnTo>
                <a:lnTo>
                  <a:pt x="1229701" y="3175"/>
                </a:lnTo>
                <a:close/>
              </a:path>
            </a:pathLst>
          </a:custGeom>
          <a:solidFill>
            <a:schemeClr val="tx1">
              <a:lumMod val="90000"/>
              <a:lumOff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74753" y="3613738"/>
            <a:ext cx="706193" cy="106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7432" tIns="27432" rIns="0" bIns="27432" rtlCol="0">
            <a:spAutoFit/>
          </a:bodyPr>
          <a:lstStyle/>
          <a:p>
            <a:r>
              <a:rPr lang="en-US" sz="400" dirty="0">
                <a:solidFill>
                  <a:schemeClr val="accent1"/>
                </a:solidFill>
              </a:rPr>
              <a:t>Studio Embedded Code Editor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A950E4-925F-45A5-98A0-667CA2AEB27A}"/>
              </a:ext>
            </a:extLst>
          </p:cNvPr>
          <p:cNvGrpSpPr/>
          <p:nvPr/>
        </p:nvGrpSpPr>
        <p:grpSpPr>
          <a:xfrm>
            <a:off x="890374" y="1444860"/>
            <a:ext cx="3779597" cy="3116253"/>
            <a:chOff x="890374" y="1444860"/>
            <a:chExt cx="3779597" cy="311625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374" y="1444860"/>
              <a:ext cx="3779597" cy="3116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20A350-3E15-46AB-8D62-1160CCD85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3408" y="1628777"/>
              <a:ext cx="3461524" cy="2128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53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Pre-built library of </a:t>
            </a:r>
            <a:r>
              <a:rPr lang="en-US" dirty="0" err="1"/>
              <a:t>iot</a:t>
            </a:r>
            <a:r>
              <a:rPr lang="en-US" dirty="0"/>
              <a:t> building blocks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9A7E8-4EAB-4512-8BAB-8A160E9A2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23" y="1454150"/>
            <a:ext cx="7940183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1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automatically generate embedded c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F691D-8590-4046-A96F-05EBB95E9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1424121"/>
            <a:ext cx="8135224" cy="4963094"/>
          </a:xfrm>
          <a:prstGeom prst="rect">
            <a:avLst/>
          </a:prstGeom>
          <a:ln w="3175"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14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mobile app simultaneously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95551-B9B3-4EA8-9DF0-69F0038CB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79" y="1441664"/>
            <a:ext cx="7841041" cy="4851186"/>
          </a:xfrm>
          <a:prstGeom prst="rect">
            <a:avLst/>
          </a:prstGeom>
          <a:ln w="3175"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065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19743"/>
            <a:ext cx="10891778" cy="1153886"/>
          </a:xfrm>
        </p:spPr>
        <p:txBody>
          <a:bodyPr>
            <a:normAutofit/>
          </a:bodyPr>
          <a:lstStyle/>
          <a:p>
            <a:r>
              <a:rPr lang="en-US" dirty="0"/>
              <a:t>Design your cloud dashboard simultaneously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223CD-D321-4722-AE02-837513EE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501913"/>
            <a:ext cx="7944873" cy="4881551"/>
          </a:xfrm>
          <a:prstGeom prst="rect">
            <a:avLst/>
          </a:prstGeom>
          <a:ln w="3175">
            <a:solidFill>
              <a:schemeClr val="tx1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328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9"/>
          <p:cNvSpPr>
            <a:spLocks noGrp="1"/>
          </p:cNvSpPr>
          <p:nvPr>
            <p:ph idx="1"/>
          </p:nvPr>
        </p:nvSpPr>
        <p:spPr>
          <a:xfrm>
            <a:off x="738817" y="1645920"/>
            <a:ext cx="5604785" cy="4530762"/>
          </a:xfrm>
        </p:spPr>
        <p:txBody>
          <a:bodyPr rIns="0">
            <a:normAutofit/>
          </a:bodyPr>
          <a:lstStyle/>
          <a:p>
            <a:r>
              <a:rPr lang="en-US" dirty="0"/>
              <a:t>Program your firmware onto the device </a:t>
            </a:r>
          </a:p>
          <a:p>
            <a:r>
              <a:rPr lang="en-US" dirty="0"/>
              <a:t>Download your smartphone app from the Androi</a:t>
            </a:r>
            <a:r>
              <a:rPr lang="en-US" spc="100" dirty="0"/>
              <a:t>d</a:t>
            </a:r>
            <a:r>
              <a:rPr lang="en-US" spc="200" dirty="0"/>
              <a:t>, </a:t>
            </a:r>
            <a:r>
              <a:rPr lang="en-US" dirty="0"/>
              <a:t>iTunes Stores</a:t>
            </a:r>
          </a:p>
          <a:p>
            <a:r>
              <a:rPr lang="en-US" dirty="0"/>
              <a:t>Provision devices, users from the Cloud</a:t>
            </a:r>
          </a:p>
          <a:p>
            <a:r>
              <a:rPr lang="en-US" dirty="0"/>
              <a:t>Aggregate data and create custom dashboards, alerts, permissions from the Cloud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7ED5-D73E-6F42-AE92-67AEC7813E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11B25A-C72F-4232-AB45-27E9B0FA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Move Seamlessly from IDE to Deploying Wireless-enabled, Cloud-Connected Devices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0" t="2136" r="3451" b="4665"/>
          <a:stretch/>
        </p:blipFill>
        <p:spPr>
          <a:xfrm>
            <a:off x="7705725" y="1584134"/>
            <a:ext cx="3836366" cy="2914841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7902807" y="3187147"/>
            <a:ext cx="1618880" cy="3169203"/>
            <a:chOff x="622463" y="3615817"/>
            <a:chExt cx="1013727" cy="205782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463" y="3615817"/>
              <a:ext cx="1013727" cy="2057823"/>
            </a:xfrm>
            <a:prstGeom prst="roundRect">
              <a:avLst>
                <a:gd name="adj" fmla="val 16040"/>
              </a:avLst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473" y="3834892"/>
              <a:ext cx="916064" cy="1597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02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25215" y="1645920"/>
            <a:ext cx="5487225" cy="4530762"/>
          </a:xfrm>
        </p:spPr>
        <p:txBody>
          <a:bodyPr rIns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Use Atmosphere as a central console to monitor and manage your devices, data and users</a:t>
            </a:r>
          </a:p>
          <a:p>
            <a:pPr>
              <a:lnSpc>
                <a:spcPct val="120000"/>
              </a:lnSpc>
            </a:pPr>
            <a:r>
              <a:rPr lang="en-US" spc="40" dirty="0"/>
              <a:t>I</a:t>
            </a:r>
            <a:r>
              <a:rPr lang="en-US" dirty="0"/>
              <a:t>ntegrate your data into a third-party application, data warehouse or cloud platform </a:t>
            </a:r>
          </a:p>
          <a:p>
            <a:pPr>
              <a:lnSpc>
                <a:spcPct val="120000"/>
              </a:lnSpc>
            </a:pPr>
            <a:r>
              <a:rPr lang="en-US" dirty="0"/>
              <a:t>Management Features include: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Device registering, monitoring and decommissioning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Authentication and permissions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User and Groups management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Firmware updates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Notifications: SMS, email and intra-cloud alerts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BF44E-C03C-4750-9ED3-5B79FE78E0F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743"/>
            <a:ext cx="11634952" cy="1153886"/>
          </a:xfrm>
        </p:spPr>
        <p:txBody>
          <a:bodyPr/>
          <a:lstStyle/>
          <a:p>
            <a:r>
              <a:rPr lang="en-US" dirty="0"/>
              <a:t>Manage Devices, Data, </a:t>
            </a:r>
            <a:r>
              <a:rPr lang="en-US"/>
              <a:t>Users and </a:t>
            </a:r>
            <a:r>
              <a:rPr lang="en-US" dirty="0"/>
              <a:t>Applications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23"/>
          <a:stretch/>
        </p:blipFill>
        <p:spPr>
          <a:xfrm>
            <a:off x="6412840" y="1429309"/>
            <a:ext cx="1256617" cy="3485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C6F884-085E-4C51-87B3-177B7FE1AB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0"/>
          <a:stretch/>
        </p:blipFill>
        <p:spPr>
          <a:xfrm>
            <a:off x="7737021" y="1419583"/>
            <a:ext cx="3274585" cy="19332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E2FA00-F603-4670-9009-CD9C460A32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37" r="1"/>
          <a:stretch/>
        </p:blipFill>
        <p:spPr>
          <a:xfrm>
            <a:off x="8794385" y="2537208"/>
            <a:ext cx="3072651" cy="19359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FB841-62C6-493C-83DB-B2D8468C2E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31"/>
          <a:stretch/>
        </p:blipFill>
        <p:spPr>
          <a:xfrm>
            <a:off x="7537768" y="4260046"/>
            <a:ext cx="4238707" cy="24782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5544485"/>
      </p:ext>
    </p:extLst>
  </p:cSld>
  <p:clrMapOvr>
    <a:masterClrMapping/>
  </p:clrMapOvr>
</p:sld>
</file>

<file path=ppt/theme/theme1.xml><?xml version="1.0" encoding="utf-8"?>
<a:theme xmlns:a="http://schemas.openxmlformats.org/drawingml/2006/main" name="Atmosphere.v1">
  <a:themeElements>
    <a:clrScheme name="Atmosphere 1">
      <a:dk1>
        <a:srgbClr val="0F0F0F"/>
      </a:dk1>
      <a:lt1>
        <a:srgbClr val="FFFFFF"/>
      </a:lt1>
      <a:dk2>
        <a:srgbClr val="44546A"/>
      </a:dk2>
      <a:lt2>
        <a:srgbClr val="E7E6E6"/>
      </a:lt2>
      <a:accent1>
        <a:srgbClr val="00ACC1"/>
      </a:accent1>
      <a:accent2>
        <a:srgbClr val="37474F"/>
      </a:accent2>
      <a:accent3>
        <a:srgbClr val="A5A5A5"/>
      </a:accent3>
      <a:accent4>
        <a:srgbClr val="A7323E"/>
      </a:accent4>
      <a:accent5>
        <a:srgbClr val="6B5882"/>
      </a:accent5>
      <a:accent6>
        <a:srgbClr val="84A5B1"/>
      </a:accent6>
      <a:hlink>
        <a:srgbClr val="3097AE"/>
      </a:hlink>
      <a:folHlink>
        <a:srgbClr val="3071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mosphere.v1" id="{1170BE1A-4ECD-684C-94EE-978F0D186BA4}" vid="{5B03848C-D041-604C-BB3B-C7CF4AE635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Atmosphere.v1</Template>
  <TotalTime>12959</TotalTime>
  <Words>357</Words>
  <Application>Microsoft Office PowerPoint</Application>
  <PresentationFormat>Widescreen</PresentationFormat>
  <Paragraphs>64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Atmosphere.v1</vt:lpstr>
      <vt:lpstr>Platform Introduction</vt:lpstr>
      <vt:lpstr>Atmosphere IoT Corp: Company Snapshot</vt:lpstr>
      <vt:lpstr>Atmosphere Studio™:  Making Embedded-to-Cloud Easy </vt:lpstr>
      <vt:lpstr>Pre-built library of iot building blocks</vt:lpstr>
      <vt:lpstr>automatically generate embedded c code</vt:lpstr>
      <vt:lpstr>Design your mobile app simultaneously</vt:lpstr>
      <vt:lpstr>Design your cloud dashboard simultaneously</vt:lpstr>
      <vt:lpstr>Move Seamlessly from IDE to Deploying Wireless-enabled, Cloud-Connected Devices</vt:lpstr>
      <vt:lpstr>Manage Devices, Data, Users and Applications</vt:lpstr>
      <vt:lpstr>Remotely monitor your fleet of assets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Liebl</dc:creator>
  <cp:lastModifiedBy>Ryan Arnholt</cp:lastModifiedBy>
  <cp:revision>414</cp:revision>
  <dcterms:created xsi:type="dcterms:W3CDTF">2018-02-15T23:29:47Z</dcterms:created>
  <dcterms:modified xsi:type="dcterms:W3CDTF">2019-05-07T21:30:35Z</dcterms:modified>
</cp:coreProperties>
</file>